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40"/>
  </p:notesMasterIdLst>
  <p:handoutMasterIdLst>
    <p:handoutMasterId r:id="rId41"/>
  </p:handoutMasterIdLst>
  <p:sldIdLst>
    <p:sldId id="256" r:id="rId2"/>
    <p:sldId id="1046" r:id="rId3"/>
    <p:sldId id="1047" r:id="rId4"/>
    <p:sldId id="1054" r:id="rId5"/>
    <p:sldId id="1332" r:id="rId6"/>
    <p:sldId id="1362" r:id="rId7"/>
    <p:sldId id="1386" r:id="rId8"/>
    <p:sldId id="1363" r:id="rId9"/>
    <p:sldId id="1364" r:id="rId10"/>
    <p:sldId id="1366" r:id="rId11"/>
    <p:sldId id="1387" r:id="rId12"/>
    <p:sldId id="1371" r:id="rId13"/>
    <p:sldId id="1390" r:id="rId14"/>
    <p:sldId id="1391" r:id="rId15"/>
    <p:sldId id="1388" r:id="rId16"/>
    <p:sldId id="1368" r:id="rId17"/>
    <p:sldId id="1369" r:id="rId18"/>
    <p:sldId id="1370" r:id="rId19"/>
    <p:sldId id="1375" r:id="rId20"/>
    <p:sldId id="1374" r:id="rId21"/>
    <p:sldId id="1376" r:id="rId22"/>
    <p:sldId id="1389" r:id="rId23"/>
    <p:sldId id="1303" r:id="rId24"/>
    <p:sldId id="1379" r:id="rId25"/>
    <p:sldId id="1380" r:id="rId26"/>
    <p:sldId id="1395" r:id="rId27"/>
    <p:sldId id="1398" r:id="rId28"/>
    <p:sldId id="1384" r:id="rId29"/>
    <p:sldId id="1317" r:id="rId30"/>
    <p:sldId id="1392" r:id="rId31"/>
    <p:sldId id="1318" r:id="rId32"/>
    <p:sldId id="1319" r:id="rId33"/>
    <p:sldId id="1320" r:id="rId34"/>
    <p:sldId id="1321" r:id="rId35"/>
    <p:sldId id="1322" r:id="rId36"/>
    <p:sldId id="1360" r:id="rId37"/>
    <p:sldId id="1385" r:id="rId38"/>
    <p:sldId id="132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9"/>
    <a:srgbClr val="2C2C2E"/>
    <a:srgbClr val="EA9F49"/>
    <a:srgbClr val="6CA27A"/>
    <a:srgbClr val="D93548"/>
    <a:srgbClr val="BF0200"/>
    <a:srgbClr val="D93449"/>
    <a:srgbClr val="2B507A"/>
    <a:srgbClr val="FF425C"/>
    <a:srgbClr val="D83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4"/>
    <p:restoredTop sz="79360"/>
  </p:normalViewPr>
  <p:slideViewPr>
    <p:cSldViewPr snapToGrid="0" snapToObjects="1">
      <p:cViewPr varScale="1">
        <p:scale>
          <a:sx n="84" d="100"/>
          <a:sy n="84" d="100"/>
        </p:scale>
        <p:origin x="1368"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80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D93549"/>
              </a:solidFill>
              <a:round/>
            </a:ln>
            <a:effectLst/>
          </c:spPr>
          <c:marker>
            <c:symbol val="none"/>
          </c:marker>
          <c:cat>
            <c:strRef>
              <c:f>Sheet1!$A$2:$A$5</c:f>
              <c:strCache>
                <c:ptCount val="4"/>
                <c:pt idx="0">
                  <c:v>Q4 '20</c:v>
                </c:pt>
                <c:pt idx="1">
                  <c:v>Q1 '21</c:v>
                </c:pt>
                <c:pt idx="2">
                  <c:v>Q2 '21</c:v>
                </c:pt>
                <c:pt idx="3">
                  <c:v>Q3 '21</c:v>
                </c:pt>
              </c:strCache>
            </c:strRef>
          </c:cat>
          <c:val>
            <c:numRef>
              <c:f>Sheet1!$B$2:$B$5</c:f>
              <c:numCache>
                <c:formatCode>General</c:formatCode>
                <c:ptCount val="4"/>
                <c:pt idx="0">
                  <c:v>77</c:v>
                </c:pt>
                <c:pt idx="1">
                  <c:v>62</c:v>
                </c:pt>
                <c:pt idx="2">
                  <c:v>51</c:v>
                </c:pt>
                <c:pt idx="3">
                  <c:v>37</c:v>
                </c:pt>
              </c:numCache>
            </c:numRef>
          </c:val>
          <c:smooth val="0"/>
          <c:extLst>
            <c:ext xmlns:c16="http://schemas.microsoft.com/office/drawing/2014/chart" uri="{C3380CC4-5D6E-409C-BE32-E72D297353CC}">
              <c16:uniqueId val="{00000000-C664-CD4A-B8BF-D18E114A2719}"/>
            </c:ext>
          </c:extLst>
        </c:ser>
        <c:dLbls>
          <c:showLegendKey val="0"/>
          <c:showVal val="0"/>
          <c:showCatName val="0"/>
          <c:showSerName val="0"/>
          <c:showPercent val="0"/>
          <c:showBubbleSize val="0"/>
        </c:dLbls>
        <c:smooth val="0"/>
        <c:axId val="793500863"/>
        <c:axId val="792745327"/>
      </c:lineChart>
      <c:catAx>
        <c:axId val="79350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92745327"/>
        <c:crosses val="autoZero"/>
        <c:auto val="1"/>
        <c:lblAlgn val="ctr"/>
        <c:lblOffset val="100"/>
        <c:noMultiLvlLbl val="0"/>
      </c:catAx>
      <c:valAx>
        <c:axId val="792745327"/>
        <c:scaling>
          <c:orientation val="minMax"/>
          <c:max val="90"/>
          <c:min val="0"/>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93500863"/>
        <c:crosses val="autoZero"/>
        <c:crossBetween val="between"/>
      </c:valAx>
      <c:spPr>
        <a:solidFill>
          <a:srgbClr val="282829"/>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A9F49"/>
              </a:solidFill>
              <a:ln>
                <a:noFill/>
              </a:ln>
              <a:effectLst/>
            </c:spPr>
            <c:extLst>
              <c:ext xmlns:c16="http://schemas.microsoft.com/office/drawing/2014/chart" uri="{C3380CC4-5D6E-409C-BE32-E72D297353CC}">
                <c16:uniqueId val="{00000001-DE62-BF49-BD93-4CF9D3D4CED1}"/>
              </c:ext>
            </c:extLst>
          </c:dPt>
          <c:dPt>
            <c:idx val="1"/>
            <c:invertIfNegative val="0"/>
            <c:bubble3D val="0"/>
            <c:spPr>
              <a:solidFill>
                <a:srgbClr val="EA9F49"/>
              </a:solidFill>
              <a:ln>
                <a:noFill/>
              </a:ln>
              <a:effectLst/>
            </c:spPr>
            <c:extLst>
              <c:ext xmlns:c16="http://schemas.microsoft.com/office/drawing/2014/chart" uri="{C3380CC4-5D6E-409C-BE32-E72D297353CC}">
                <c16:uniqueId val="{00000003-DE62-BF49-BD93-4CF9D3D4CED1}"/>
              </c:ext>
            </c:extLst>
          </c:dPt>
          <c:dPt>
            <c:idx val="2"/>
            <c:invertIfNegative val="0"/>
            <c:bubble3D val="0"/>
            <c:spPr>
              <a:solidFill>
                <a:srgbClr val="D93649"/>
              </a:solidFill>
              <a:ln>
                <a:noFill/>
              </a:ln>
              <a:effectLst/>
            </c:spPr>
            <c:extLst>
              <c:ext xmlns:c16="http://schemas.microsoft.com/office/drawing/2014/chart" uri="{C3380CC4-5D6E-409C-BE32-E72D297353CC}">
                <c16:uniqueId val="{00000005-DE62-BF49-BD93-4CF9D3D4CED1}"/>
              </c:ext>
            </c:extLst>
          </c:dPt>
          <c:dLbls>
            <c:numFmt formatCode="&quot;$&quot;#,##0&quot;M&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EAE8E7"/>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Power Tools</c:v>
                </c:pt>
                <c:pt idx="1">
                  <c:v>Lighting</c:v>
                </c:pt>
                <c:pt idx="2">
                  <c:v>Industrial</c:v>
                </c:pt>
              </c:strCache>
            </c:strRef>
          </c:cat>
          <c:val>
            <c:numRef>
              <c:f>Sheet1!$B$2:$B$4</c:f>
              <c:numCache>
                <c:formatCode>_("$"* #,##0.00_);_("$"* \(#,##0.00\);_("$"* "-"??_);_(@_)</c:formatCode>
                <c:ptCount val="3"/>
                <c:pt idx="0">
                  <c:v>12000</c:v>
                </c:pt>
                <c:pt idx="1">
                  <c:v>10000</c:v>
                </c:pt>
                <c:pt idx="2">
                  <c:v>17000</c:v>
                </c:pt>
              </c:numCache>
            </c:numRef>
          </c:val>
          <c:extLst>
            <c:ext xmlns:c16="http://schemas.microsoft.com/office/drawing/2014/chart" uri="{C3380CC4-5D6E-409C-BE32-E72D297353CC}">
              <c16:uniqueId val="{00000006-DE62-BF49-BD93-4CF9D3D4CED1}"/>
            </c:ext>
          </c:extLst>
        </c:ser>
        <c:dLbls>
          <c:showLegendKey val="0"/>
          <c:showVal val="0"/>
          <c:showCatName val="0"/>
          <c:showSerName val="0"/>
          <c:showPercent val="0"/>
          <c:showBubbleSize val="0"/>
        </c:dLbls>
        <c:gapWidth val="129"/>
        <c:overlap val="5"/>
        <c:axId val="1424006495"/>
        <c:axId val="1424247215"/>
      </c:barChart>
      <c:catAx>
        <c:axId val="1424006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EAE8E7"/>
                </a:solidFill>
                <a:latin typeface="+mn-lt"/>
                <a:ea typeface="+mn-ea"/>
                <a:cs typeface="+mn-cs"/>
              </a:defRPr>
            </a:pPr>
            <a:endParaRPr lang="en-US"/>
          </a:p>
        </c:txPr>
        <c:crossAx val="1424247215"/>
        <c:crosses val="autoZero"/>
        <c:auto val="0"/>
        <c:lblAlgn val="ctr"/>
        <c:lblOffset val="100"/>
        <c:noMultiLvlLbl val="0"/>
      </c:catAx>
      <c:valAx>
        <c:axId val="1424247215"/>
        <c:scaling>
          <c:orientation val="minMax"/>
          <c:max val="20000"/>
        </c:scaling>
        <c:delete val="0"/>
        <c:axPos val="b"/>
        <c:majorGridlines>
          <c:spPr>
            <a:ln w="9525" cap="flat" cmpd="sng" algn="ctr">
              <a:solidFill>
                <a:schemeClr val="tx1">
                  <a:lumMod val="65000"/>
                  <a:lumOff val="35000"/>
                </a:schemeClr>
              </a:solidFill>
              <a:round/>
            </a:ln>
            <a:effectLst/>
          </c:spPr>
        </c:majorGridlines>
        <c:numFmt formatCode="&quot;$&quot;#,##0&quot;M&quot;"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rgbClr val="EAE8E7"/>
                </a:solidFill>
                <a:latin typeface="+mn-lt"/>
                <a:ea typeface="+mn-ea"/>
                <a:cs typeface="+mn-cs"/>
              </a:defRPr>
            </a:pPr>
            <a:endParaRPr lang="en-US"/>
          </a:p>
        </c:txPr>
        <c:crossAx val="1424006495"/>
        <c:crosses val="autoZero"/>
        <c:crossBetween val="between"/>
        <c:dispUnits>
          <c:builtInUnit val="thousands"/>
        </c:dispUnits>
      </c:valAx>
      <c:spPr>
        <a:noFill/>
        <a:ln>
          <a:solidFill>
            <a:srgbClr val="47484A"/>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D93649"/>
              </a:solidFill>
              <a:ln>
                <a:noFill/>
              </a:ln>
              <a:effectLst/>
            </c:spPr>
            <c:extLst>
              <c:ext xmlns:c16="http://schemas.microsoft.com/office/drawing/2014/chart" uri="{C3380CC4-5D6E-409C-BE32-E72D297353CC}">
                <c16:uniqueId val="{00000001-DE62-BF49-BD93-4CF9D3D4CED1}"/>
              </c:ext>
            </c:extLst>
          </c:dPt>
          <c:dPt>
            <c:idx val="1"/>
            <c:invertIfNegative val="0"/>
            <c:bubble3D val="0"/>
            <c:spPr>
              <a:solidFill>
                <a:srgbClr val="D93548"/>
              </a:solidFill>
              <a:ln>
                <a:noFill/>
              </a:ln>
              <a:effectLst/>
            </c:spPr>
            <c:extLst>
              <c:ext xmlns:c16="http://schemas.microsoft.com/office/drawing/2014/chart" uri="{C3380CC4-5D6E-409C-BE32-E72D297353CC}">
                <c16:uniqueId val="{00000003-DE62-BF49-BD93-4CF9D3D4CED1}"/>
              </c:ext>
            </c:extLst>
          </c:dPt>
          <c:dPt>
            <c:idx val="2"/>
            <c:invertIfNegative val="0"/>
            <c:bubble3D val="0"/>
            <c:spPr>
              <a:solidFill>
                <a:srgbClr val="EA9F49"/>
              </a:solidFill>
              <a:ln>
                <a:noFill/>
              </a:ln>
              <a:effectLst/>
            </c:spPr>
            <c:extLst>
              <c:ext xmlns:c16="http://schemas.microsoft.com/office/drawing/2014/chart" uri="{C3380CC4-5D6E-409C-BE32-E72D297353CC}">
                <c16:uniqueId val="{00000005-DE62-BF49-BD93-4CF9D3D4CED1}"/>
              </c:ext>
            </c:extLst>
          </c:dPt>
          <c:dPt>
            <c:idx val="3"/>
            <c:invertIfNegative val="0"/>
            <c:bubble3D val="0"/>
            <c:spPr>
              <a:solidFill>
                <a:srgbClr val="EA9F49"/>
              </a:solidFill>
              <a:ln>
                <a:noFill/>
              </a:ln>
              <a:effectLst/>
            </c:spPr>
            <c:extLst>
              <c:ext xmlns:c16="http://schemas.microsoft.com/office/drawing/2014/chart" uri="{C3380CC4-5D6E-409C-BE32-E72D297353CC}">
                <c16:uniqueId val="{00000008-1F1A-5540-A070-7CD543093AF7}"/>
              </c:ext>
            </c:extLst>
          </c:dPt>
          <c:dPt>
            <c:idx val="4"/>
            <c:invertIfNegative val="0"/>
            <c:bubble3D val="0"/>
            <c:spPr>
              <a:solidFill>
                <a:srgbClr val="6CA27A"/>
              </a:solidFill>
              <a:ln>
                <a:noFill/>
              </a:ln>
              <a:effectLst/>
            </c:spPr>
            <c:extLst>
              <c:ext xmlns:c16="http://schemas.microsoft.com/office/drawing/2014/chart" uri="{C3380CC4-5D6E-409C-BE32-E72D297353CC}">
                <c16:uniqueId val="{00000007-1F1A-5540-A070-7CD543093AF7}"/>
              </c:ext>
            </c:extLst>
          </c:dPt>
          <c:dPt>
            <c:idx val="5"/>
            <c:invertIfNegative val="0"/>
            <c:bubble3D val="0"/>
            <c:spPr>
              <a:solidFill>
                <a:srgbClr val="6CA27A"/>
              </a:solidFill>
              <a:ln>
                <a:noFill/>
              </a:ln>
              <a:effectLst/>
            </c:spPr>
            <c:extLst>
              <c:ext xmlns:c16="http://schemas.microsoft.com/office/drawing/2014/chart" uri="{C3380CC4-5D6E-409C-BE32-E72D297353CC}">
                <c16:uniqueId val="{00000006-1F1A-5540-A070-7CD543093AF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EAE8E7"/>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Phishing</c:v>
                </c:pt>
                <c:pt idx="1">
                  <c:v>Software Vulnerability</c:v>
                </c:pt>
                <c:pt idx="2">
                  <c:v>Misconfiguration</c:v>
                </c:pt>
                <c:pt idx="3">
                  <c:v>Supply Chain</c:v>
                </c:pt>
                <c:pt idx="4">
                  <c:v>Compromised Credentials</c:v>
                </c:pt>
                <c:pt idx="5">
                  <c:v>Insider Threat</c:v>
                </c:pt>
              </c:strCache>
            </c:strRef>
          </c:cat>
          <c:val>
            <c:numRef>
              <c:f>Sheet1!$B$2:$B$7</c:f>
              <c:numCache>
                <c:formatCode>0%</c:formatCode>
                <c:ptCount val="6"/>
                <c:pt idx="0">
                  <c:v>0.61</c:v>
                </c:pt>
                <c:pt idx="1">
                  <c:v>0.47</c:v>
                </c:pt>
                <c:pt idx="2">
                  <c:v>0.27</c:v>
                </c:pt>
                <c:pt idx="3">
                  <c:v>0.22</c:v>
                </c:pt>
                <c:pt idx="4">
                  <c:v>0.15</c:v>
                </c:pt>
                <c:pt idx="5">
                  <c:v>0.12</c:v>
                </c:pt>
              </c:numCache>
            </c:numRef>
          </c:val>
          <c:extLst>
            <c:ext xmlns:c16="http://schemas.microsoft.com/office/drawing/2014/chart" uri="{C3380CC4-5D6E-409C-BE32-E72D297353CC}">
              <c16:uniqueId val="{00000006-DE62-BF49-BD93-4CF9D3D4CED1}"/>
            </c:ext>
          </c:extLst>
        </c:ser>
        <c:dLbls>
          <c:showLegendKey val="0"/>
          <c:showVal val="0"/>
          <c:showCatName val="0"/>
          <c:showSerName val="0"/>
          <c:showPercent val="0"/>
          <c:showBubbleSize val="0"/>
        </c:dLbls>
        <c:gapWidth val="129"/>
        <c:overlap val="5"/>
        <c:axId val="1424006495"/>
        <c:axId val="1424247215"/>
      </c:barChart>
      <c:catAx>
        <c:axId val="1424006495"/>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EAE8E7"/>
                </a:solidFill>
                <a:latin typeface="+mn-lt"/>
                <a:ea typeface="+mn-ea"/>
                <a:cs typeface="+mn-cs"/>
              </a:defRPr>
            </a:pPr>
            <a:endParaRPr lang="en-US"/>
          </a:p>
        </c:txPr>
        <c:crossAx val="1424247215"/>
        <c:crosses val="autoZero"/>
        <c:auto val="0"/>
        <c:lblAlgn val="ctr"/>
        <c:lblOffset val="100"/>
        <c:noMultiLvlLbl val="0"/>
      </c:catAx>
      <c:valAx>
        <c:axId val="1424247215"/>
        <c:scaling>
          <c:orientation val="minMax"/>
          <c:max val="1"/>
        </c:scaling>
        <c:delete val="0"/>
        <c:axPos val="t"/>
        <c:majorGridlines>
          <c:spPr>
            <a:ln w="9525" cap="flat" cmpd="sng" algn="ctr">
              <a:solidFill>
                <a:schemeClr val="tx1">
                  <a:lumMod val="65000"/>
                  <a:lumOff val="3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rgbClr val="EAE8E7"/>
                </a:solidFill>
                <a:latin typeface="+mn-lt"/>
                <a:ea typeface="+mn-ea"/>
                <a:cs typeface="+mn-cs"/>
              </a:defRPr>
            </a:pPr>
            <a:endParaRPr lang="en-US"/>
          </a:p>
        </c:txPr>
        <c:crossAx val="1424006495"/>
        <c:crosses val="autoZero"/>
        <c:crossBetween val="between"/>
      </c:valAx>
      <c:spPr>
        <a:noFill/>
        <a:ln>
          <a:solidFill>
            <a:srgbClr val="47484A"/>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Power Tools</c:v>
                </c:pt>
              </c:strCache>
            </c:strRef>
          </c:tx>
          <c:spPr>
            <a:ln w="28575" cap="rnd">
              <a:solidFill>
                <a:schemeClr val="accent1"/>
              </a:solidFill>
              <a:round/>
            </a:ln>
            <a:effectLst/>
          </c:spPr>
          <c:marker>
            <c:symbol val="none"/>
          </c:marker>
          <c:dPt>
            <c:idx val="0"/>
            <c:marker>
              <c:symbol val="none"/>
            </c:marker>
            <c:bubble3D val="0"/>
            <c:spPr>
              <a:ln w="28575" cap="rnd">
                <a:solidFill>
                  <a:schemeClr val="accent1"/>
                </a:solidFill>
                <a:round/>
              </a:ln>
              <a:effectLst/>
            </c:spPr>
            <c:extLst>
              <c:ext xmlns:c16="http://schemas.microsoft.com/office/drawing/2014/chart" uri="{C3380CC4-5D6E-409C-BE32-E72D297353CC}">
                <c16:uniqueId val="{00000001-DE62-BF49-BD93-4CF9D3D4CED1}"/>
              </c:ext>
            </c:extLst>
          </c:dPt>
          <c:dPt>
            <c:idx val="1"/>
            <c:marker>
              <c:symbol val="none"/>
            </c:marker>
            <c:bubble3D val="0"/>
            <c:spPr>
              <a:ln w="28575" cap="rnd">
                <a:solidFill>
                  <a:schemeClr val="accent1"/>
                </a:solidFill>
                <a:round/>
              </a:ln>
              <a:effectLst/>
            </c:spPr>
            <c:extLst>
              <c:ext xmlns:c16="http://schemas.microsoft.com/office/drawing/2014/chart" uri="{C3380CC4-5D6E-409C-BE32-E72D297353CC}">
                <c16:uniqueId val="{00000003-DE62-BF49-BD93-4CF9D3D4CED1}"/>
              </c:ext>
            </c:extLst>
          </c:dPt>
          <c:dPt>
            <c:idx val="2"/>
            <c:marker>
              <c:symbol val="none"/>
            </c:marker>
            <c:bubble3D val="0"/>
            <c:spPr>
              <a:ln w="28575" cap="rnd">
                <a:solidFill>
                  <a:schemeClr val="accent1"/>
                </a:solidFill>
                <a:round/>
              </a:ln>
              <a:effectLst/>
            </c:spPr>
            <c:extLst>
              <c:ext xmlns:c16="http://schemas.microsoft.com/office/drawing/2014/chart" uri="{C3380CC4-5D6E-409C-BE32-E72D297353CC}">
                <c16:uniqueId val="{00000005-DE62-BF49-BD93-4CF9D3D4CED1}"/>
              </c:ext>
            </c:extLst>
          </c:dPt>
          <c:cat>
            <c:strRef>
              <c:f>Sheet1!$A$2:$A$5</c:f>
              <c:strCache>
                <c:ptCount val="4"/>
                <c:pt idx="0">
                  <c:v>Q4'20</c:v>
                </c:pt>
                <c:pt idx="1">
                  <c:v>Q1'21</c:v>
                </c:pt>
                <c:pt idx="2">
                  <c:v>Q2'21</c:v>
                </c:pt>
                <c:pt idx="3">
                  <c:v>Q3'21</c:v>
                </c:pt>
              </c:strCache>
            </c:strRef>
          </c:cat>
          <c:val>
            <c:numRef>
              <c:f>Sheet1!$B$2:$B$5</c:f>
              <c:numCache>
                <c:formatCode>_("$"* #,##0.00_);_("$"* \(#,##0.00\);_("$"* "-"??_);_(@_)</c:formatCode>
                <c:ptCount val="4"/>
                <c:pt idx="0">
                  <c:v>20000</c:v>
                </c:pt>
                <c:pt idx="1">
                  <c:v>17000</c:v>
                </c:pt>
                <c:pt idx="2">
                  <c:v>13000</c:v>
                </c:pt>
                <c:pt idx="3">
                  <c:v>12000</c:v>
                </c:pt>
              </c:numCache>
            </c:numRef>
          </c:val>
          <c:smooth val="0"/>
          <c:extLst>
            <c:ext xmlns:c16="http://schemas.microsoft.com/office/drawing/2014/chart" uri="{C3380CC4-5D6E-409C-BE32-E72D297353CC}">
              <c16:uniqueId val="{00000006-DE62-BF49-BD93-4CF9D3D4CED1}"/>
            </c:ext>
          </c:extLst>
        </c:ser>
        <c:ser>
          <c:idx val="1"/>
          <c:order val="1"/>
          <c:tx>
            <c:strRef>
              <c:f>Sheet1!$C$1</c:f>
              <c:strCache>
                <c:ptCount val="1"/>
                <c:pt idx="0">
                  <c:v>Lighting</c:v>
                </c:pt>
              </c:strCache>
            </c:strRef>
          </c:tx>
          <c:spPr>
            <a:ln w="28575" cap="rnd">
              <a:solidFill>
                <a:schemeClr val="accent2"/>
              </a:solidFill>
              <a:round/>
            </a:ln>
            <a:effectLst/>
          </c:spPr>
          <c:marker>
            <c:symbol val="none"/>
          </c:marker>
          <c:cat>
            <c:strRef>
              <c:f>Sheet1!$A$2:$A$5</c:f>
              <c:strCache>
                <c:ptCount val="4"/>
                <c:pt idx="0">
                  <c:v>Q4'20</c:v>
                </c:pt>
                <c:pt idx="1">
                  <c:v>Q1'21</c:v>
                </c:pt>
                <c:pt idx="2">
                  <c:v>Q2'21</c:v>
                </c:pt>
                <c:pt idx="3">
                  <c:v>Q3'21</c:v>
                </c:pt>
              </c:strCache>
            </c:strRef>
          </c:cat>
          <c:val>
            <c:numRef>
              <c:f>Sheet1!$C$2:$C$5</c:f>
              <c:numCache>
                <c:formatCode>_("$"* #,##0.00_);_("$"* \(#,##0.00\);_("$"* "-"??_);_(@_)</c:formatCode>
                <c:ptCount val="4"/>
                <c:pt idx="0">
                  <c:v>15000</c:v>
                </c:pt>
                <c:pt idx="1">
                  <c:v>13000</c:v>
                </c:pt>
                <c:pt idx="2">
                  <c:v>11500</c:v>
                </c:pt>
                <c:pt idx="3">
                  <c:v>10000</c:v>
                </c:pt>
              </c:numCache>
            </c:numRef>
          </c:val>
          <c:smooth val="0"/>
          <c:extLst>
            <c:ext xmlns:c16="http://schemas.microsoft.com/office/drawing/2014/chart" uri="{C3380CC4-5D6E-409C-BE32-E72D297353CC}">
              <c16:uniqueId val="{00000006-006A-904D-95F0-7CC79136FA12}"/>
            </c:ext>
          </c:extLst>
        </c:ser>
        <c:ser>
          <c:idx val="2"/>
          <c:order val="2"/>
          <c:tx>
            <c:strRef>
              <c:f>Sheet1!$D$1</c:f>
              <c:strCache>
                <c:ptCount val="1"/>
                <c:pt idx="0">
                  <c:v>Industrial</c:v>
                </c:pt>
              </c:strCache>
            </c:strRef>
          </c:tx>
          <c:spPr>
            <a:ln w="28575" cap="rnd">
              <a:solidFill>
                <a:schemeClr val="accent3"/>
              </a:solidFill>
              <a:round/>
            </a:ln>
            <a:effectLst/>
          </c:spPr>
          <c:marker>
            <c:symbol val="none"/>
          </c:marker>
          <c:cat>
            <c:strRef>
              <c:f>Sheet1!$A$2:$A$5</c:f>
              <c:strCache>
                <c:ptCount val="4"/>
                <c:pt idx="0">
                  <c:v>Q4'20</c:v>
                </c:pt>
                <c:pt idx="1">
                  <c:v>Q1'21</c:v>
                </c:pt>
                <c:pt idx="2">
                  <c:v>Q2'21</c:v>
                </c:pt>
                <c:pt idx="3">
                  <c:v>Q3'21</c:v>
                </c:pt>
              </c:strCache>
            </c:strRef>
          </c:cat>
          <c:val>
            <c:numRef>
              <c:f>Sheet1!$D$2:$D$5</c:f>
              <c:numCache>
                <c:formatCode>_("$"* #,##0.00_);_("$"* \(#,##0.00\);_("$"* "-"??_);_(@_)</c:formatCode>
                <c:ptCount val="4"/>
                <c:pt idx="0">
                  <c:v>22000</c:v>
                </c:pt>
                <c:pt idx="1">
                  <c:v>19000</c:v>
                </c:pt>
                <c:pt idx="2">
                  <c:v>18000</c:v>
                </c:pt>
                <c:pt idx="3">
                  <c:v>17000</c:v>
                </c:pt>
              </c:numCache>
            </c:numRef>
          </c:val>
          <c:smooth val="0"/>
          <c:extLst>
            <c:ext xmlns:c16="http://schemas.microsoft.com/office/drawing/2014/chart" uri="{C3380CC4-5D6E-409C-BE32-E72D297353CC}">
              <c16:uniqueId val="{00000007-006A-904D-95F0-7CC79136FA12}"/>
            </c:ext>
          </c:extLst>
        </c:ser>
        <c:dLbls>
          <c:showLegendKey val="0"/>
          <c:showVal val="0"/>
          <c:showCatName val="0"/>
          <c:showSerName val="0"/>
          <c:showPercent val="0"/>
          <c:showBubbleSize val="0"/>
        </c:dLbls>
        <c:smooth val="0"/>
        <c:axId val="1424006495"/>
        <c:axId val="1424247215"/>
      </c:lineChart>
      <c:dateAx>
        <c:axId val="14240064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EAE8E7"/>
                </a:solidFill>
                <a:latin typeface="+mn-lt"/>
                <a:ea typeface="+mn-ea"/>
                <a:cs typeface="+mn-cs"/>
              </a:defRPr>
            </a:pPr>
            <a:endParaRPr lang="en-US"/>
          </a:p>
        </c:txPr>
        <c:crossAx val="1424247215"/>
        <c:crosses val="autoZero"/>
        <c:auto val="0"/>
        <c:lblOffset val="100"/>
        <c:baseTimeUnit val="days"/>
      </c:dateAx>
      <c:valAx>
        <c:axId val="1424247215"/>
        <c:scaling>
          <c:orientation val="minMax"/>
        </c:scaling>
        <c:delete val="0"/>
        <c:axPos val="l"/>
        <c:majorGridlines>
          <c:spPr>
            <a:ln w="9525" cap="flat" cmpd="sng" algn="ctr">
              <a:solidFill>
                <a:schemeClr val="tx1">
                  <a:lumMod val="65000"/>
                  <a:lumOff val="35000"/>
                </a:schemeClr>
              </a:solidFill>
              <a:round/>
            </a:ln>
            <a:effectLst/>
          </c:spPr>
        </c:majorGridlines>
        <c:numFmt formatCode="&quot;$&quot;#,##0&quot;M&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EAE8E7"/>
                </a:solidFill>
                <a:latin typeface="+mn-lt"/>
                <a:ea typeface="+mn-ea"/>
                <a:cs typeface="+mn-cs"/>
              </a:defRPr>
            </a:pPr>
            <a:endParaRPr lang="en-US"/>
          </a:p>
        </c:txPr>
        <c:crossAx val="1424006495"/>
        <c:crosses val="autoZero"/>
        <c:crossBetween val="between"/>
        <c:dispUnits>
          <c:builtInUnit val="thousands"/>
        </c:dispUnits>
      </c:valAx>
      <c:spPr>
        <a:noFill/>
        <a:ln>
          <a:solidFill>
            <a:srgbClr val="47484A"/>
          </a:solidFill>
        </a:ln>
        <a:effectLst/>
      </c:spPr>
    </c:plotArea>
    <c:legend>
      <c:legendPos val="b"/>
      <c:layout>
        <c:manualLayout>
          <c:xMode val="edge"/>
          <c:yMode val="edge"/>
          <c:x val="7.2155597417582332E-2"/>
          <c:y val="0.90695300405679657"/>
          <c:w val="0.87393722420276543"/>
          <c:h val="6.5753344188708734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4BDC6-ABB9-D841-AC9C-BF87826394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ADCDEB-192E-874A-AC9F-FBE031F0F1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6742D5-FDD7-CE4A-9905-B23A2978B53E}" type="datetimeFigureOut">
              <a:rPr lang="en-US" smtClean="0"/>
              <a:t>3/31/22</a:t>
            </a:fld>
            <a:endParaRPr lang="en-US"/>
          </a:p>
        </p:txBody>
      </p:sp>
      <p:sp>
        <p:nvSpPr>
          <p:cNvPr id="4" name="Footer Placeholder 3">
            <a:extLst>
              <a:ext uri="{FF2B5EF4-FFF2-40B4-BE49-F238E27FC236}">
                <a16:creationId xmlns:a16="http://schemas.microsoft.com/office/drawing/2014/main" id="{FD31D0E0-1B71-9F46-9BCE-6EF520946B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2F106A-3FA2-B040-9F65-D123CF9694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065E14-D5EE-594C-AE52-6E8A7B457283}" type="slidenum">
              <a:rPr lang="en-US" smtClean="0"/>
              <a:t>‹#›</a:t>
            </a:fld>
            <a:endParaRPr lang="en-US"/>
          </a:p>
        </p:txBody>
      </p:sp>
    </p:spTree>
    <p:extLst>
      <p:ext uri="{BB962C8B-B14F-4D97-AF65-F5344CB8AC3E}">
        <p14:creationId xmlns:p14="http://schemas.microsoft.com/office/powerpoint/2010/main" val="1625268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4770B-7709-C446-B187-6EB423042B9B}" type="datetimeFigureOut">
              <a:rPr lang="en-US" smtClean="0"/>
              <a:t>3/31/22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8DBF7-FFCF-B046-A5C4-DC8A67B54504}" type="slidenum">
              <a:rPr lang="en-US" smtClean="0"/>
              <a:t>‹#›</a:t>
            </a:fld>
            <a:endParaRPr lang="en-US"/>
          </a:p>
        </p:txBody>
      </p:sp>
    </p:spTree>
    <p:extLst>
      <p:ext uri="{BB962C8B-B14F-4D97-AF65-F5344CB8AC3E}">
        <p14:creationId xmlns:p14="http://schemas.microsoft.com/office/powerpoint/2010/main" val="216546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Thinking,_Fast_and_Slo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torytellingwithdata.com/book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amazon.com/gp/product/111900225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a:t>
            </a:fld>
            <a:endParaRPr lang="en-US"/>
          </a:p>
        </p:txBody>
      </p:sp>
    </p:spTree>
    <p:extLst>
      <p:ext uri="{BB962C8B-B14F-4D97-AF65-F5344CB8AC3E}">
        <p14:creationId xmlns:p14="http://schemas.microsoft.com/office/powerpoint/2010/main" val="143622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slide is useful when you want to highlight a shift or change in industry conditions and explain to the board why the cybersecurity measures that were “good enough” in the past are no longer cutting it. </a:t>
            </a:r>
          </a:p>
          <a:p>
            <a:endParaRPr lang="en-US" b="0" baseline="0" dirty="0"/>
          </a:p>
          <a:p>
            <a:r>
              <a:rPr lang="en-US" b="0" baseline="0" dirty="0"/>
              <a:t>You can substitute your company’s values for risk in the figure on the right.  </a:t>
            </a:r>
          </a:p>
        </p:txBody>
      </p:sp>
      <p:sp>
        <p:nvSpPr>
          <p:cNvPr id="4" name="Slide Number Placeholder 3"/>
          <p:cNvSpPr>
            <a:spLocks noGrp="1"/>
          </p:cNvSpPr>
          <p:nvPr>
            <p:ph type="sldNum" sz="quarter" idx="5"/>
          </p:nvPr>
        </p:nvSpPr>
        <p:spPr/>
        <p:txBody>
          <a:bodyPr/>
          <a:lstStyle/>
          <a:p>
            <a:fld id="{0708DBF7-FFCF-B046-A5C4-DC8A67B54504}" type="slidenum">
              <a:rPr lang="en-US" smtClean="0"/>
              <a:t>12</a:t>
            </a:fld>
            <a:endParaRPr lang="en-US"/>
          </a:p>
        </p:txBody>
      </p:sp>
    </p:spTree>
    <p:extLst>
      <p:ext uri="{BB962C8B-B14F-4D97-AF65-F5344CB8AC3E}">
        <p14:creationId xmlns:p14="http://schemas.microsoft.com/office/powerpoint/2010/main" val="39539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13</a:t>
            </a:fld>
            <a:endParaRPr lang="en-US"/>
          </a:p>
        </p:txBody>
      </p:sp>
    </p:spTree>
    <p:extLst>
      <p:ext uri="{BB962C8B-B14F-4D97-AF65-F5344CB8AC3E}">
        <p14:creationId xmlns:p14="http://schemas.microsoft.com/office/powerpoint/2010/main" val="101249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show how your security framework (NIST) can be used to analyze </a:t>
            </a:r>
            <a:r>
              <a:rPr lang="en-US" baseline="0" dirty="0"/>
              <a:t>breaches in the news.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common question Board members ask is, ‘Are we secure? Can this happen here?’ Your logical analysis of the situation, and how it fits in with the overall story you have been telling them will go a long way in earning the board’s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aseline="0" dirty="0"/>
              <a:t>This might also be the time to highlight big gaps in your security program and ask for the financial support and mandate you need from the board to close the gap. Quantifying the level of risk in money units will get your point across to the board. </a:t>
            </a:r>
          </a:p>
          <a:p>
            <a:endParaRPr lang="en-US" b="0" baseline="0" dirty="0"/>
          </a:p>
          <a:p>
            <a:endParaRPr lang="en-US" b="0" baseline="0" dirty="0"/>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14</a:t>
            </a:fld>
            <a:endParaRPr lang="en-US"/>
          </a:p>
        </p:txBody>
      </p:sp>
    </p:spTree>
    <p:extLst>
      <p:ext uri="{BB962C8B-B14F-4D97-AF65-F5344CB8AC3E}">
        <p14:creationId xmlns:p14="http://schemas.microsoft.com/office/powerpoint/2010/main" val="214493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substitute your values for Breach Risk, Likelihood and Impact as appropriate. The trend chart can be updated by right-clicking and selecting “Edit Data in Excel”.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It is critical that you use a consistent, data-driven and therefore defensible approach for constructing and populating your risk dashboard. </a:t>
            </a:r>
            <a:endParaRPr lang="en-US" dirty="0"/>
          </a:p>
          <a:p>
            <a:endParaRPr lang="en-US" dirty="0"/>
          </a:p>
          <a:p>
            <a:r>
              <a:rPr lang="en-US" dirty="0"/>
              <a:t>These widgets can be also automatically generated by Balbix.   </a:t>
            </a:r>
          </a:p>
          <a:p>
            <a:endParaRPr lang="en-US" dirty="0"/>
          </a:p>
          <a:p>
            <a:r>
              <a:rPr lang="en-US" dirty="0"/>
              <a:t>Remember to lead with emotion when presenting these numbers. Most members of the board will take the cue from how you present this data interpret these numbers as good, neutral or bad. $37M of cyber risk may be completely acceptable or not depending on the size and risk appetite of your business. </a:t>
            </a:r>
          </a:p>
          <a:p>
            <a:endParaRPr lang="en-US" dirty="0"/>
          </a:p>
          <a:p>
            <a:r>
              <a:rPr lang="en-US" dirty="0"/>
              <a:t>You must resist the urge to sugarcoat things and paint an overly optimistic (“all green”) picture of cybersecurity posture. Experienced board members will see right through this. </a:t>
            </a:r>
          </a:p>
        </p:txBody>
      </p:sp>
      <p:sp>
        <p:nvSpPr>
          <p:cNvPr id="4" name="Slide Number Placeholder 3"/>
          <p:cNvSpPr>
            <a:spLocks noGrp="1"/>
          </p:cNvSpPr>
          <p:nvPr>
            <p:ph type="sldNum" sz="quarter" idx="5"/>
          </p:nvPr>
        </p:nvSpPr>
        <p:spPr/>
        <p:txBody>
          <a:bodyPr/>
          <a:lstStyle/>
          <a:p>
            <a:fld id="{0708DBF7-FFCF-B046-A5C4-DC8A67B54504}" type="slidenum">
              <a:rPr lang="en-US" smtClean="0"/>
              <a:t>16</a:t>
            </a:fld>
            <a:endParaRPr lang="en-US"/>
          </a:p>
        </p:txBody>
      </p:sp>
    </p:spTree>
    <p:extLst>
      <p:ext uri="{BB962C8B-B14F-4D97-AF65-F5344CB8AC3E}">
        <p14:creationId xmlns:p14="http://schemas.microsoft.com/office/powerpoint/2010/main" val="3563066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substitute your business unit names and values. The two bar charts can be updated by right-clicking and selecting “Edit Data in Excel”. </a:t>
            </a:r>
          </a:p>
          <a:p>
            <a:endParaRPr lang="en-US" dirty="0"/>
          </a:p>
          <a:p>
            <a:r>
              <a:rPr lang="en-US" dirty="0"/>
              <a:t>All three widgets can be automatically generated by Balbix by analyzing data from your IT, cybersecurity and business tools or from your cybersecurity data lake.</a:t>
            </a:r>
          </a:p>
          <a:p>
            <a:endParaRPr lang="en-US" dirty="0"/>
          </a:p>
          <a:p>
            <a:r>
              <a:rPr lang="en-US" dirty="0"/>
              <a:t>This is the slide where the board gets to really understands the amount of risk you are carrying. Again $17M of risk in the “Industrial” business unit may be completely acceptable or not depending on your overall business situation. Make sure you provide appropriate commentary with the appropriate emotion to help the board interpret these numbers as what they mean to you. </a:t>
            </a:r>
          </a:p>
          <a:p>
            <a:endParaRPr lang="en-US" dirty="0"/>
          </a:p>
          <a:p>
            <a:r>
              <a:rPr lang="en-US" dirty="0"/>
              <a:t>The Trend widget is the most important widget on this slide. Trends in general help you tell the story f your cybersecurity program. Board members like trends. </a:t>
            </a:r>
          </a:p>
        </p:txBody>
      </p:sp>
      <p:sp>
        <p:nvSpPr>
          <p:cNvPr id="4" name="Slide Number Placeholder 3"/>
          <p:cNvSpPr>
            <a:spLocks noGrp="1"/>
          </p:cNvSpPr>
          <p:nvPr>
            <p:ph type="sldNum" sz="quarter" idx="5"/>
          </p:nvPr>
        </p:nvSpPr>
        <p:spPr/>
        <p:txBody>
          <a:bodyPr/>
          <a:lstStyle/>
          <a:p>
            <a:fld id="{0708DBF7-FFCF-B046-A5C4-DC8A67B54504}" type="slidenum">
              <a:rPr lang="en-US" smtClean="0"/>
              <a:t>17</a:t>
            </a:fld>
            <a:endParaRPr lang="en-US"/>
          </a:p>
        </p:txBody>
      </p:sp>
    </p:spTree>
    <p:extLst>
      <p:ext uri="{BB962C8B-B14F-4D97-AF65-F5344CB8AC3E}">
        <p14:creationId xmlns:p14="http://schemas.microsoft.com/office/powerpoint/2010/main" val="210997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this slide to provide your interpretation of the quantitative data you presented in the previous two slides. </a:t>
            </a:r>
          </a:p>
          <a:p>
            <a:endParaRPr lang="en-US" dirty="0"/>
          </a:p>
          <a:p>
            <a:r>
              <a:rPr lang="en-US" dirty="0"/>
              <a:t>The first widget on the right is a screenshot from the 1</a:t>
            </a:r>
            <a:r>
              <a:rPr lang="en-US" baseline="30000" dirty="0"/>
              <a:t>st</a:t>
            </a:r>
            <a:r>
              <a:rPr lang="en-US" dirty="0"/>
              <a:t> bar chart of the previous page. </a:t>
            </a:r>
          </a:p>
          <a:p>
            <a:endParaRPr lang="en-US" dirty="0"/>
          </a:p>
          <a:p>
            <a:r>
              <a:rPr lang="en-US" dirty="0"/>
              <a:t>Remember, to provide your commentary with emotion: optimistic, neutral or bad news based on how you want the board to feel.   </a:t>
            </a:r>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18</a:t>
            </a:fld>
            <a:endParaRPr lang="en-US"/>
          </a:p>
        </p:txBody>
      </p:sp>
    </p:spTree>
    <p:extLst>
      <p:ext uri="{BB962C8B-B14F-4D97-AF65-F5344CB8AC3E}">
        <p14:creationId xmlns:p14="http://schemas.microsoft.com/office/powerpoint/2010/main" val="295864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19</a:t>
            </a:fld>
            <a:endParaRPr lang="en-US"/>
          </a:p>
        </p:txBody>
      </p:sp>
    </p:spTree>
    <p:extLst>
      <p:ext uri="{BB962C8B-B14F-4D97-AF65-F5344CB8AC3E}">
        <p14:creationId xmlns:p14="http://schemas.microsoft.com/office/powerpoint/2010/main" val="83427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provide a progress report on the major Infosec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Your main objective is to provide assurance that you are effectively managing to your strategic roadmap and to answer questions about successes, setbacks, and changes in priorities. Be prepared to discuss any project you list on this slide.</a:t>
            </a:r>
          </a:p>
          <a:p>
            <a:endParaRPr lang="en-US" b="0" baseline="0" dirty="0"/>
          </a:p>
          <a:p>
            <a:endParaRPr lang="en-US" b="0" baseline="0" dirty="0"/>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20</a:t>
            </a:fld>
            <a:endParaRPr lang="en-US"/>
          </a:p>
        </p:txBody>
      </p:sp>
    </p:spTree>
    <p:extLst>
      <p:ext uri="{BB962C8B-B14F-4D97-AF65-F5344CB8AC3E}">
        <p14:creationId xmlns:p14="http://schemas.microsoft.com/office/powerpoint/2010/main" val="2669264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might be the slide that your board members remember the most. Things are getting greener and yellower, so that is good.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widget can be automatically generated by Balbix.   </a:t>
            </a:r>
          </a:p>
        </p:txBody>
      </p:sp>
      <p:sp>
        <p:nvSpPr>
          <p:cNvPr id="4" name="Slide Number Placeholder 3"/>
          <p:cNvSpPr>
            <a:spLocks noGrp="1"/>
          </p:cNvSpPr>
          <p:nvPr>
            <p:ph type="sldNum" sz="quarter" idx="5"/>
          </p:nvPr>
        </p:nvSpPr>
        <p:spPr/>
        <p:txBody>
          <a:bodyPr/>
          <a:lstStyle/>
          <a:p>
            <a:fld id="{0708DBF7-FFCF-B046-A5C4-DC8A67B54504}" type="slidenum">
              <a:rPr lang="en-US" smtClean="0"/>
              <a:t>21</a:t>
            </a:fld>
            <a:endParaRPr lang="en-US"/>
          </a:p>
        </p:txBody>
      </p:sp>
    </p:spTree>
    <p:extLst>
      <p:ext uri="{BB962C8B-B14F-4D97-AF65-F5344CB8AC3E}">
        <p14:creationId xmlns:p14="http://schemas.microsoft.com/office/powerpoint/2010/main" val="1856963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 this slide to summarize the last few topics that were covered in the previous board meeting. This is your opportunity to update the board on any open items or follow up from that discussion. </a:t>
            </a:r>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22</a:t>
            </a:fld>
            <a:endParaRPr lang="en-US"/>
          </a:p>
        </p:txBody>
      </p:sp>
    </p:spTree>
    <p:extLst>
      <p:ext uri="{BB962C8B-B14F-4D97-AF65-F5344CB8AC3E}">
        <p14:creationId xmlns:p14="http://schemas.microsoft.com/office/powerpoint/2010/main" val="356594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30119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Customize this slide with ‘bad outcomes’ that are</a:t>
            </a:r>
            <a:r>
              <a:rPr lang="en-US" b="0" baseline="0" dirty="0"/>
              <a:t> specific to your organization.</a:t>
            </a:r>
            <a:endParaRPr lang="en-US" b="0" i="0" baseline="0" dirty="0"/>
          </a:p>
          <a:p>
            <a:endParaRPr lang="en-US" b="1" dirty="0"/>
          </a:p>
          <a:p>
            <a:r>
              <a:rPr lang="en-US" b="0" dirty="0"/>
              <a:t>Use this slide to make the connection between information and compliance</a:t>
            </a:r>
            <a:r>
              <a:rPr lang="en-US" b="0" baseline="0" dirty="0"/>
              <a:t> risk and </a:t>
            </a:r>
            <a:r>
              <a:rPr lang="en-US" b="0" i="0" u="none" baseline="0" dirty="0"/>
              <a:t>Board-level </a:t>
            </a:r>
            <a:r>
              <a:rPr lang="en-US" b="0" i="1" u="none" baseline="0" dirty="0"/>
              <a:t>business </a:t>
            </a:r>
            <a:r>
              <a:rPr lang="en-US" b="0" i="0" u="none" baseline="0" dirty="0"/>
              <a:t>risks. It is very important that the Board understands that your presentations are centered around managing business risks that can harm the organization’s strategic objectives rather than around low-level technical details that do not merit Board-level concern. </a:t>
            </a:r>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24</a:t>
            </a:fld>
            <a:endParaRPr lang="en-US"/>
          </a:p>
        </p:txBody>
      </p:sp>
    </p:spTree>
    <p:extLst>
      <p:ext uri="{BB962C8B-B14F-4D97-AF65-F5344CB8AC3E}">
        <p14:creationId xmlns:p14="http://schemas.microsoft.com/office/powerpoint/2010/main" val="2977466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This slide uses the National Association of Directors’ guidance because it is broadly applicable across industry. Chat with your CEO to understand if your Board follows a different set of guidelines, and then change this slide appropriately. </a:t>
            </a:r>
          </a:p>
          <a:p>
            <a:endParaRPr lang="en-US" baseline="0" dirty="0"/>
          </a:p>
          <a:p>
            <a:r>
              <a:rPr lang="en-US" baseline="0" dirty="0"/>
              <a:t>Information Sources:</a:t>
            </a:r>
          </a:p>
          <a:p>
            <a:pPr marL="171450" indent="-171450">
              <a:buFontTx/>
              <a:buChar char="-"/>
            </a:pPr>
            <a:r>
              <a:rPr lang="en-US" u="sng" baseline="0" dirty="0"/>
              <a:t>National Association of Corporate Directors</a:t>
            </a:r>
            <a:r>
              <a:rPr lang="en-US" baseline="0" dirty="0"/>
              <a:t>: https://</a:t>
            </a:r>
            <a:r>
              <a:rPr lang="en-US" baseline="0" dirty="0" err="1"/>
              <a:t>www.nacdonline.org</a:t>
            </a:r>
            <a:r>
              <a:rPr lang="en-US" baseline="0" dirty="0"/>
              <a:t>/cyber</a:t>
            </a:r>
          </a:p>
          <a:p>
            <a:pPr marL="171450" indent="-171450">
              <a:buFontTx/>
              <a:buChar char="-"/>
            </a:pPr>
            <a:r>
              <a:rPr lang="en-US" u="sng" baseline="0" dirty="0"/>
              <a:t>U.S. Securities and Exchange Commission</a:t>
            </a:r>
            <a:r>
              <a:rPr lang="en-US" baseline="0" dirty="0"/>
              <a:t>: https://</a:t>
            </a:r>
            <a:r>
              <a:rPr lang="en-US" baseline="0" dirty="0" err="1"/>
              <a:t>www.sec.gov</a:t>
            </a:r>
            <a:r>
              <a:rPr lang="en-US" baseline="0" dirty="0"/>
              <a:t>/spotlight/</a:t>
            </a:r>
            <a:r>
              <a:rPr lang="en-US" baseline="0" dirty="0" err="1"/>
              <a:t>cybersecurity.shtml</a:t>
            </a:r>
            <a:endParaRPr lang="en-US" baseline="0" dirty="0"/>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25</a:t>
            </a:fld>
            <a:endParaRPr lang="en-US"/>
          </a:p>
        </p:txBody>
      </p:sp>
    </p:spTree>
    <p:extLst>
      <p:ext uri="{BB962C8B-B14F-4D97-AF65-F5344CB8AC3E}">
        <p14:creationId xmlns:p14="http://schemas.microsoft.com/office/powerpoint/2010/main" val="216074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goal of this slide is t</a:t>
            </a:r>
            <a:r>
              <a:rPr lang="en-US" b="0" baseline="0" dirty="0"/>
              <a:t>o make is that the Board understands the Infosec team leads a broad cross-functional risk management effort. Cybersecurity is not simply “the Security team’s problem.”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If you do not have a formal Internal Audit function at your organization, you should merge Layers 2 and 3 and change the title of this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668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Customize this slide to represent the full set of activities and sub-activities performed</a:t>
            </a:r>
            <a:r>
              <a:rPr lang="en-US" b="0" baseline="0" dirty="0"/>
              <a:t> by your Infosec team, and the corresponding responsibilities.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96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provide an overview of your Infosec projects, and how they will serve to improve your cybersecurity posture.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Your main objective is to provide assurance that you are effectively managing to your strategic roadmap and to answer questions about the goals. Be prepared to discuss any project you list on this slide.</a:t>
            </a:r>
          </a:p>
          <a:p>
            <a:endParaRPr lang="en-US" b="0" baseline="0" dirty="0"/>
          </a:p>
          <a:p>
            <a:endParaRPr lang="en-US" b="0" baseline="0" dirty="0"/>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28</a:t>
            </a:fld>
            <a:endParaRPr lang="en-US"/>
          </a:p>
        </p:txBody>
      </p:sp>
    </p:spTree>
    <p:extLst>
      <p:ext uri="{BB962C8B-B14F-4D97-AF65-F5344CB8AC3E}">
        <p14:creationId xmlns:p14="http://schemas.microsoft.com/office/powerpoint/2010/main" val="4274766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765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833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is the foundational layer in the NIST cybersecurity framework. </a:t>
            </a:r>
            <a:r>
              <a:rPr lang="en-US" b="1" i="1" dirty="0"/>
              <a:t>You cannot protect what you don’t know about!</a:t>
            </a:r>
          </a:p>
          <a:p>
            <a:endParaRPr lang="en-US" b="1" i="1" dirty="0"/>
          </a:p>
          <a:p>
            <a:pPr marL="171450" indent="-171450">
              <a:buFont typeface="Arial" panose="020B0604020202020204" pitchFamily="34" charset="0"/>
              <a:buChar char="•"/>
            </a:pPr>
            <a:r>
              <a:rPr lang="en-US" b="0" i="0" dirty="0"/>
              <a:t>The 1st Identify capability that your cybersecurity program needs is: automatic and comprehensive discovery of enterprise assets (devices, applications, services and users) across on-prem, cloud and 3</a:t>
            </a:r>
            <a:r>
              <a:rPr lang="en-US" b="0" i="0" baseline="30000" dirty="0"/>
              <a:t>rd</a:t>
            </a:r>
            <a:r>
              <a:rPr lang="en-US" b="0" i="0" dirty="0"/>
              <a:t> parties. </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r>
              <a:rPr lang="en-US" b="0" i="0" dirty="0"/>
              <a:t>The 2</a:t>
            </a:r>
            <a:r>
              <a:rPr lang="en-US" b="0" i="0" baseline="30000" dirty="0"/>
              <a:t>nd</a:t>
            </a:r>
            <a:r>
              <a:rPr lang="en-US" b="0" i="0" dirty="0"/>
              <a:t> piece is continuous assessment for vulnerabilities and risk items for all enterprise assets (including people) across 100+ attack vectors. </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r>
              <a:rPr lang="en-US" b="0" i="0" dirty="0"/>
              <a:t>The 3</a:t>
            </a:r>
            <a:r>
              <a:rPr lang="en-US" b="0" i="0" baseline="30000" dirty="0"/>
              <a:t>rd</a:t>
            </a:r>
            <a:r>
              <a:rPr lang="en-US" b="0" i="0" dirty="0"/>
              <a:t> capability you need is mapping risks and vulnerabilities at the device-network level to business units and risk owners, and quantifying risk in money terms. </a:t>
            </a:r>
          </a:p>
          <a:p>
            <a:endParaRPr lang="en-US" b="0" i="0" dirty="0"/>
          </a:p>
          <a:p>
            <a:r>
              <a:rPr lang="en-US" b="0" i="0" dirty="0"/>
              <a:t>Because of the size and complexity of the attack surface, “Identify” is not a human scale problem anymore. https://</a:t>
            </a:r>
            <a:r>
              <a:rPr lang="en-US" b="0" i="0" dirty="0" err="1"/>
              <a:t>www.balbix.com</a:t>
            </a:r>
            <a:r>
              <a:rPr lang="en-US" b="0" i="0" dirty="0"/>
              <a:t>/product-overview/why-</a:t>
            </a:r>
            <a:r>
              <a:rPr lang="en-US" b="0" i="0" dirty="0" err="1"/>
              <a:t>balbix</a:t>
            </a:r>
            <a:r>
              <a:rPr lang="en-US" b="0" i="0" dirty="0"/>
              <a:t>/</a:t>
            </a:r>
          </a:p>
          <a:p>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We built Balbix specifically to harness the power of advanced AI and provide these capabilities for you. You can request a demo (https://</a:t>
            </a:r>
            <a:r>
              <a:rPr lang="en-US" b="0" i="0" dirty="0" err="1"/>
              <a:t>www.balbix.com</a:t>
            </a:r>
            <a:r>
              <a:rPr lang="en-US" b="0" i="0" dirty="0"/>
              <a:t>/request-a-demo/) or start your free trial. (https://</a:t>
            </a:r>
            <a:r>
              <a:rPr lang="en-US" b="0" i="0" dirty="0" err="1"/>
              <a:t>www.balbix.com</a:t>
            </a:r>
            <a:r>
              <a:rPr lang="en-US" b="0" i="0" dirty="0"/>
              <a:t>/free-signup/).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991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1</a:t>
            </a:r>
            <a:r>
              <a:rPr lang="en-US" baseline="30000" dirty="0"/>
              <a:t>st</a:t>
            </a:r>
            <a:r>
              <a:rPr lang="en-US" dirty="0"/>
              <a:t> line of Protect capabilities is:</a:t>
            </a:r>
          </a:p>
          <a:p>
            <a:endParaRPr lang="en-US" dirty="0"/>
          </a:p>
          <a:p>
            <a:pPr marL="171450" indent="-171450">
              <a:buFont typeface="Arial" panose="020B0604020202020204" pitchFamily="34" charset="0"/>
              <a:buChar char="•"/>
            </a:pPr>
            <a:r>
              <a:rPr lang="en-US" dirty="0"/>
              <a:t>EDR, firewall and VPN</a:t>
            </a:r>
          </a:p>
          <a:p>
            <a:pPr marL="171450" indent="-171450">
              <a:buFont typeface="Arial" panose="020B0604020202020204" pitchFamily="34" charset="0"/>
              <a:buChar char="•"/>
            </a:pPr>
            <a:r>
              <a:rPr lang="en-US" dirty="0"/>
              <a:t>Continuous vulnerability management</a:t>
            </a:r>
          </a:p>
          <a:p>
            <a:endParaRPr lang="en-US" dirty="0"/>
          </a:p>
          <a:p>
            <a:r>
              <a:rPr lang="en-US" dirty="0"/>
              <a:t>Balbix implements continuous risk-based vulnerability management OR can integrate with your existing vulnerability tool. </a:t>
            </a:r>
          </a:p>
          <a:p>
            <a:endParaRPr lang="en-US" dirty="0"/>
          </a:p>
          <a:p>
            <a:r>
              <a:rPr lang="en-US" dirty="0"/>
              <a:t>As you make progress in improved Protect capabilities, Balbix will automatically detect your new mitigations and compensating controls (such as EDR) and update your risk calculation to take into account these new capabilities. </a:t>
            </a:r>
          </a:p>
          <a:p>
            <a:endParaRPr lang="en-US" dirty="0"/>
          </a:p>
          <a:p>
            <a:r>
              <a:rPr lang="en-US" dirty="0"/>
              <a:t>Balbix can also generate continuous dashboards and reports that tell each risk owner what open vulnerabilities, risk items and tasks that they need to worry about. Risk owners can be compared against each other and incentivized to be at the top of the cybersecurity leaderboard. This can go a long way in developing a culture of shared risk ownership and driving down risk.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228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Balbix contains risk context for all your assets including software version configuration, open vulnerabilities, threats, exposure, compensating controls and asset criticality information. </a:t>
            </a:r>
          </a:p>
          <a:p>
            <a:endParaRPr lang="en-US" dirty="0"/>
          </a:p>
          <a:p>
            <a:r>
              <a:rPr lang="en-US" dirty="0"/>
              <a:t>This information can be accessed by your SOC team and used to prioritize their analysis tasks.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96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3</a:t>
            </a:fld>
            <a:endParaRPr lang="en-US"/>
          </a:p>
        </p:txBody>
      </p:sp>
    </p:spTree>
    <p:extLst>
      <p:ext uri="{BB962C8B-B14F-4D97-AF65-F5344CB8AC3E}">
        <p14:creationId xmlns:p14="http://schemas.microsoft.com/office/powerpoint/2010/main" val="536269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Balbix’s Identify capabilities are foundational to implement increased maturity of your Respond Plan.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624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Balbix’s Identify capabilities are foundational to implement increased maturity of your Recover Plan.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370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 picture that shows how automated cybersecurity posture works.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Starting from the left, we first build and maintain automatic asset inventory.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We also perform continuous assessment of vulnerabilities, we can bring in the global threat information, and then based on the business and security context that we have in Balbix, we evaluate those vulnerabilities, we prioritize them, we suppress certain of them based on mitigations we might have, what things you may have decided to postpone.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Then we automatically dispatch prioritized lists of vulnerabilities and risk items to the various risk owners. Until this point onwards, everything is automated.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Every one of the owners get their own dashboards with their own set of prioritized issues, kind of like a mini-organization. Each issue has to be either remediated, mitigated  or accepted.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Owners can configure different groups of assets, e.g., auto-update assets, test-and-patch assets and  do-not-patch assets, and each of these groups is handled differently from a automation perspective.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Balbix is also continuously validating vulnerabilities and risk items. Metrics is automatically updated in the Balbix dashboard, and reports are automatically triggered for various stakeholders.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Deployment of Balbix will enable you to drive mean-time-to-resolve down to hours or days from weeks and months.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  </a:t>
            </a:r>
          </a:p>
          <a:p>
            <a:pPr rtl="0"/>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737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37</a:t>
            </a:fld>
            <a:endParaRPr lang="en-US"/>
          </a:p>
        </p:txBody>
      </p:sp>
    </p:spTree>
    <p:extLst>
      <p:ext uri="{BB962C8B-B14F-4D97-AF65-F5344CB8AC3E}">
        <p14:creationId xmlns:p14="http://schemas.microsoft.com/office/powerpoint/2010/main" val="380993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DBF7-FFCF-B046-A5C4-DC8A67B54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for the emotional decision making of humans: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Thinking, Fast and Slow, Daniel Kahneman</a:t>
            </a:r>
          </a:p>
          <a:p>
            <a:endParaRPr lang="en-US" dirty="0"/>
          </a:p>
          <a:p>
            <a:r>
              <a:rPr lang="en-US" sz="1200" u="sng" kern="1200" dirty="0">
                <a:solidFill>
                  <a:schemeClr val="tx1"/>
                </a:solidFill>
                <a:effectLst/>
                <a:latin typeface="+mn-lt"/>
                <a:ea typeface="+mn-ea"/>
                <a:cs typeface="+mn-cs"/>
                <a:hlinkClick r:id="rId3"/>
              </a:rPr>
              <a:t>https://en.wikipedia.org/wiki/Thinking,_Fast_and_Slow</a:t>
            </a:r>
            <a:r>
              <a:rPr lang="en-US" dirty="0">
                <a:effectLst/>
              </a:rPr>
              <a: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main thesis of this book is that of a dichotomy between two modes of thought: "System 1" is fast, instinctive and emotional; "System 2" is slower, more deliberative, and more logical. The book delineates rational and non-rational motivations/triggers associated with each type of thinking process, and how they complement each other, starting with Kahneman's own research on loss aversion. From framing choices to people's tendency to replace a difficult question with one which is easy to answer, the book summarizes several decades of research to suggest that people have too much confidence in human judgement.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Daniel Kahneman w</a:t>
            </a:r>
            <a:r>
              <a:rPr lang="en-US" sz="1200" b="0" i="0" kern="1200" dirty="0">
                <a:solidFill>
                  <a:schemeClr val="tx1"/>
                </a:solidFill>
                <a:effectLst/>
                <a:latin typeface="+mn-lt"/>
                <a:ea typeface="+mn-ea"/>
                <a:cs typeface="+mn-cs"/>
              </a:rPr>
              <a:t>as awarded the 2002 Nobel Prize in Economics for his research.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4</a:t>
            </a:fld>
            <a:endParaRPr lang="en-US"/>
          </a:p>
        </p:txBody>
      </p:sp>
    </p:spTree>
    <p:extLst>
      <p:ext uri="{BB962C8B-B14F-4D97-AF65-F5344CB8AC3E}">
        <p14:creationId xmlns:p14="http://schemas.microsoft.com/office/powerpoint/2010/main" val="175043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kern="1200" dirty="0">
                <a:solidFill>
                  <a:schemeClr val="tx1"/>
                </a:solidFill>
                <a:effectLst/>
                <a:latin typeface="+mn-lt"/>
                <a:ea typeface="+mn-ea"/>
                <a:cs typeface="+mn-cs"/>
              </a:rPr>
              <a:t>Storytelling with Data: A Data Visualization Guide for Business Professionals 1st Edition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Cole </a:t>
            </a:r>
            <a:r>
              <a:rPr lang="en-US" sz="1200" kern="1200" dirty="0" err="1">
                <a:solidFill>
                  <a:schemeClr val="tx1"/>
                </a:solidFill>
                <a:effectLst/>
                <a:latin typeface="+mn-lt"/>
                <a:ea typeface="+mn-ea"/>
                <a:cs typeface="+mn-cs"/>
              </a:rPr>
              <a:t>Nussbaumer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Knaflic</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https://www.storytellingwithdata.com/books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https://www.amazon.com/gp/product/1119002257</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5</a:t>
            </a:fld>
            <a:endParaRPr lang="en-US"/>
          </a:p>
        </p:txBody>
      </p:sp>
    </p:spTree>
    <p:extLst>
      <p:ext uri="{BB962C8B-B14F-4D97-AF65-F5344CB8AC3E}">
        <p14:creationId xmlns:p14="http://schemas.microsoft.com/office/powerpoint/2010/main" val="263934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6</a:t>
            </a:fld>
            <a:endParaRPr lang="en-US"/>
          </a:p>
        </p:txBody>
      </p:sp>
    </p:spTree>
    <p:extLst>
      <p:ext uri="{BB962C8B-B14F-4D97-AF65-F5344CB8AC3E}">
        <p14:creationId xmlns:p14="http://schemas.microsoft.com/office/powerpoint/2010/main" val="3290310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7</a:t>
            </a:fld>
            <a:endParaRPr lang="en-US"/>
          </a:p>
        </p:txBody>
      </p:sp>
    </p:spTree>
    <p:extLst>
      <p:ext uri="{BB962C8B-B14F-4D97-AF65-F5344CB8AC3E}">
        <p14:creationId xmlns:p14="http://schemas.microsoft.com/office/powerpoint/2010/main" val="41086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Modify this slide to add your organization’s name and logo.  </a:t>
            </a:r>
          </a:p>
          <a:p>
            <a:endParaRPr lang="en-US" dirty="0"/>
          </a:p>
          <a:p>
            <a:r>
              <a:rPr lang="en-US" dirty="0"/>
              <a:t>The date field is auto-updating. If you are preparing your slides for a specific date, you may want to change that. </a:t>
            </a:r>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8</a:t>
            </a:fld>
            <a:endParaRPr lang="en-US"/>
          </a:p>
        </p:txBody>
      </p:sp>
    </p:spTree>
    <p:extLst>
      <p:ext uri="{BB962C8B-B14F-4D97-AF65-F5344CB8AC3E}">
        <p14:creationId xmlns:p14="http://schemas.microsoft.com/office/powerpoint/2010/main" val="104855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 this slide to summarize the last few topics that were covered in the previous board meeting. This is your opportunity to update the board on any open items or follow up from that discussion. </a:t>
            </a:r>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10</a:t>
            </a:fld>
            <a:endParaRPr lang="en-US"/>
          </a:p>
        </p:txBody>
      </p:sp>
    </p:spTree>
    <p:extLst>
      <p:ext uri="{BB962C8B-B14F-4D97-AF65-F5344CB8AC3E}">
        <p14:creationId xmlns:p14="http://schemas.microsoft.com/office/powerpoint/2010/main" val="415536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E7C9-F300-0844-87DF-E5CE5D789990}"/>
              </a:ext>
            </a:extLst>
          </p:cNvPr>
          <p:cNvSpPr>
            <a:spLocks noGrp="1"/>
          </p:cNvSpPr>
          <p:nvPr>
            <p:ph type="ctrTitle"/>
          </p:nvPr>
        </p:nvSpPr>
        <p:spPr>
          <a:xfrm>
            <a:off x="1524000" y="1122363"/>
            <a:ext cx="9144000" cy="2387600"/>
          </a:xfrm>
        </p:spPr>
        <p:txBody>
          <a:bodyPr anchor="b"/>
          <a:lstStyle>
            <a:lvl1pPr algn="ctr">
              <a:defRPr sz="6000" b="1">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0BA9B4E-4FD2-D749-982A-1ECC10117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0C8345-E1BD-8F43-B655-5FBA0C3732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8E05654-AB48-214D-9CA3-75C35C286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89D22-4A86-994D-8B41-4E2189C5C7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397886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185E-9D78-3E49-9426-4394BD2C63CF}"/>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323DD111-F2C0-CA4F-B6AE-9DF84D68F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5976E-0CE8-3746-9C6F-B65A79D27A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6E16205-3405-BE43-8831-26AEB9E0E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2E173-FD2E-B646-9FEE-D42C0B4CC2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7" name="Google Shape;21;p7">
            <a:extLst>
              <a:ext uri="{FF2B5EF4-FFF2-40B4-BE49-F238E27FC236}">
                <a16:creationId xmlns:a16="http://schemas.microsoft.com/office/drawing/2014/main" id="{E314E951-7719-964F-BC7B-D26A0BF5CBD9}"/>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0190723" y="13434"/>
            <a:ext cx="1989553" cy="531690"/>
          </a:xfrm>
          <a:prstGeom prst="rect">
            <a:avLst/>
          </a:prstGeom>
          <a:noFill/>
          <a:ln>
            <a:noFill/>
          </a:ln>
        </p:spPr>
      </p:pic>
    </p:spTree>
    <p:extLst>
      <p:ext uri="{BB962C8B-B14F-4D97-AF65-F5344CB8AC3E}">
        <p14:creationId xmlns:p14="http://schemas.microsoft.com/office/powerpoint/2010/main" val="205326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412137-4F0D-5542-93E1-8F8689567BA1}"/>
              </a:ext>
            </a:extLst>
          </p:cNvPr>
          <p:cNvSpPr>
            <a:spLocks noGrp="1"/>
          </p:cNvSpPr>
          <p:nvPr>
            <p:ph type="title" orient="vert"/>
          </p:nvPr>
        </p:nvSpPr>
        <p:spPr>
          <a:xfrm>
            <a:off x="8724900" y="365125"/>
            <a:ext cx="2628900" cy="5811838"/>
          </a:xfrm>
        </p:spPr>
        <p:txBody>
          <a:bodyPr vert="eaVert"/>
          <a:lstStyle>
            <a:lvl1pPr>
              <a:defRPr b="1">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E73A4A17-E761-E54A-A323-F312F4E400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20C99-4517-3A47-9769-C764480509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1DEA2F-556B-624B-85CA-1FFD47530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BCD60-09D5-284A-AB0A-96259848D0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7" name="Google Shape;21;p7">
            <a:extLst>
              <a:ext uri="{FF2B5EF4-FFF2-40B4-BE49-F238E27FC236}">
                <a16:creationId xmlns:a16="http://schemas.microsoft.com/office/drawing/2014/main" id="{A7DC3532-B147-3449-A2BE-399A352722EB}"/>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0202447" y="18284"/>
            <a:ext cx="1989553" cy="531690"/>
          </a:xfrm>
          <a:prstGeom prst="rect">
            <a:avLst/>
          </a:prstGeom>
          <a:noFill/>
          <a:ln>
            <a:noFill/>
          </a:ln>
        </p:spPr>
      </p:pic>
    </p:spTree>
    <p:extLst>
      <p:ext uri="{BB962C8B-B14F-4D97-AF65-F5344CB8AC3E}">
        <p14:creationId xmlns:p14="http://schemas.microsoft.com/office/powerpoint/2010/main" val="379259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8BC6-E9A1-2444-BA96-72DC5147BA64}"/>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D55E477-6697-D649-AA52-EFD9C91D2E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78B6D-EC0E-7945-B5E7-F34710E467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E4C55DC-079B-234A-8F54-64DCB10B7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5197B-0363-F442-8DB3-835541B0C7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7" name="Google Shape;21;p7">
            <a:extLst>
              <a:ext uri="{FF2B5EF4-FFF2-40B4-BE49-F238E27FC236}">
                <a16:creationId xmlns:a16="http://schemas.microsoft.com/office/drawing/2014/main" id="{D29E72AC-FDC2-7F47-A823-A70495B75878}"/>
              </a:ext>
            </a:extLst>
          </p:cNvPr>
          <p:cNvPicPr preferRelativeResize="0">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873" y="126480"/>
            <a:ext cx="1366273" cy="364688"/>
          </a:xfrm>
          <a:prstGeom prst="rect">
            <a:avLst/>
          </a:prstGeom>
          <a:noFill/>
          <a:ln>
            <a:noFill/>
          </a:ln>
        </p:spPr>
      </p:pic>
    </p:spTree>
    <p:extLst>
      <p:ext uri="{BB962C8B-B14F-4D97-AF65-F5344CB8AC3E}">
        <p14:creationId xmlns:p14="http://schemas.microsoft.com/office/powerpoint/2010/main" val="101828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B86F-D563-1046-8A24-78A021B5EBA6}"/>
              </a:ext>
            </a:extLst>
          </p:cNvPr>
          <p:cNvSpPr>
            <a:spLocks noGrp="1"/>
          </p:cNvSpPr>
          <p:nvPr>
            <p:ph type="title"/>
          </p:nvPr>
        </p:nvSpPr>
        <p:spPr>
          <a:xfrm>
            <a:off x="831850" y="1709738"/>
            <a:ext cx="10515600" cy="2852737"/>
          </a:xfrm>
        </p:spPr>
        <p:txBody>
          <a:bodyPr anchor="b"/>
          <a:lstStyle>
            <a:lvl1pPr>
              <a:defRPr sz="6000"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7481F29F-9BEF-8941-9F68-6B4D06FFD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546A8-A240-1444-B149-7EEC4AE600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60D8AC-1B76-2242-AA80-FDD247F35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48455-148E-314E-8604-A9C7E2320E4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7000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8328-B3E5-3647-B84D-BA7B0422E720}"/>
              </a:ext>
            </a:extLst>
          </p:cNvPr>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7219FB0E-3620-6141-B4C2-9A4264E338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CFD2A1-1B71-2944-AE24-8339DA750C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08E3B-9533-D748-9AD8-5D3359816E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01DA288-F1CC-8C45-AD5C-3F6BA2C48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BA147-2107-CB49-873F-907452813F2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992549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8E70-5905-F84B-ABFD-512CD3DF5F71}"/>
              </a:ext>
            </a:extLst>
          </p:cNvPr>
          <p:cNvSpPr>
            <a:spLocks noGrp="1"/>
          </p:cNvSpPr>
          <p:nvPr>
            <p:ph type="title"/>
          </p:nvPr>
        </p:nvSpPr>
        <p:spPr>
          <a:xfrm>
            <a:off x="839788" y="365125"/>
            <a:ext cx="10515600" cy="1325563"/>
          </a:xfrm>
        </p:spPr>
        <p:txBody>
          <a:bodyPr/>
          <a:lstStyle>
            <a:lvl1pPr>
              <a:defRPr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452627CB-692F-B141-B22E-8267D8FF02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51F2E2-573B-7248-900D-0D152E299F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23F02B-AF06-BD4D-9C3A-B5747BEEA1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AC0B20-6C95-1641-AEF4-A42962AE78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52C759-1653-6D42-9779-2C5E61A05A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E39B52C-57BA-8F47-BBC8-81B23773E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309FF8-72D9-B246-937B-3F8B4B7078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513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C3BC-C228-5541-B75D-2060C444A541}"/>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5B54EE18-1FD0-0C40-ACA8-730DBE44AB35}"/>
              </a:ext>
            </a:extLst>
          </p:cNvPr>
          <p:cNvSpPr>
            <a:spLocks noGrp="1"/>
          </p:cNvSpPr>
          <p:nvPr>
            <p:ph type="dt" sz="half" idx="10"/>
          </p:nvPr>
        </p:nvSpPr>
        <p:spPr/>
        <p:txBody>
          <a:bodyPr/>
          <a:lstStyle/>
          <a:p>
            <a:fld id="{EDE65A40-48FE-A748-AE8D-265F42583B10}" type="datetimeFigureOut">
              <a:rPr lang="en-US" smtClean="0"/>
              <a:t>3/31/22</a:t>
            </a:fld>
            <a:endParaRPr lang="en-US"/>
          </a:p>
        </p:txBody>
      </p:sp>
      <p:sp>
        <p:nvSpPr>
          <p:cNvPr id="4" name="Footer Placeholder 3">
            <a:extLst>
              <a:ext uri="{FF2B5EF4-FFF2-40B4-BE49-F238E27FC236}">
                <a16:creationId xmlns:a16="http://schemas.microsoft.com/office/drawing/2014/main" id="{29743026-7667-DB4B-AC5D-11F9EA37A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7B751-17B7-D945-8F2E-179D02461B92}"/>
              </a:ext>
            </a:extLst>
          </p:cNvPr>
          <p:cNvSpPr>
            <a:spLocks noGrp="1"/>
          </p:cNvSpPr>
          <p:nvPr>
            <p:ph type="sldNum" sz="quarter" idx="12"/>
          </p:nvPr>
        </p:nvSpPr>
        <p:spPr/>
        <p:txBody>
          <a:bodyPr/>
          <a:lstStyle/>
          <a:p>
            <a:fld id="{6C7BE855-639C-7B48-84E9-74ECE29DDC12}" type="slidenum">
              <a:rPr lang="en-US" smtClean="0"/>
              <a:t>‹#›</a:t>
            </a:fld>
            <a:endParaRPr lang="en-US"/>
          </a:p>
        </p:txBody>
      </p:sp>
    </p:spTree>
    <p:extLst>
      <p:ext uri="{BB962C8B-B14F-4D97-AF65-F5344CB8AC3E}">
        <p14:creationId xmlns:p14="http://schemas.microsoft.com/office/powerpoint/2010/main" val="3246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820050-C495-3144-9947-3BD98A051D3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85344A3-A041-D74F-BAA7-402512DBD7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503E3A-C062-3F4E-944D-028223F3A0F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08550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3B82-5B6C-C64B-B145-FE17A4C4EE17}"/>
              </a:ext>
            </a:extLst>
          </p:cNvPr>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2DC450D3-7265-8444-8763-44AE27350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8CE444-D456-A442-BE49-98E3F54BC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F9188-3AFD-3446-A0FB-9AA7095F1AB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7968205-9AC3-FA4F-A171-FEA3EA2BB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9AF62-015F-DE41-8E65-26B9C779B8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8" name="Google Shape;21;p7">
            <a:extLst>
              <a:ext uri="{FF2B5EF4-FFF2-40B4-BE49-F238E27FC236}">
                <a16:creationId xmlns:a16="http://schemas.microsoft.com/office/drawing/2014/main" id="{2B049113-9333-5B45-AB5A-C940A801D2F6}"/>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0190723" y="13434"/>
            <a:ext cx="1989553" cy="531690"/>
          </a:xfrm>
          <a:prstGeom prst="rect">
            <a:avLst/>
          </a:prstGeom>
          <a:noFill/>
          <a:ln>
            <a:noFill/>
          </a:ln>
        </p:spPr>
      </p:pic>
    </p:spTree>
    <p:extLst>
      <p:ext uri="{BB962C8B-B14F-4D97-AF65-F5344CB8AC3E}">
        <p14:creationId xmlns:p14="http://schemas.microsoft.com/office/powerpoint/2010/main" val="87652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6312-A3F0-E448-91A6-612967AFDEB2}"/>
              </a:ext>
            </a:extLst>
          </p:cNvPr>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66561613-4978-224E-BA1F-D906C5D98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C2E0D-5C30-CB49-904A-DBE955560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F1DDD-1549-4540-9DA9-E8D2BEECCB2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870406E-B452-704D-9970-F605D787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FAC9A-C6D5-9F4F-8D1A-A6D877A6FD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857295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FF0B0E-AACB-F847-A4EE-A7A1AA10C3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693D91-F0CA-6F41-998F-E793ACB4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12DC9-6DA7-A14C-B092-9B42D83FC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65A40-48FE-A748-AE8D-265F42583B10}" type="datetimeFigureOut">
              <a:rPr lang="en-US" smtClean="0"/>
              <a:t>3/31/22</a:t>
            </a:fld>
            <a:endParaRPr lang="en-US"/>
          </a:p>
        </p:txBody>
      </p:sp>
      <p:sp>
        <p:nvSpPr>
          <p:cNvPr id="5" name="Footer Placeholder 4">
            <a:extLst>
              <a:ext uri="{FF2B5EF4-FFF2-40B4-BE49-F238E27FC236}">
                <a16:creationId xmlns:a16="http://schemas.microsoft.com/office/drawing/2014/main" id="{8378499D-8470-8C4B-B4AE-85EC816E2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0813B1-37B7-8042-9AE1-7F2805AE7F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BE855-639C-7B48-84E9-74ECE29DDC12}" type="slidenum">
              <a:rPr lang="en-US" smtClean="0"/>
              <a:t>‹#›</a:t>
            </a:fld>
            <a:endParaRPr lang="en-US"/>
          </a:p>
        </p:txBody>
      </p:sp>
    </p:spTree>
    <p:extLst>
      <p:ext uri="{BB962C8B-B14F-4D97-AF65-F5344CB8AC3E}">
        <p14:creationId xmlns:p14="http://schemas.microsoft.com/office/powerpoint/2010/main" val="14178461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balbix.com/resources/new-ciso-presentation-to-board" TargetMode="External"/><Relationship Id="rId7" Type="http://schemas.openxmlformats.org/officeDocument/2006/relationships/hyperlink" Target="https://www.balbix.com/free-signu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balbix.com/request-a-demo/" TargetMode="External"/><Relationship Id="rId5" Type="http://schemas.openxmlformats.org/officeDocument/2006/relationships/hyperlink" Target="http://www.balbix.com/" TargetMode="Externa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balbix.com/resources/how-to-calculate-your-enterprises-breach-risk/" TargetMode="External"/><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3" Type="http://schemas.openxmlformats.org/officeDocument/2006/relationships/hyperlink" Target="https://www.balbix.com/request-a-demo/"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hyperlink" Target="https://www.balbix.com/free-signu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BD7CF-624E-DF45-88B5-BF8951270EEA}"/>
              </a:ext>
            </a:extLst>
          </p:cNvPr>
          <p:cNvSpPr>
            <a:spLocks noGrp="1"/>
          </p:cNvSpPr>
          <p:nvPr>
            <p:ph type="ctrTitle"/>
          </p:nvPr>
        </p:nvSpPr>
        <p:spPr>
          <a:xfrm>
            <a:off x="1426773" y="1673692"/>
            <a:ext cx="9338453" cy="2387600"/>
          </a:xfrm>
        </p:spPr>
        <p:txBody>
          <a:bodyPr anchor="b">
            <a:normAutofit/>
          </a:bodyPr>
          <a:lstStyle/>
          <a:p>
            <a:pPr algn="l"/>
            <a:r>
              <a:rPr lang="en-US" sz="4200" b="1" dirty="0">
                <a:latin typeface="+mn-lt"/>
              </a:rPr>
              <a:t>Template for CISO’s Presentation to Board Audit Committee or to the Board of Directors</a:t>
            </a:r>
          </a:p>
        </p:txBody>
      </p:sp>
      <p:pic>
        <p:nvPicPr>
          <p:cNvPr id="4" name="Picture 3">
            <a:extLst>
              <a:ext uri="{FF2B5EF4-FFF2-40B4-BE49-F238E27FC236}">
                <a16:creationId xmlns:a16="http://schemas.microsoft.com/office/drawing/2014/main" id="{EFD89557-2AF8-D244-9242-02B66EF2B5D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806854" y="6152758"/>
            <a:ext cx="2194560" cy="585776"/>
          </a:xfrm>
          <a:prstGeom prst="rect">
            <a:avLst/>
          </a:prstGeom>
        </p:spPr>
      </p:pic>
    </p:spTree>
    <p:extLst>
      <p:ext uri="{BB962C8B-B14F-4D97-AF65-F5344CB8AC3E}">
        <p14:creationId xmlns:p14="http://schemas.microsoft.com/office/powerpoint/2010/main" val="688485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0EE2-EB6B-6041-9367-A43AE75C87BF}"/>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SUMMARY OF DISCUSSION IN LAST MEETING</a:t>
            </a:r>
          </a:p>
        </p:txBody>
      </p:sp>
      <p:sp>
        <p:nvSpPr>
          <p:cNvPr id="19" name="Rectangle 18">
            <a:extLst>
              <a:ext uri="{FF2B5EF4-FFF2-40B4-BE49-F238E27FC236}">
                <a16:creationId xmlns:a16="http://schemas.microsoft.com/office/drawing/2014/main" id="{7ADD63D7-A4D3-424D-859F-755472CFBB29}"/>
              </a:ext>
            </a:extLst>
          </p:cNvPr>
          <p:cNvSpPr/>
          <p:nvPr/>
        </p:nvSpPr>
        <p:spPr>
          <a:xfrm>
            <a:off x="683558" y="2017058"/>
            <a:ext cx="685800" cy="645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1.</a:t>
            </a:r>
          </a:p>
        </p:txBody>
      </p:sp>
      <p:cxnSp>
        <p:nvCxnSpPr>
          <p:cNvPr id="21" name="Straight Connector 20">
            <a:extLst>
              <a:ext uri="{FF2B5EF4-FFF2-40B4-BE49-F238E27FC236}">
                <a16:creationId xmlns:a16="http://schemas.microsoft.com/office/drawing/2014/main" id="{3310EE93-6F78-CB4C-8AD8-5491C2DA2CE6}"/>
              </a:ext>
            </a:extLst>
          </p:cNvPr>
          <p:cNvCxnSpPr>
            <a:cxnSpLocks/>
          </p:cNvCxnSpPr>
          <p:nvPr/>
        </p:nvCxnSpPr>
        <p:spPr>
          <a:xfrm>
            <a:off x="1550894" y="2111188"/>
            <a:ext cx="2743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11CE867-1985-814F-98B1-DE57520D059A}"/>
              </a:ext>
            </a:extLst>
          </p:cNvPr>
          <p:cNvSpPr txBox="1"/>
          <p:nvPr/>
        </p:nvSpPr>
        <p:spPr>
          <a:xfrm>
            <a:off x="1539239" y="2201932"/>
            <a:ext cx="3933713" cy="830997"/>
          </a:xfrm>
          <a:prstGeom prst="rect">
            <a:avLst/>
          </a:prstGeom>
          <a:noFill/>
        </p:spPr>
        <p:txBody>
          <a:bodyPr wrap="square" rtlCol="0">
            <a:spAutoFit/>
          </a:bodyPr>
          <a:lstStyle/>
          <a:p>
            <a:r>
              <a:rPr lang="en-US" sz="2400" b="1" dirty="0"/>
              <a:t>What is our threat landscape in 2021 - how are we doing?</a:t>
            </a:r>
          </a:p>
        </p:txBody>
      </p:sp>
      <p:sp>
        <p:nvSpPr>
          <p:cNvPr id="28" name="Rectangle 27">
            <a:extLst>
              <a:ext uri="{FF2B5EF4-FFF2-40B4-BE49-F238E27FC236}">
                <a16:creationId xmlns:a16="http://schemas.microsoft.com/office/drawing/2014/main" id="{A9B88C4F-7D09-1147-AEE0-383050BF5305}"/>
              </a:ext>
            </a:extLst>
          </p:cNvPr>
          <p:cNvSpPr/>
          <p:nvPr/>
        </p:nvSpPr>
        <p:spPr>
          <a:xfrm>
            <a:off x="6335805" y="2017058"/>
            <a:ext cx="685800" cy="645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2.</a:t>
            </a:r>
          </a:p>
        </p:txBody>
      </p:sp>
      <p:cxnSp>
        <p:nvCxnSpPr>
          <p:cNvPr id="29" name="Straight Connector 28">
            <a:extLst>
              <a:ext uri="{FF2B5EF4-FFF2-40B4-BE49-F238E27FC236}">
                <a16:creationId xmlns:a16="http://schemas.microsoft.com/office/drawing/2014/main" id="{6079D81D-C7A5-334E-8BC7-C5E4902A397C}"/>
              </a:ext>
            </a:extLst>
          </p:cNvPr>
          <p:cNvCxnSpPr>
            <a:cxnSpLocks/>
          </p:cNvCxnSpPr>
          <p:nvPr/>
        </p:nvCxnSpPr>
        <p:spPr>
          <a:xfrm>
            <a:off x="7203141" y="2111188"/>
            <a:ext cx="2743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E856767-8CC2-AE43-8774-21C51AE23063}"/>
              </a:ext>
            </a:extLst>
          </p:cNvPr>
          <p:cNvSpPr txBox="1"/>
          <p:nvPr/>
        </p:nvSpPr>
        <p:spPr>
          <a:xfrm>
            <a:off x="7191486" y="2201932"/>
            <a:ext cx="3933713" cy="830997"/>
          </a:xfrm>
          <a:prstGeom prst="rect">
            <a:avLst/>
          </a:prstGeom>
          <a:noFill/>
        </p:spPr>
        <p:txBody>
          <a:bodyPr wrap="square" rtlCol="0">
            <a:spAutoFit/>
          </a:bodyPr>
          <a:lstStyle/>
          <a:p>
            <a:r>
              <a:rPr lang="en-US" sz="2400" b="1" dirty="0"/>
              <a:t>What is our cyber risk from attacks via our vendors? </a:t>
            </a:r>
          </a:p>
        </p:txBody>
      </p:sp>
      <p:sp>
        <p:nvSpPr>
          <p:cNvPr id="31" name="Rectangle 30">
            <a:extLst>
              <a:ext uri="{FF2B5EF4-FFF2-40B4-BE49-F238E27FC236}">
                <a16:creationId xmlns:a16="http://schemas.microsoft.com/office/drawing/2014/main" id="{4073CEB3-DE5E-CF4A-A8E3-8D6ED4C8DCFB}"/>
              </a:ext>
            </a:extLst>
          </p:cNvPr>
          <p:cNvSpPr/>
          <p:nvPr/>
        </p:nvSpPr>
        <p:spPr>
          <a:xfrm>
            <a:off x="683558" y="4038943"/>
            <a:ext cx="685800" cy="645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3.</a:t>
            </a:r>
          </a:p>
        </p:txBody>
      </p:sp>
      <p:cxnSp>
        <p:nvCxnSpPr>
          <p:cNvPr id="32" name="Straight Connector 31">
            <a:extLst>
              <a:ext uri="{FF2B5EF4-FFF2-40B4-BE49-F238E27FC236}">
                <a16:creationId xmlns:a16="http://schemas.microsoft.com/office/drawing/2014/main" id="{B88230C9-4CAE-284D-861E-E6DB428B4F44}"/>
              </a:ext>
            </a:extLst>
          </p:cNvPr>
          <p:cNvCxnSpPr>
            <a:cxnSpLocks/>
          </p:cNvCxnSpPr>
          <p:nvPr/>
        </p:nvCxnSpPr>
        <p:spPr>
          <a:xfrm>
            <a:off x="1550894" y="4133073"/>
            <a:ext cx="2743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E182EF9-35C8-8A4B-9C5F-324B410AB223}"/>
              </a:ext>
            </a:extLst>
          </p:cNvPr>
          <p:cNvSpPr txBox="1"/>
          <p:nvPr/>
        </p:nvSpPr>
        <p:spPr>
          <a:xfrm>
            <a:off x="1539239" y="4223817"/>
            <a:ext cx="3933713" cy="830997"/>
          </a:xfrm>
          <a:prstGeom prst="rect">
            <a:avLst/>
          </a:prstGeom>
          <a:noFill/>
        </p:spPr>
        <p:txBody>
          <a:bodyPr wrap="square" rtlCol="0">
            <a:spAutoFit/>
          </a:bodyPr>
          <a:lstStyle/>
          <a:p>
            <a:r>
              <a:rPr lang="en-US" sz="2400" b="1" dirty="0"/>
              <a:t>What is our readiness for ransomware scenarios?</a:t>
            </a:r>
          </a:p>
        </p:txBody>
      </p:sp>
    </p:spTree>
    <p:extLst>
      <p:ext uri="{BB962C8B-B14F-4D97-AF65-F5344CB8AC3E}">
        <p14:creationId xmlns:p14="http://schemas.microsoft.com/office/powerpoint/2010/main" val="427399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98EE3B-8399-F04B-8CA2-9C14EF4D0671}"/>
              </a:ext>
            </a:extLst>
          </p:cNvPr>
          <p:cNvSpPr/>
          <p:nvPr/>
        </p:nvSpPr>
        <p:spPr>
          <a:xfrm>
            <a:off x="5370606" y="1662510"/>
            <a:ext cx="5054600" cy="101600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36FB35-B03F-C048-BA3F-6CA1EEAE4C32}"/>
              </a:ext>
            </a:extLst>
          </p:cNvPr>
          <p:cNvSpPr/>
          <p:nvPr/>
        </p:nvSpPr>
        <p:spPr>
          <a:xfrm>
            <a:off x="5370606" y="2894410"/>
            <a:ext cx="5054600" cy="1016000"/>
          </a:xfrm>
          <a:prstGeom prst="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1DE1371-F227-AA46-93FF-8E64B15EA08A}"/>
              </a:ext>
            </a:extLst>
          </p:cNvPr>
          <p:cNvSpPr/>
          <p:nvPr/>
        </p:nvSpPr>
        <p:spPr>
          <a:xfrm>
            <a:off x="5370606" y="4088210"/>
            <a:ext cx="5054600" cy="10160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43">
            <a:extLst>
              <a:ext uri="{FF2B5EF4-FFF2-40B4-BE49-F238E27FC236}">
                <a16:creationId xmlns:a16="http://schemas.microsoft.com/office/drawing/2014/main" id="{38CA7AAD-5095-2E42-BC59-F5EB8197E0B4}"/>
              </a:ext>
            </a:extLst>
          </p:cNvPr>
          <p:cNvSpPr txBox="1">
            <a:spLocks/>
          </p:cNvSpPr>
          <p:nvPr/>
        </p:nvSpPr>
        <p:spPr>
          <a:xfrm>
            <a:off x="5525387" y="2982119"/>
            <a:ext cx="4538662" cy="8405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chemeClr val="bg1"/>
                </a:solidFill>
              </a:rPr>
              <a:t>Risk Landscape Update</a:t>
            </a:r>
          </a:p>
        </p:txBody>
      </p:sp>
      <p:sp>
        <p:nvSpPr>
          <p:cNvPr id="7" name="Text Placeholder 43">
            <a:extLst>
              <a:ext uri="{FF2B5EF4-FFF2-40B4-BE49-F238E27FC236}">
                <a16:creationId xmlns:a16="http://schemas.microsoft.com/office/drawing/2014/main" id="{72EBF6CF-3ACB-2948-919C-4B4FBD5F5D4A}"/>
              </a:ext>
            </a:extLst>
          </p:cNvPr>
          <p:cNvSpPr txBox="1">
            <a:spLocks/>
          </p:cNvSpPr>
          <p:nvPr/>
        </p:nvSpPr>
        <p:spPr>
          <a:xfrm>
            <a:off x="5628575" y="4175919"/>
            <a:ext cx="4538662" cy="8405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rgbClr val="7030A0"/>
                </a:solidFill>
              </a:rPr>
              <a:t>Cyber Risk Performance Metrics</a:t>
            </a:r>
          </a:p>
        </p:txBody>
      </p:sp>
      <p:sp>
        <p:nvSpPr>
          <p:cNvPr id="9" name="Title 1">
            <a:extLst>
              <a:ext uri="{FF2B5EF4-FFF2-40B4-BE49-F238E27FC236}">
                <a16:creationId xmlns:a16="http://schemas.microsoft.com/office/drawing/2014/main" id="{20738D44-B79B-C84F-86A5-5E832CA3D522}"/>
              </a:ext>
            </a:extLst>
          </p:cNvPr>
          <p:cNvSpPr txBox="1">
            <a:spLocks/>
          </p:cNvSpPr>
          <p:nvPr/>
        </p:nvSpPr>
        <p:spPr>
          <a:xfrm>
            <a:off x="1060174" y="2678510"/>
            <a:ext cx="2959100" cy="132556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kern="0" dirty="0">
                <a:solidFill>
                  <a:schemeClr val="tx1"/>
                </a:solidFill>
              </a:rPr>
              <a:t>AGENDA</a:t>
            </a:r>
          </a:p>
        </p:txBody>
      </p:sp>
      <p:sp>
        <p:nvSpPr>
          <p:cNvPr id="10" name="Text Placeholder 43">
            <a:extLst>
              <a:ext uri="{FF2B5EF4-FFF2-40B4-BE49-F238E27FC236}">
                <a16:creationId xmlns:a16="http://schemas.microsoft.com/office/drawing/2014/main" id="{B6F0CC1D-3803-E64B-974B-19E9E3CD0013}"/>
              </a:ext>
            </a:extLst>
          </p:cNvPr>
          <p:cNvSpPr txBox="1">
            <a:spLocks/>
          </p:cNvSpPr>
          <p:nvPr/>
        </p:nvSpPr>
        <p:spPr>
          <a:xfrm>
            <a:off x="5525387" y="1911748"/>
            <a:ext cx="4711700" cy="5397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2400" b="1" dirty="0">
                <a:solidFill>
                  <a:srgbClr val="7030A0"/>
                </a:solidFill>
              </a:rPr>
              <a:t>Summary of Last Update to Board</a:t>
            </a:r>
          </a:p>
        </p:txBody>
      </p:sp>
    </p:spTree>
    <p:extLst>
      <p:ext uri="{BB962C8B-B14F-4D97-AF65-F5344CB8AC3E}">
        <p14:creationId xmlns:p14="http://schemas.microsoft.com/office/powerpoint/2010/main" val="44841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D9125D-3026-934A-B74E-CB2934F23FCF}"/>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EVERYTHING HAS CHANGED</a:t>
            </a:r>
            <a:endParaRPr lang="en-US" sz="4000" b="1" dirty="0">
              <a:solidFill>
                <a:schemeClr val="bg1"/>
              </a:solidFill>
              <a:latin typeface="+mn-lt"/>
            </a:endParaRPr>
          </a:p>
        </p:txBody>
      </p:sp>
      <p:sp>
        <p:nvSpPr>
          <p:cNvPr id="38" name="Content Placeholder 5">
            <a:extLst>
              <a:ext uri="{FF2B5EF4-FFF2-40B4-BE49-F238E27FC236}">
                <a16:creationId xmlns:a16="http://schemas.microsoft.com/office/drawing/2014/main" id="{2BEE4E87-9B96-4F47-8437-C54043EC0E82}"/>
              </a:ext>
            </a:extLst>
          </p:cNvPr>
          <p:cNvSpPr txBox="1">
            <a:spLocks/>
          </p:cNvSpPr>
          <p:nvPr/>
        </p:nvSpPr>
        <p:spPr>
          <a:xfrm>
            <a:off x="901837" y="1167005"/>
            <a:ext cx="10884455" cy="680477"/>
          </a:xfrm>
          <a:prstGeom prst="rect">
            <a:avLst/>
          </a:prstGeom>
        </p:spPr>
        <p:txBody>
          <a:bodyPr lIns="0" tIns="0" rIns="0" bIns="0"/>
          <a:lstStyle>
            <a:lvl1pPr marL="0" indent="0" algn="l" defTabSz="914400" rtl="0" eaLnBrk="1" latinLnBrk="0" hangingPunct="1">
              <a:lnSpc>
                <a:spcPts val="2300"/>
              </a:lnSpc>
              <a:spcBef>
                <a:spcPts val="0"/>
              </a:spcBef>
              <a:buFont typeface="Arial" pitchFamily="34" charset="0"/>
              <a:buNone/>
              <a:defRPr sz="16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In the last 12 months, there has been an exponential increase in the speed </a:t>
            </a:r>
            <a:r>
              <a:rPr lang="en-US" sz="1800" dirty="0">
                <a:solidFill>
                  <a:schemeClr val="tx1"/>
                </a:solidFill>
                <a:latin typeface="Arial"/>
              </a:rPr>
              <a:t>and</a:t>
            </a:r>
            <a:r>
              <a:rPr kumimoji="0" lang="en-US" sz="1800" b="0" i="0" u="none" strike="noStrike" kern="1200" cap="none" spc="0" normalizeH="0" baseline="0" noProof="0" dirty="0">
                <a:ln>
                  <a:noFill/>
                </a:ln>
                <a:solidFill>
                  <a:schemeClr val="tx1"/>
                </a:solidFill>
                <a:effectLst/>
                <a:uLnTx/>
                <a:uFillTx/>
                <a:latin typeface="Arial"/>
                <a:ea typeface="+mn-ea"/>
                <a:cs typeface="+mn-cs"/>
              </a:rPr>
              <a:t> intensity of attacks, especially targeting the infrastructure and manufacturing segment.  </a:t>
            </a:r>
          </a:p>
        </p:txBody>
      </p:sp>
      <p:sp>
        <p:nvSpPr>
          <p:cNvPr id="46" name="TextBox 45">
            <a:extLst>
              <a:ext uri="{FF2B5EF4-FFF2-40B4-BE49-F238E27FC236}">
                <a16:creationId xmlns:a16="http://schemas.microsoft.com/office/drawing/2014/main" id="{2C1FBCD7-0ED6-BD47-8688-DBC3A2B3DBE6}"/>
              </a:ext>
            </a:extLst>
          </p:cNvPr>
          <p:cNvSpPr txBox="1"/>
          <p:nvPr/>
        </p:nvSpPr>
        <p:spPr>
          <a:xfrm>
            <a:off x="6343784" y="2973764"/>
            <a:ext cx="1128993" cy="246221"/>
          </a:xfrm>
          <a:prstGeom prst="rect">
            <a:avLst/>
          </a:prstGeom>
          <a:noFill/>
        </p:spPr>
        <p:txBody>
          <a:bodyPr wrap="square" rtlCol="0">
            <a:spAutoFit/>
          </a:bodyPr>
          <a:lstStyle/>
          <a:p>
            <a:pPr algn="r"/>
            <a:r>
              <a:rPr lang="en-US" sz="1000" b="1" dirty="0">
                <a:latin typeface="Arial"/>
              </a:rPr>
              <a:t>Cyber Risk</a:t>
            </a:r>
          </a:p>
        </p:txBody>
      </p:sp>
      <p:grpSp>
        <p:nvGrpSpPr>
          <p:cNvPr id="58" name="Group 57">
            <a:extLst>
              <a:ext uri="{FF2B5EF4-FFF2-40B4-BE49-F238E27FC236}">
                <a16:creationId xmlns:a16="http://schemas.microsoft.com/office/drawing/2014/main" id="{FAF552D2-CBB8-1C4E-9100-B88973610E97}"/>
              </a:ext>
            </a:extLst>
          </p:cNvPr>
          <p:cNvGrpSpPr/>
          <p:nvPr/>
        </p:nvGrpSpPr>
        <p:grpSpPr>
          <a:xfrm>
            <a:off x="7271011" y="3328789"/>
            <a:ext cx="2560320" cy="2144710"/>
            <a:chOff x="6567018" y="3306956"/>
            <a:chExt cx="2560320" cy="2144710"/>
          </a:xfrm>
        </p:grpSpPr>
        <p:sp>
          <p:nvSpPr>
            <p:cNvPr id="47" name="Freeform 46">
              <a:extLst>
                <a:ext uri="{FF2B5EF4-FFF2-40B4-BE49-F238E27FC236}">
                  <a16:creationId xmlns:a16="http://schemas.microsoft.com/office/drawing/2014/main" id="{CB88231C-5F7B-354A-B0A3-1ABFCB6D8D20}"/>
                </a:ext>
              </a:extLst>
            </p:cNvPr>
            <p:cNvSpPr/>
            <p:nvPr/>
          </p:nvSpPr>
          <p:spPr>
            <a:xfrm flipV="1">
              <a:off x="6768784" y="3770194"/>
              <a:ext cx="2044557" cy="1264953"/>
            </a:xfrm>
            <a:custGeom>
              <a:avLst/>
              <a:gdLst>
                <a:gd name="connsiteX0" fmla="*/ 0 w 2527443"/>
                <a:gd name="connsiteY0" fmla="*/ 17815 h 1429354"/>
                <a:gd name="connsiteX1" fmla="*/ 739739 w 2527443"/>
                <a:gd name="connsiteY1" fmla="*/ 38364 h 1429354"/>
                <a:gd name="connsiteX2" fmla="*/ 1202077 w 2527443"/>
                <a:gd name="connsiteY2" fmla="*/ 58912 h 1429354"/>
                <a:gd name="connsiteX3" fmla="*/ 1664414 w 2527443"/>
                <a:gd name="connsiteY3" fmla="*/ 778103 h 1429354"/>
                <a:gd name="connsiteX4" fmla="*/ 2085654 w 2527443"/>
                <a:gd name="connsiteY4" fmla="*/ 1332908 h 1429354"/>
                <a:gd name="connsiteX5" fmla="*/ 2527443 w 2527443"/>
                <a:gd name="connsiteY5" fmla="*/ 1425375 h 1429354"/>
                <a:gd name="connsiteX0" fmla="*/ 0 w 2445250"/>
                <a:gd name="connsiteY0" fmla="*/ 17815 h 1447752"/>
                <a:gd name="connsiteX1" fmla="*/ 739739 w 2445250"/>
                <a:gd name="connsiteY1" fmla="*/ 38364 h 1447752"/>
                <a:gd name="connsiteX2" fmla="*/ 1202077 w 2445250"/>
                <a:gd name="connsiteY2" fmla="*/ 58912 h 1447752"/>
                <a:gd name="connsiteX3" fmla="*/ 1664414 w 2445250"/>
                <a:gd name="connsiteY3" fmla="*/ 778103 h 1447752"/>
                <a:gd name="connsiteX4" fmla="*/ 2085654 w 2445250"/>
                <a:gd name="connsiteY4" fmla="*/ 1332908 h 1447752"/>
                <a:gd name="connsiteX5" fmla="*/ 2445250 w 2445250"/>
                <a:gd name="connsiteY5" fmla="*/ 1445923 h 1447752"/>
                <a:gd name="connsiteX0" fmla="*/ 0 w 2085654"/>
                <a:gd name="connsiteY0" fmla="*/ 17815 h 1332908"/>
                <a:gd name="connsiteX1" fmla="*/ 739739 w 2085654"/>
                <a:gd name="connsiteY1" fmla="*/ 38364 h 1332908"/>
                <a:gd name="connsiteX2" fmla="*/ 1202077 w 2085654"/>
                <a:gd name="connsiteY2" fmla="*/ 58912 h 1332908"/>
                <a:gd name="connsiteX3" fmla="*/ 1664414 w 2085654"/>
                <a:gd name="connsiteY3" fmla="*/ 778103 h 1332908"/>
                <a:gd name="connsiteX4" fmla="*/ 2085654 w 2085654"/>
                <a:gd name="connsiteY4" fmla="*/ 1332908 h 1332908"/>
                <a:gd name="connsiteX0" fmla="*/ 0 w 2085654"/>
                <a:gd name="connsiteY0" fmla="*/ 26182 h 1341275"/>
                <a:gd name="connsiteX1" fmla="*/ 688369 w 2085654"/>
                <a:gd name="connsiteY1" fmla="*/ 26183 h 1341275"/>
                <a:gd name="connsiteX2" fmla="*/ 1202077 w 2085654"/>
                <a:gd name="connsiteY2" fmla="*/ 67279 h 1341275"/>
                <a:gd name="connsiteX3" fmla="*/ 1664414 w 2085654"/>
                <a:gd name="connsiteY3" fmla="*/ 786470 h 1341275"/>
                <a:gd name="connsiteX4" fmla="*/ 2085654 w 2085654"/>
                <a:gd name="connsiteY4" fmla="*/ 1341275 h 1341275"/>
                <a:gd name="connsiteX0" fmla="*/ 0 w 2085654"/>
                <a:gd name="connsiteY0" fmla="*/ 0 h 1315093"/>
                <a:gd name="connsiteX1" fmla="*/ 688369 w 2085654"/>
                <a:gd name="connsiteY1" fmla="*/ 1 h 1315093"/>
                <a:gd name="connsiteX2" fmla="*/ 1212352 w 2085654"/>
                <a:gd name="connsiteY2" fmla="*/ 113016 h 1315093"/>
                <a:gd name="connsiteX3" fmla="*/ 1664414 w 2085654"/>
                <a:gd name="connsiteY3" fmla="*/ 760288 h 1315093"/>
                <a:gd name="connsiteX4" fmla="*/ 2085654 w 2085654"/>
                <a:gd name="connsiteY4" fmla="*/ 1315093 h 1315093"/>
                <a:gd name="connsiteX0" fmla="*/ 0 w 2085654"/>
                <a:gd name="connsiteY0" fmla="*/ 13401 h 1328494"/>
                <a:gd name="connsiteX1" fmla="*/ 493160 w 2085654"/>
                <a:gd name="connsiteY1" fmla="*/ 0 h 1328494"/>
                <a:gd name="connsiteX2" fmla="*/ 1212352 w 2085654"/>
                <a:gd name="connsiteY2" fmla="*/ 126417 h 1328494"/>
                <a:gd name="connsiteX3" fmla="*/ 1664414 w 2085654"/>
                <a:gd name="connsiteY3" fmla="*/ 773689 h 1328494"/>
                <a:gd name="connsiteX4" fmla="*/ 2085654 w 2085654"/>
                <a:gd name="connsiteY4" fmla="*/ 1328494 h 1328494"/>
                <a:gd name="connsiteX0" fmla="*/ 0 w 2085654"/>
                <a:gd name="connsiteY0" fmla="*/ 13401 h 1328494"/>
                <a:gd name="connsiteX1" fmla="*/ 493160 w 2085654"/>
                <a:gd name="connsiteY1" fmla="*/ 0 h 1328494"/>
                <a:gd name="connsiteX2" fmla="*/ 1119884 w 2085654"/>
                <a:gd name="connsiteY2" fmla="*/ 247043 h 1328494"/>
                <a:gd name="connsiteX3" fmla="*/ 1664414 w 2085654"/>
                <a:gd name="connsiteY3" fmla="*/ 773689 h 1328494"/>
                <a:gd name="connsiteX4" fmla="*/ 2085654 w 2085654"/>
                <a:gd name="connsiteY4" fmla="*/ 1328494 h 1328494"/>
                <a:gd name="connsiteX0" fmla="*/ 0 w 2085654"/>
                <a:gd name="connsiteY0" fmla="*/ 13401 h 1328494"/>
                <a:gd name="connsiteX1" fmla="*/ 493160 w 2085654"/>
                <a:gd name="connsiteY1" fmla="*/ 0 h 1328494"/>
                <a:gd name="connsiteX2" fmla="*/ 1119884 w 2085654"/>
                <a:gd name="connsiteY2" fmla="*/ 247043 h 1328494"/>
                <a:gd name="connsiteX3" fmla="*/ 1571947 w 2085654"/>
                <a:gd name="connsiteY3" fmla="*/ 827300 h 1328494"/>
                <a:gd name="connsiteX4" fmla="*/ 2085654 w 2085654"/>
                <a:gd name="connsiteY4" fmla="*/ 1328494 h 1328494"/>
                <a:gd name="connsiteX0" fmla="*/ 0 w 2044557"/>
                <a:gd name="connsiteY0" fmla="*/ 13401 h 1650164"/>
                <a:gd name="connsiteX1" fmla="*/ 493160 w 2044557"/>
                <a:gd name="connsiteY1" fmla="*/ 0 h 1650164"/>
                <a:gd name="connsiteX2" fmla="*/ 1119884 w 2044557"/>
                <a:gd name="connsiteY2" fmla="*/ 247043 h 1650164"/>
                <a:gd name="connsiteX3" fmla="*/ 1571947 w 2044557"/>
                <a:gd name="connsiteY3" fmla="*/ 827300 h 1650164"/>
                <a:gd name="connsiteX4" fmla="*/ 2044557 w 2044557"/>
                <a:gd name="connsiteY4" fmla="*/ 1650164 h 1650164"/>
                <a:gd name="connsiteX0" fmla="*/ 0 w 2044557"/>
                <a:gd name="connsiteY0" fmla="*/ 13401 h 1650164"/>
                <a:gd name="connsiteX1" fmla="*/ 493160 w 2044557"/>
                <a:gd name="connsiteY1" fmla="*/ 0 h 1650164"/>
                <a:gd name="connsiteX2" fmla="*/ 1119884 w 2044557"/>
                <a:gd name="connsiteY2" fmla="*/ 247043 h 1650164"/>
                <a:gd name="connsiteX3" fmla="*/ 1571947 w 2044557"/>
                <a:gd name="connsiteY3" fmla="*/ 827300 h 1650164"/>
                <a:gd name="connsiteX4" fmla="*/ 2044557 w 2044557"/>
                <a:gd name="connsiteY4" fmla="*/ 1650164 h 165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57" h="1650164">
                  <a:moveTo>
                    <a:pt x="0" y="13401"/>
                  </a:moveTo>
                  <a:lnTo>
                    <a:pt x="493160" y="0"/>
                  </a:lnTo>
                  <a:cubicBezTo>
                    <a:pt x="693506" y="6849"/>
                    <a:pt x="940086" y="109160"/>
                    <a:pt x="1119884" y="247043"/>
                  </a:cubicBezTo>
                  <a:cubicBezTo>
                    <a:pt x="1299682" y="384926"/>
                    <a:pt x="1417835" y="593447"/>
                    <a:pt x="1571947" y="827300"/>
                  </a:cubicBezTo>
                  <a:cubicBezTo>
                    <a:pt x="1726059" y="1061153"/>
                    <a:pt x="1962364" y="1421659"/>
                    <a:pt x="2044557" y="1650164"/>
                  </a:cubicBezTo>
                </a:path>
              </a:pathLst>
            </a:custGeom>
            <a:noFill/>
            <a:ln w="381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cxnSp>
          <p:nvCxnSpPr>
            <p:cNvPr id="48" name="Straight Arrow Connector 47">
              <a:extLst>
                <a:ext uri="{FF2B5EF4-FFF2-40B4-BE49-F238E27FC236}">
                  <a16:creationId xmlns:a16="http://schemas.microsoft.com/office/drawing/2014/main" id="{D75780DE-DC6C-4641-B773-BAB9ACFC082C}"/>
                </a:ext>
              </a:extLst>
            </p:cNvPr>
            <p:cNvCxnSpPr>
              <a:cxnSpLocks/>
            </p:cNvCxnSpPr>
            <p:nvPr/>
          </p:nvCxnSpPr>
          <p:spPr>
            <a:xfrm>
              <a:off x="6567018" y="5179164"/>
              <a:ext cx="2560320" cy="0"/>
            </a:xfrm>
            <a:prstGeom prst="straightConnector1">
              <a:avLst/>
            </a:prstGeom>
            <a:noFill/>
            <a:ln w="28575" cap="flat" cmpd="sng" algn="ctr">
              <a:solidFill>
                <a:srgbClr val="A9BAC7">
                  <a:shade val="95000"/>
                  <a:satMod val="105000"/>
                </a:srgbClr>
              </a:solidFill>
              <a:prstDash val="solid"/>
              <a:tailEnd type="triangle"/>
            </a:ln>
            <a:effectLst/>
          </p:spPr>
        </p:cxnSp>
        <p:cxnSp>
          <p:nvCxnSpPr>
            <p:cNvPr id="49" name="Straight Arrow Connector 48">
              <a:extLst>
                <a:ext uri="{FF2B5EF4-FFF2-40B4-BE49-F238E27FC236}">
                  <a16:creationId xmlns:a16="http://schemas.microsoft.com/office/drawing/2014/main" id="{31036560-52F6-5847-9A49-42FAEADFEBCA}"/>
                </a:ext>
              </a:extLst>
            </p:cNvPr>
            <p:cNvCxnSpPr/>
            <p:nvPr/>
          </p:nvCxnSpPr>
          <p:spPr>
            <a:xfrm flipV="1">
              <a:off x="6567018" y="3306956"/>
              <a:ext cx="0" cy="1872208"/>
            </a:xfrm>
            <a:prstGeom prst="straightConnector1">
              <a:avLst/>
            </a:prstGeom>
            <a:noFill/>
            <a:ln w="28575" cap="flat" cmpd="sng" algn="ctr">
              <a:solidFill>
                <a:srgbClr val="A9BAC7">
                  <a:shade val="95000"/>
                  <a:satMod val="105000"/>
                </a:srgbClr>
              </a:solidFill>
              <a:prstDash val="solid"/>
              <a:tailEnd type="triangle"/>
            </a:ln>
            <a:effectLst/>
          </p:spPr>
        </p:cxnSp>
        <p:sp>
          <p:nvSpPr>
            <p:cNvPr id="50" name="TextBox 49">
              <a:extLst>
                <a:ext uri="{FF2B5EF4-FFF2-40B4-BE49-F238E27FC236}">
                  <a16:creationId xmlns:a16="http://schemas.microsoft.com/office/drawing/2014/main" id="{2AECE830-7E75-7247-A854-141507C60203}"/>
                </a:ext>
              </a:extLst>
            </p:cNvPr>
            <p:cNvSpPr txBox="1"/>
            <p:nvPr/>
          </p:nvSpPr>
          <p:spPr>
            <a:xfrm>
              <a:off x="6625655" y="5196720"/>
              <a:ext cx="522900" cy="253916"/>
            </a:xfrm>
            <a:prstGeom prst="rect">
              <a:avLst/>
            </a:prstGeom>
            <a:noFill/>
          </p:spPr>
          <p:txBody>
            <a:bodyPr wrap="none" rtlCol="0">
              <a:spAutoFit/>
            </a:bodyPr>
            <a:lstStyle/>
            <a:p>
              <a:r>
                <a:rPr lang="en-US" sz="1050" b="1" dirty="0">
                  <a:latin typeface="Arial"/>
                </a:rPr>
                <a:t>2019 </a:t>
              </a:r>
            </a:p>
          </p:txBody>
        </p:sp>
        <p:sp>
          <p:nvSpPr>
            <p:cNvPr id="51" name="TextBox 50">
              <a:extLst>
                <a:ext uri="{FF2B5EF4-FFF2-40B4-BE49-F238E27FC236}">
                  <a16:creationId xmlns:a16="http://schemas.microsoft.com/office/drawing/2014/main" id="{DBCF38BA-6FF0-8D42-A1A5-C0C2A2007C1F}"/>
                </a:ext>
              </a:extLst>
            </p:cNvPr>
            <p:cNvSpPr txBox="1"/>
            <p:nvPr/>
          </p:nvSpPr>
          <p:spPr>
            <a:xfrm>
              <a:off x="7560582" y="5197750"/>
              <a:ext cx="522900" cy="253916"/>
            </a:xfrm>
            <a:prstGeom prst="rect">
              <a:avLst/>
            </a:prstGeom>
            <a:noFill/>
          </p:spPr>
          <p:txBody>
            <a:bodyPr wrap="none" rtlCol="0">
              <a:spAutoFit/>
            </a:bodyPr>
            <a:lstStyle/>
            <a:p>
              <a:r>
                <a:rPr lang="en-US" sz="1050" b="1" dirty="0">
                  <a:latin typeface="Arial"/>
                </a:rPr>
                <a:t>2020 </a:t>
              </a:r>
            </a:p>
          </p:txBody>
        </p:sp>
        <p:sp>
          <p:nvSpPr>
            <p:cNvPr id="52" name="TextBox 51">
              <a:extLst>
                <a:ext uri="{FF2B5EF4-FFF2-40B4-BE49-F238E27FC236}">
                  <a16:creationId xmlns:a16="http://schemas.microsoft.com/office/drawing/2014/main" id="{2974CDBA-B060-E845-9689-F213DD1E14AB}"/>
                </a:ext>
              </a:extLst>
            </p:cNvPr>
            <p:cNvSpPr txBox="1"/>
            <p:nvPr/>
          </p:nvSpPr>
          <p:spPr>
            <a:xfrm>
              <a:off x="8495509" y="5196720"/>
              <a:ext cx="522900" cy="253916"/>
            </a:xfrm>
            <a:prstGeom prst="rect">
              <a:avLst/>
            </a:prstGeom>
            <a:noFill/>
          </p:spPr>
          <p:txBody>
            <a:bodyPr wrap="none" rtlCol="0">
              <a:spAutoFit/>
            </a:bodyPr>
            <a:lstStyle/>
            <a:p>
              <a:r>
                <a:rPr lang="en-US" sz="1050" b="1" dirty="0">
                  <a:latin typeface="Arial"/>
                </a:rPr>
                <a:t>2021 </a:t>
              </a:r>
            </a:p>
          </p:txBody>
        </p:sp>
      </p:grpSp>
      <p:sp>
        <p:nvSpPr>
          <p:cNvPr id="53" name="TextBox 52">
            <a:extLst>
              <a:ext uri="{FF2B5EF4-FFF2-40B4-BE49-F238E27FC236}">
                <a16:creationId xmlns:a16="http://schemas.microsoft.com/office/drawing/2014/main" id="{DDD8460A-67EC-F34E-8D0A-EDF3FF24C08A}"/>
              </a:ext>
            </a:extLst>
          </p:cNvPr>
          <p:cNvSpPr txBox="1"/>
          <p:nvPr/>
        </p:nvSpPr>
        <p:spPr>
          <a:xfrm>
            <a:off x="6106526" y="3533763"/>
            <a:ext cx="1128993" cy="230832"/>
          </a:xfrm>
          <a:prstGeom prst="rect">
            <a:avLst/>
          </a:prstGeom>
          <a:noFill/>
        </p:spPr>
        <p:txBody>
          <a:bodyPr wrap="square" rtlCol="0">
            <a:spAutoFit/>
          </a:bodyPr>
          <a:lstStyle/>
          <a:p>
            <a:pPr algn="r"/>
            <a:r>
              <a:rPr lang="en-US" sz="900" b="1" dirty="0">
                <a:latin typeface="Arial"/>
              </a:rPr>
              <a:t>$50M</a:t>
            </a:r>
          </a:p>
        </p:txBody>
      </p:sp>
      <p:sp>
        <p:nvSpPr>
          <p:cNvPr id="54" name="TextBox 53">
            <a:extLst>
              <a:ext uri="{FF2B5EF4-FFF2-40B4-BE49-F238E27FC236}">
                <a16:creationId xmlns:a16="http://schemas.microsoft.com/office/drawing/2014/main" id="{FAE7DBEB-2A78-8941-ACD3-17F7B233A689}"/>
              </a:ext>
            </a:extLst>
          </p:cNvPr>
          <p:cNvSpPr txBox="1"/>
          <p:nvPr/>
        </p:nvSpPr>
        <p:spPr>
          <a:xfrm>
            <a:off x="6106525" y="4253498"/>
            <a:ext cx="1128993" cy="230832"/>
          </a:xfrm>
          <a:prstGeom prst="rect">
            <a:avLst/>
          </a:prstGeom>
          <a:noFill/>
        </p:spPr>
        <p:txBody>
          <a:bodyPr wrap="square" rtlCol="0">
            <a:spAutoFit/>
          </a:bodyPr>
          <a:lstStyle/>
          <a:p>
            <a:pPr algn="r"/>
            <a:r>
              <a:rPr lang="en-US" sz="900" b="1" dirty="0">
                <a:latin typeface="Arial"/>
              </a:rPr>
              <a:t>$25M</a:t>
            </a:r>
          </a:p>
        </p:txBody>
      </p:sp>
      <p:cxnSp>
        <p:nvCxnSpPr>
          <p:cNvPr id="39" name="Straight Arrow Connector 38">
            <a:extLst>
              <a:ext uri="{FF2B5EF4-FFF2-40B4-BE49-F238E27FC236}">
                <a16:creationId xmlns:a16="http://schemas.microsoft.com/office/drawing/2014/main" id="{77412664-6F05-124C-890F-73F8E0E10A35}"/>
              </a:ext>
            </a:extLst>
          </p:cNvPr>
          <p:cNvCxnSpPr>
            <a:cxnSpLocks/>
          </p:cNvCxnSpPr>
          <p:nvPr/>
        </p:nvCxnSpPr>
        <p:spPr>
          <a:xfrm>
            <a:off x="2166157" y="5277798"/>
            <a:ext cx="2560320" cy="0"/>
          </a:xfrm>
          <a:prstGeom prst="straightConnector1">
            <a:avLst/>
          </a:prstGeom>
          <a:noFill/>
          <a:ln w="28575" cap="flat" cmpd="sng" algn="ctr">
            <a:solidFill>
              <a:srgbClr val="A9BAC7">
                <a:shade val="95000"/>
                <a:satMod val="105000"/>
              </a:srgbClr>
            </a:solidFill>
            <a:prstDash val="solid"/>
            <a:tailEnd type="triangle"/>
          </a:ln>
          <a:effectLst/>
        </p:spPr>
      </p:cxnSp>
      <p:cxnSp>
        <p:nvCxnSpPr>
          <p:cNvPr id="40" name="Straight Arrow Connector 39">
            <a:extLst>
              <a:ext uri="{FF2B5EF4-FFF2-40B4-BE49-F238E27FC236}">
                <a16:creationId xmlns:a16="http://schemas.microsoft.com/office/drawing/2014/main" id="{A58815E8-0C62-7C4B-B96E-24677C60D7C4}"/>
              </a:ext>
            </a:extLst>
          </p:cNvPr>
          <p:cNvCxnSpPr/>
          <p:nvPr/>
        </p:nvCxnSpPr>
        <p:spPr>
          <a:xfrm flipV="1">
            <a:off x="2166157" y="3405590"/>
            <a:ext cx="0" cy="1872208"/>
          </a:xfrm>
          <a:prstGeom prst="straightConnector1">
            <a:avLst/>
          </a:prstGeom>
          <a:noFill/>
          <a:ln w="28575" cap="flat" cmpd="sng" algn="ctr">
            <a:solidFill>
              <a:srgbClr val="A9BAC7">
                <a:shade val="95000"/>
                <a:satMod val="105000"/>
              </a:srgbClr>
            </a:solidFill>
            <a:prstDash val="solid"/>
            <a:tailEnd type="triangle"/>
          </a:ln>
          <a:effectLst/>
        </p:spPr>
      </p:cxnSp>
      <p:sp>
        <p:nvSpPr>
          <p:cNvPr id="41" name="TextBox 40">
            <a:extLst>
              <a:ext uri="{FF2B5EF4-FFF2-40B4-BE49-F238E27FC236}">
                <a16:creationId xmlns:a16="http://schemas.microsoft.com/office/drawing/2014/main" id="{BE2B4068-5C3C-C04E-9FFB-D67549911F77}"/>
              </a:ext>
            </a:extLst>
          </p:cNvPr>
          <p:cNvSpPr txBox="1"/>
          <p:nvPr/>
        </p:nvSpPr>
        <p:spPr>
          <a:xfrm>
            <a:off x="2224794" y="5295354"/>
            <a:ext cx="522900" cy="253916"/>
          </a:xfrm>
          <a:prstGeom prst="rect">
            <a:avLst/>
          </a:prstGeom>
          <a:noFill/>
        </p:spPr>
        <p:txBody>
          <a:bodyPr wrap="none" rtlCol="0">
            <a:spAutoFit/>
          </a:bodyPr>
          <a:lstStyle/>
          <a:p>
            <a:r>
              <a:rPr lang="en-US" sz="1050" b="1" dirty="0">
                <a:latin typeface="Arial"/>
              </a:rPr>
              <a:t>2019 </a:t>
            </a:r>
          </a:p>
        </p:txBody>
      </p:sp>
      <p:sp>
        <p:nvSpPr>
          <p:cNvPr id="42" name="TextBox 41">
            <a:extLst>
              <a:ext uri="{FF2B5EF4-FFF2-40B4-BE49-F238E27FC236}">
                <a16:creationId xmlns:a16="http://schemas.microsoft.com/office/drawing/2014/main" id="{AB6A9057-394E-9D49-886E-E36681CB46E4}"/>
              </a:ext>
            </a:extLst>
          </p:cNvPr>
          <p:cNvSpPr txBox="1"/>
          <p:nvPr/>
        </p:nvSpPr>
        <p:spPr>
          <a:xfrm>
            <a:off x="901837" y="2947888"/>
            <a:ext cx="1979690" cy="400110"/>
          </a:xfrm>
          <a:prstGeom prst="rect">
            <a:avLst/>
          </a:prstGeom>
          <a:noFill/>
        </p:spPr>
        <p:txBody>
          <a:bodyPr wrap="square" rtlCol="0">
            <a:spAutoFit/>
          </a:bodyPr>
          <a:lstStyle/>
          <a:p>
            <a:r>
              <a:rPr lang="en-US" sz="1000" b="1" dirty="0">
                <a:latin typeface="Arial"/>
              </a:rPr>
              <a:t>Mean Time of Arrival of New Exploitable Vulnerabilities</a:t>
            </a:r>
          </a:p>
        </p:txBody>
      </p:sp>
      <p:sp>
        <p:nvSpPr>
          <p:cNvPr id="43" name="Freeform 42">
            <a:extLst>
              <a:ext uri="{FF2B5EF4-FFF2-40B4-BE49-F238E27FC236}">
                <a16:creationId xmlns:a16="http://schemas.microsoft.com/office/drawing/2014/main" id="{C5C15274-191E-354B-BAAC-8540E4C56794}"/>
              </a:ext>
            </a:extLst>
          </p:cNvPr>
          <p:cNvSpPr/>
          <p:nvPr/>
        </p:nvSpPr>
        <p:spPr>
          <a:xfrm>
            <a:off x="2309288" y="3770809"/>
            <a:ext cx="1979691" cy="987505"/>
          </a:xfrm>
          <a:custGeom>
            <a:avLst/>
            <a:gdLst>
              <a:gd name="connsiteX0" fmla="*/ 0 w 2527443"/>
              <a:gd name="connsiteY0" fmla="*/ 17815 h 1429354"/>
              <a:gd name="connsiteX1" fmla="*/ 739739 w 2527443"/>
              <a:gd name="connsiteY1" fmla="*/ 38364 h 1429354"/>
              <a:gd name="connsiteX2" fmla="*/ 1202077 w 2527443"/>
              <a:gd name="connsiteY2" fmla="*/ 58912 h 1429354"/>
              <a:gd name="connsiteX3" fmla="*/ 1664414 w 2527443"/>
              <a:gd name="connsiteY3" fmla="*/ 778103 h 1429354"/>
              <a:gd name="connsiteX4" fmla="*/ 2085654 w 2527443"/>
              <a:gd name="connsiteY4" fmla="*/ 1332908 h 1429354"/>
              <a:gd name="connsiteX5" fmla="*/ 2527443 w 2527443"/>
              <a:gd name="connsiteY5" fmla="*/ 1425375 h 1429354"/>
              <a:gd name="connsiteX0" fmla="*/ 0 w 2445250"/>
              <a:gd name="connsiteY0" fmla="*/ 17815 h 1447752"/>
              <a:gd name="connsiteX1" fmla="*/ 739739 w 2445250"/>
              <a:gd name="connsiteY1" fmla="*/ 38364 h 1447752"/>
              <a:gd name="connsiteX2" fmla="*/ 1202077 w 2445250"/>
              <a:gd name="connsiteY2" fmla="*/ 58912 h 1447752"/>
              <a:gd name="connsiteX3" fmla="*/ 1664414 w 2445250"/>
              <a:gd name="connsiteY3" fmla="*/ 778103 h 1447752"/>
              <a:gd name="connsiteX4" fmla="*/ 2085654 w 2445250"/>
              <a:gd name="connsiteY4" fmla="*/ 1332908 h 1447752"/>
              <a:gd name="connsiteX5" fmla="*/ 2445250 w 2445250"/>
              <a:gd name="connsiteY5" fmla="*/ 1445923 h 1447752"/>
              <a:gd name="connsiteX0" fmla="*/ 0 w 2085654"/>
              <a:gd name="connsiteY0" fmla="*/ 17815 h 1332908"/>
              <a:gd name="connsiteX1" fmla="*/ 739739 w 2085654"/>
              <a:gd name="connsiteY1" fmla="*/ 38364 h 1332908"/>
              <a:gd name="connsiteX2" fmla="*/ 1202077 w 2085654"/>
              <a:gd name="connsiteY2" fmla="*/ 58912 h 1332908"/>
              <a:gd name="connsiteX3" fmla="*/ 1664414 w 2085654"/>
              <a:gd name="connsiteY3" fmla="*/ 778103 h 1332908"/>
              <a:gd name="connsiteX4" fmla="*/ 2085654 w 2085654"/>
              <a:gd name="connsiteY4" fmla="*/ 1332908 h 1332908"/>
              <a:gd name="connsiteX0" fmla="*/ 0 w 2085654"/>
              <a:gd name="connsiteY0" fmla="*/ 26182 h 1341275"/>
              <a:gd name="connsiteX1" fmla="*/ 688369 w 2085654"/>
              <a:gd name="connsiteY1" fmla="*/ 26183 h 1341275"/>
              <a:gd name="connsiteX2" fmla="*/ 1202077 w 2085654"/>
              <a:gd name="connsiteY2" fmla="*/ 67279 h 1341275"/>
              <a:gd name="connsiteX3" fmla="*/ 1664414 w 2085654"/>
              <a:gd name="connsiteY3" fmla="*/ 786470 h 1341275"/>
              <a:gd name="connsiteX4" fmla="*/ 2085654 w 2085654"/>
              <a:gd name="connsiteY4" fmla="*/ 1341275 h 1341275"/>
              <a:gd name="connsiteX0" fmla="*/ 0 w 2085654"/>
              <a:gd name="connsiteY0" fmla="*/ 0 h 1315093"/>
              <a:gd name="connsiteX1" fmla="*/ 688369 w 2085654"/>
              <a:gd name="connsiteY1" fmla="*/ 1 h 1315093"/>
              <a:gd name="connsiteX2" fmla="*/ 1212352 w 2085654"/>
              <a:gd name="connsiteY2" fmla="*/ 113016 h 1315093"/>
              <a:gd name="connsiteX3" fmla="*/ 1664414 w 2085654"/>
              <a:gd name="connsiteY3" fmla="*/ 760288 h 1315093"/>
              <a:gd name="connsiteX4" fmla="*/ 2085654 w 2085654"/>
              <a:gd name="connsiteY4" fmla="*/ 1315093 h 1315093"/>
              <a:gd name="connsiteX0" fmla="*/ 0 w 2085654"/>
              <a:gd name="connsiteY0" fmla="*/ 0 h 1315093"/>
              <a:gd name="connsiteX1" fmla="*/ 461064 w 2085654"/>
              <a:gd name="connsiteY1" fmla="*/ 1 h 1315093"/>
              <a:gd name="connsiteX2" fmla="*/ 1212352 w 2085654"/>
              <a:gd name="connsiteY2" fmla="*/ 113016 h 1315093"/>
              <a:gd name="connsiteX3" fmla="*/ 1664414 w 2085654"/>
              <a:gd name="connsiteY3" fmla="*/ 760288 h 1315093"/>
              <a:gd name="connsiteX4" fmla="*/ 2085654 w 2085654"/>
              <a:gd name="connsiteY4" fmla="*/ 1315093 h 1315093"/>
              <a:gd name="connsiteX0" fmla="*/ 0 w 2085654"/>
              <a:gd name="connsiteY0" fmla="*/ 0 h 1315093"/>
              <a:gd name="connsiteX1" fmla="*/ 461064 w 2085654"/>
              <a:gd name="connsiteY1" fmla="*/ 1 h 1315093"/>
              <a:gd name="connsiteX2" fmla="*/ 1104111 w 2085654"/>
              <a:gd name="connsiteY2" fmla="*/ 267128 h 1315093"/>
              <a:gd name="connsiteX3" fmla="*/ 1664414 w 2085654"/>
              <a:gd name="connsiteY3" fmla="*/ 760288 h 1315093"/>
              <a:gd name="connsiteX4" fmla="*/ 2085654 w 2085654"/>
              <a:gd name="connsiteY4" fmla="*/ 1315093 h 1315093"/>
              <a:gd name="connsiteX0" fmla="*/ 0 w 2085654"/>
              <a:gd name="connsiteY0" fmla="*/ 0 h 1315093"/>
              <a:gd name="connsiteX1" fmla="*/ 461064 w 2085654"/>
              <a:gd name="connsiteY1" fmla="*/ 1 h 1315093"/>
              <a:gd name="connsiteX2" fmla="*/ 1104111 w 2085654"/>
              <a:gd name="connsiteY2" fmla="*/ 267128 h 1315093"/>
              <a:gd name="connsiteX3" fmla="*/ 1599469 w 2085654"/>
              <a:gd name="connsiteY3" fmla="*/ 852755 h 1315093"/>
              <a:gd name="connsiteX4" fmla="*/ 2085654 w 2085654"/>
              <a:gd name="connsiteY4" fmla="*/ 1315093 h 131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654" h="1315093">
                <a:moveTo>
                  <a:pt x="0" y="0"/>
                </a:moveTo>
                <a:lnTo>
                  <a:pt x="461064" y="1"/>
                </a:lnTo>
                <a:cubicBezTo>
                  <a:pt x="661410" y="6850"/>
                  <a:pt x="914377" y="125002"/>
                  <a:pt x="1104111" y="267128"/>
                </a:cubicBezTo>
                <a:cubicBezTo>
                  <a:pt x="1293845" y="409254"/>
                  <a:pt x="1435879" y="678094"/>
                  <a:pt x="1599469" y="852755"/>
                </a:cubicBezTo>
                <a:cubicBezTo>
                  <a:pt x="1763059" y="1027416"/>
                  <a:pt x="1941816" y="1207214"/>
                  <a:pt x="2085654" y="1315093"/>
                </a:cubicBezTo>
              </a:path>
            </a:pathLst>
          </a:custGeom>
          <a:noFill/>
          <a:ln w="381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FDFB4AAC-1C7B-7243-822C-8E9B3B639ABC}"/>
              </a:ext>
            </a:extLst>
          </p:cNvPr>
          <p:cNvSpPr txBox="1"/>
          <p:nvPr/>
        </p:nvSpPr>
        <p:spPr>
          <a:xfrm>
            <a:off x="3159721" y="5296384"/>
            <a:ext cx="522900" cy="253916"/>
          </a:xfrm>
          <a:prstGeom prst="rect">
            <a:avLst/>
          </a:prstGeom>
          <a:noFill/>
        </p:spPr>
        <p:txBody>
          <a:bodyPr wrap="none" rtlCol="0">
            <a:spAutoFit/>
          </a:bodyPr>
          <a:lstStyle/>
          <a:p>
            <a:r>
              <a:rPr lang="en-US" sz="1050" b="1" dirty="0">
                <a:latin typeface="Arial"/>
              </a:rPr>
              <a:t>2020 </a:t>
            </a:r>
          </a:p>
        </p:txBody>
      </p:sp>
      <p:sp>
        <p:nvSpPr>
          <p:cNvPr id="45" name="TextBox 44">
            <a:extLst>
              <a:ext uri="{FF2B5EF4-FFF2-40B4-BE49-F238E27FC236}">
                <a16:creationId xmlns:a16="http://schemas.microsoft.com/office/drawing/2014/main" id="{1BED89E5-57E8-E24A-8338-5330C3F2C881}"/>
              </a:ext>
            </a:extLst>
          </p:cNvPr>
          <p:cNvSpPr txBox="1"/>
          <p:nvPr/>
        </p:nvSpPr>
        <p:spPr>
          <a:xfrm>
            <a:off x="4094648" y="5295354"/>
            <a:ext cx="522900" cy="253916"/>
          </a:xfrm>
          <a:prstGeom prst="rect">
            <a:avLst/>
          </a:prstGeom>
          <a:noFill/>
        </p:spPr>
        <p:txBody>
          <a:bodyPr wrap="none" rtlCol="0">
            <a:spAutoFit/>
          </a:bodyPr>
          <a:lstStyle/>
          <a:p>
            <a:r>
              <a:rPr lang="en-US" sz="1050" b="1" dirty="0">
                <a:latin typeface="Arial"/>
              </a:rPr>
              <a:t>2021 </a:t>
            </a:r>
          </a:p>
        </p:txBody>
      </p:sp>
      <p:sp>
        <p:nvSpPr>
          <p:cNvPr id="55" name="TextBox 54">
            <a:extLst>
              <a:ext uri="{FF2B5EF4-FFF2-40B4-BE49-F238E27FC236}">
                <a16:creationId xmlns:a16="http://schemas.microsoft.com/office/drawing/2014/main" id="{EF260191-889B-DF43-9BAA-409E388A35D0}"/>
              </a:ext>
            </a:extLst>
          </p:cNvPr>
          <p:cNvSpPr txBox="1"/>
          <p:nvPr/>
        </p:nvSpPr>
        <p:spPr>
          <a:xfrm>
            <a:off x="1049206" y="4286409"/>
            <a:ext cx="1128993" cy="230832"/>
          </a:xfrm>
          <a:prstGeom prst="rect">
            <a:avLst/>
          </a:prstGeom>
          <a:noFill/>
        </p:spPr>
        <p:txBody>
          <a:bodyPr wrap="square" rtlCol="0">
            <a:spAutoFit/>
          </a:bodyPr>
          <a:lstStyle/>
          <a:p>
            <a:pPr algn="r"/>
            <a:r>
              <a:rPr lang="en-US" sz="900" b="1" dirty="0">
                <a:latin typeface="Arial"/>
              </a:rPr>
              <a:t>30 days</a:t>
            </a:r>
          </a:p>
        </p:txBody>
      </p:sp>
      <p:sp>
        <p:nvSpPr>
          <p:cNvPr id="56" name="TextBox 55">
            <a:extLst>
              <a:ext uri="{FF2B5EF4-FFF2-40B4-BE49-F238E27FC236}">
                <a16:creationId xmlns:a16="http://schemas.microsoft.com/office/drawing/2014/main" id="{FDAC19FF-2A04-E14F-A978-74A3A12D5865}"/>
              </a:ext>
            </a:extLst>
          </p:cNvPr>
          <p:cNvSpPr txBox="1"/>
          <p:nvPr/>
        </p:nvSpPr>
        <p:spPr>
          <a:xfrm>
            <a:off x="1049206" y="3669575"/>
            <a:ext cx="1128993" cy="230832"/>
          </a:xfrm>
          <a:prstGeom prst="rect">
            <a:avLst/>
          </a:prstGeom>
          <a:noFill/>
        </p:spPr>
        <p:txBody>
          <a:bodyPr wrap="square" rtlCol="0">
            <a:spAutoFit/>
          </a:bodyPr>
          <a:lstStyle/>
          <a:p>
            <a:pPr algn="r"/>
            <a:r>
              <a:rPr lang="en-US" sz="900" b="1" dirty="0">
                <a:latin typeface="Arial"/>
              </a:rPr>
              <a:t>60 days</a:t>
            </a:r>
          </a:p>
        </p:txBody>
      </p:sp>
      <p:sp>
        <p:nvSpPr>
          <p:cNvPr id="60" name="TextBox 59">
            <a:extLst>
              <a:ext uri="{FF2B5EF4-FFF2-40B4-BE49-F238E27FC236}">
                <a16:creationId xmlns:a16="http://schemas.microsoft.com/office/drawing/2014/main" id="{B2917AA3-CF3C-0345-AFBF-C7CF8583C32F}"/>
              </a:ext>
            </a:extLst>
          </p:cNvPr>
          <p:cNvSpPr txBox="1"/>
          <p:nvPr/>
        </p:nvSpPr>
        <p:spPr>
          <a:xfrm>
            <a:off x="160876" y="6363287"/>
            <a:ext cx="1099528" cy="276999"/>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PT Sans" panose="020B0503020203020204" pitchFamily="34" charset="77"/>
                <a:ea typeface="+mn-ea"/>
                <a:cs typeface="Arial"/>
                <a:sym typeface="Arial"/>
              </a:rPr>
              <a:t>Editable</a:t>
            </a:r>
          </a:p>
        </p:txBody>
      </p:sp>
    </p:spTree>
    <p:extLst>
      <p:ext uri="{BB962C8B-B14F-4D97-AF65-F5344CB8AC3E}">
        <p14:creationId xmlns:p14="http://schemas.microsoft.com/office/powerpoint/2010/main" val="426148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D9125D-3026-934A-B74E-CB2934F23FCF}"/>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RECENT ATTACKS IMPACTING COMPANY X</a:t>
            </a:r>
            <a:endParaRPr lang="en-US" sz="4000" b="1" dirty="0">
              <a:solidFill>
                <a:schemeClr val="bg1"/>
              </a:solidFill>
              <a:latin typeface="+mn-lt"/>
            </a:endParaRPr>
          </a:p>
        </p:txBody>
      </p:sp>
      <p:sp>
        <p:nvSpPr>
          <p:cNvPr id="2" name="Rounded Rectangle 1">
            <a:extLst>
              <a:ext uri="{FF2B5EF4-FFF2-40B4-BE49-F238E27FC236}">
                <a16:creationId xmlns:a16="http://schemas.microsoft.com/office/drawing/2014/main" id="{D013A362-331F-9145-A1EB-17EAB6A2D14E}"/>
              </a:ext>
            </a:extLst>
          </p:cNvPr>
          <p:cNvSpPr/>
          <p:nvPr/>
        </p:nvSpPr>
        <p:spPr>
          <a:xfrm>
            <a:off x="551329" y="1468243"/>
            <a:ext cx="2043953" cy="15707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eCommerce</a:t>
            </a:r>
          </a:p>
        </p:txBody>
      </p:sp>
      <p:sp>
        <p:nvSpPr>
          <p:cNvPr id="38" name="Rounded Rectangle 37">
            <a:extLst>
              <a:ext uri="{FF2B5EF4-FFF2-40B4-BE49-F238E27FC236}">
                <a16:creationId xmlns:a16="http://schemas.microsoft.com/office/drawing/2014/main" id="{9991DA7D-65D7-4E41-812B-514DF023E14C}"/>
              </a:ext>
            </a:extLst>
          </p:cNvPr>
          <p:cNvSpPr/>
          <p:nvPr/>
        </p:nvSpPr>
        <p:spPr>
          <a:xfrm>
            <a:off x="555812" y="3180502"/>
            <a:ext cx="2043953" cy="15707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Workforce</a:t>
            </a:r>
          </a:p>
        </p:txBody>
      </p:sp>
      <p:sp>
        <p:nvSpPr>
          <p:cNvPr id="39" name="Rounded Rectangle 38">
            <a:extLst>
              <a:ext uri="{FF2B5EF4-FFF2-40B4-BE49-F238E27FC236}">
                <a16:creationId xmlns:a16="http://schemas.microsoft.com/office/drawing/2014/main" id="{BEDDCD53-F870-E64B-88BB-20CFD0955E6D}"/>
              </a:ext>
            </a:extLst>
          </p:cNvPr>
          <p:cNvSpPr/>
          <p:nvPr/>
        </p:nvSpPr>
        <p:spPr>
          <a:xfrm>
            <a:off x="560295" y="4892761"/>
            <a:ext cx="2043953" cy="15707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Infrastructure &amp; Supply Chain</a:t>
            </a:r>
          </a:p>
        </p:txBody>
      </p:sp>
      <p:sp>
        <p:nvSpPr>
          <p:cNvPr id="40" name="Rounded Rectangle 39">
            <a:extLst>
              <a:ext uri="{FF2B5EF4-FFF2-40B4-BE49-F238E27FC236}">
                <a16:creationId xmlns:a16="http://schemas.microsoft.com/office/drawing/2014/main" id="{4041F477-114E-2341-98C1-A8600A755ECF}"/>
              </a:ext>
            </a:extLst>
          </p:cNvPr>
          <p:cNvSpPr/>
          <p:nvPr/>
        </p:nvSpPr>
        <p:spPr>
          <a:xfrm>
            <a:off x="2949388" y="1468242"/>
            <a:ext cx="8305800" cy="157079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38A23498-3E4A-B34A-BB95-598F15082119}"/>
              </a:ext>
            </a:extLst>
          </p:cNvPr>
          <p:cNvSpPr/>
          <p:nvPr/>
        </p:nvSpPr>
        <p:spPr>
          <a:xfrm>
            <a:off x="2949388" y="3180502"/>
            <a:ext cx="8305800" cy="157079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3DEB683A-DC91-CF4C-8495-935278DA7343}"/>
              </a:ext>
            </a:extLst>
          </p:cNvPr>
          <p:cNvSpPr/>
          <p:nvPr/>
        </p:nvSpPr>
        <p:spPr>
          <a:xfrm>
            <a:off x="2949388" y="4892762"/>
            <a:ext cx="8305800" cy="157079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8B3FE5C-2992-564F-AF46-FBBE10C87AFA}"/>
              </a:ext>
            </a:extLst>
          </p:cNvPr>
          <p:cNvSpPr txBox="1"/>
          <p:nvPr/>
        </p:nvSpPr>
        <p:spPr>
          <a:xfrm>
            <a:off x="3763579" y="2594557"/>
            <a:ext cx="1941494" cy="338554"/>
          </a:xfrm>
          <a:prstGeom prst="rect">
            <a:avLst/>
          </a:prstGeom>
          <a:noFill/>
        </p:spPr>
        <p:txBody>
          <a:bodyPr wrap="none" rtlCol="0">
            <a:spAutoFit/>
          </a:bodyPr>
          <a:lstStyle/>
          <a:p>
            <a:r>
              <a:rPr lang="en-US" sz="1600" i="1" dirty="0">
                <a:solidFill>
                  <a:schemeClr val="bg1"/>
                </a:solidFill>
              </a:rPr>
              <a:t>Brand Impersonation</a:t>
            </a:r>
          </a:p>
        </p:txBody>
      </p:sp>
      <p:sp>
        <p:nvSpPr>
          <p:cNvPr id="44" name="TextBox 43">
            <a:extLst>
              <a:ext uri="{FF2B5EF4-FFF2-40B4-BE49-F238E27FC236}">
                <a16:creationId xmlns:a16="http://schemas.microsoft.com/office/drawing/2014/main" id="{D8FE9B33-2563-CD49-B1DB-BF3704654E18}"/>
              </a:ext>
            </a:extLst>
          </p:cNvPr>
          <p:cNvSpPr txBox="1"/>
          <p:nvPr/>
        </p:nvSpPr>
        <p:spPr>
          <a:xfrm>
            <a:off x="7496315" y="2594557"/>
            <a:ext cx="1903342" cy="338554"/>
          </a:xfrm>
          <a:prstGeom prst="rect">
            <a:avLst/>
          </a:prstGeom>
          <a:noFill/>
        </p:spPr>
        <p:txBody>
          <a:bodyPr wrap="none" rtlCol="0">
            <a:spAutoFit/>
          </a:bodyPr>
          <a:lstStyle/>
          <a:p>
            <a:r>
              <a:rPr lang="en-US" sz="1600" i="1" dirty="0">
                <a:solidFill>
                  <a:schemeClr val="bg1"/>
                </a:solidFill>
              </a:rPr>
              <a:t>Website Defacement</a:t>
            </a:r>
          </a:p>
        </p:txBody>
      </p:sp>
      <p:sp>
        <p:nvSpPr>
          <p:cNvPr id="45" name="TextBox 44">
            <a:extLst>
              <a:ext uri="{FF2B5EF4-FFF2-40B4-BE49-F238E27FC236}">
                <a16:creationId xmlns:a16="http://schemas.microsoft.com/office/drawing/2014/main" id="{F0D88034-987D-524D-8445-0B2DCEC4FD6C}"/>
              </a:ext>
            </a:extLst>
          </p:cNvPr>
          <p:cNvSpPr txBox="1"/>
          <p:nvPr/>
        </p:nvSpPr>
        <p:spPr>
          <a:xfrm>
            <a:off x="3793941" y="4322644"/>
            <a:ext cx="1880771" cy="338554"/>
          </a:xfrm>
          <a:prstGeom prst="rect">
            <a:avLst/>
          </a:prstGeom>
          <a:noFill/>
        </p:spPr>
        <p:txBody>
          <a:bodyPr wrap="none" rtlCol="0">
            <a:spAutoFit/>
          </a:bodyPr>
          <a:lstStyle/>
          <a:p>
            <a:r>
              <a:rPr lang="en-US" sz="1600" i="1" dirty="0">
                <a:solidFill>
                  <a:schemeClr val="bg1"/>
                </a:solidFill>
              </a:rPr>
              <a:t>Exec Phishing Uptick</a:t>
            </a:r>
          </a:p>
        </p:txBody>
      </p:sp>
      <p:sp>
        <p:nvSpPr>
          <p:cNvPr id="47" name="TextBox 46">
            <a:extLst>
              <a:ext uri="{FF2B5EF4-FFF2-40B4-BE49-F238E27FC236}">
                <a16:creationId xmlns:a16="http://schemas.microsoft.com/office/drawing/2014/main" id="{9CD46B92-3ED4-AE4B-92D8-DD22B0C6E722}"/>
              </a:ext>
            </a:extLst>
          </p:cNvPr>
          <p:cNvSpPr txBox="1"/>
          <p:nvPr/>
        </p:nvSpPr>
        <p:spPr>
          <a:xfrm>
            <a:off x="4150128" y="6027905"/>
            <a:ext cx="1303818" cy="338554"/>
          </a:xfrm>
          <a:prstGeom prst="rect">
            <a:avLst/>
          </a:prstGeom>
          <a:noFill/>
        </p:spPr>
        <p:txBody>
          <a:bodyPr wrap="none" rtlCol="0">
            <a:spAutoFit/>
          </a:bodyPr>
          <a:lstStyle/>
          <a:p>
            <a:r>
              <a:rPr lang="en-US" sz="1600" i="1" dirty="0">
                <a:solidFill>
                  <a:schemeClr val="bg1"/>
                </a:solidFill>
              </a:rPr>
              <a:t>IT Operations</a:t>
            </a:r>
          </a:p>
        </p:txBody>
      </p:sp>
      <p:sp>
        <p:nvSpPr>
          <p:cNvPr id="48" name="TextBox 47">
            <a:extLst>
              <a:ext uri="{FF2B5EF4-FFF2-40B4-BE49-F238E27FC236}">
                <a16:creationId xmlns:a16="http://schemas.microsoft.com/office/drawing/2014/main" id="{225CAA9F-243C-2740-9711-BA65C91F07B9}"/>
              </a:ext>
            </a:extLst>
          </p:cNvPr>
          <p:cNvSpPr txBox="1"/>
          <p:nvPr/>
        </p:nvSpPr>
        <p:spPr>
          <a:xfrm>
            <a:off x="7193477" y="4332729"/>
            <a:ext cx="2542876" cy="338554"/>
          </a:xfrm>
          <a:prstGeom prst="rect">
            <a:avLst/>
          </a:prstGeom>
          <a:noFill/>
        </p:spPr>
        <p:txBody>
          <a:bodyPr wrap="none" rtlCol="0">
            <a:spAutoFit/>
          </a:bodyPr>
          <a:lstStyle/>
          <a:p>
            <a:r>
              <a:rPr lang="en-US" sz="1600" i="1" dirty="0">
                <a:solidFill>
                  <a:schemeClr val="bg1"/>
                </a:solidFill>
              </a:rPr>
              <a:t>Insider Threat – Malaysia OT</a:t>
            </a:r>
          </a:p>
        </p:txBody>
      </p:sp>
      <p:sp>
        <p:nvSpPr>
          <p:cNvPr id="49" name="TextBox 48">
            <a:extLst>
              <a:ext uri="{FF2B5EF4-FFF2-40B4-BE49-F238E27FC236}">
                <a16:creationId xmlns:a16="http://schemas.microsoft.com/office/drawing/2014/main" id="{A2FF7FEC-4242-AD4A-86D9-EF3F7E005769}"/>
              </a:ext>
            </a:extLst>
          </p:cNvPr>
          <p:cNvSpPr txBox="1"/>
          <p:nvPr/>
        </p:nvSpPr>
        <p:spPr>
          <a:xfrm>
            <a:off x="6590203" y="6045160"/>
            <a:ext cx="1255472" cy="338554"/>
          </a:xfrm>
          <a:prstGeom prst="rect">
            <a:avLst/>
          </a:prstGeom>
          <a:noFill/>
        </p:spPr>
        <p:txBody>
          <a:bodyPr wrap="none" rtlCol="0">
            <a:spAutoFit/>
          </a:bodyPr>
          <a:lstStyle/>
          <a:p>
            <a:r>
              <a:rPr lang="en-US" sz="1600" i="1" dirty="0">
                <a:solidFill>
                  <a:schemeClr val="bg1"/>
                </a:solidFill>
              </a:rPr>
              <a:t>Supply Chain</a:t>
            </a:r>
          </a:p>
        </p:txBody>
      </p:sp>
      <p:pic>
        <p:nvPicPr>
          <p:cNvPr id="51" name="Picture 50">
            <a:extLst>
              <a:ext uri="{FF2B5EF4-FFF2-40B4-BE49-F238E27FC236}">
                <a16:creationId xmlns:a16="http://schemas.microsoft.com/office/drawing/2014/main" id="{D61F861A-6210-AF42-9220-E1651DE43A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0203" y="5378770"/>
            <a:ext cx="1377950" cy="507666"/>
          </a:xfrm>
          <a:prstGeom prst="rect">
            <a:avLst/>
          </a:prstGeom>
        </p:spPr>
      </p:pic>
      <p:pic>
        <p:nvPicPr>
          <p:cNvPr id="1027" name="Graphic 1026">
            <a:extLst>
              <a:ext uri="{FF2B5EF4-FFF2-40B4-BE49-F238E27FC236}">
                <a16:creationId xmlns:a16="http://schemas.microsoft.com/office/drawing/2014/main" id="{97A53ED7-61D6-7F4D-AD14-379737AE08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18824" y="3533190"/>
            <a:ext cx="1403724" cy="728419"/>
          </a:xfrm>
          <a:prstGeom prst="rect">
            <a:avLst/>
          </a:prstGeom>
        </p:spPr>
      </p:pic>
      <p:grpSp>
        <p:nvGrpSpPr>
          <p:cNvPr id="1030" name="Group 1029">
            <a:extLst>
              <a:ext uri="{FF2B5EF4-FFF2-40B4-BE49-F238E27FC236}">
                <a16:creationId xmlns:a16="http://schemas.microsoft.com/office/drawing/2014/main" id="{2E1C2FF4-3F9B-F147-A7C1-31BC3E70AF62}"/>
              </a:ext>
            </a:extLst>
          </p:cNvPr>
          <p:cNvGrpSpPr/>
          <p:nvPr/>
        </p:nvGrpSpPr>
        <p:grpSpPr>
          <a:xfrm>
            <a:off x="3462360" y="5470961"/>
            <a:ext cx="1339677" cy="415475"/>
            <a:chOff x="3367651" y="5477959"/>
            <a:chExt cx="1339677" cy="415475"/>
          </a:xfrm>
        </p:grpSpPr>
        <p:sp>
          <p:nvSpPr>
            <p:cNvPr id="1029" name="Rectangle 1028">
              <a:extLst>
                <a:ext uri="{FF2B5EF4-FFF2-40B4-BE49-F238E27FC236}">
                  <a16:creationId xmlns:a16="http://schemas.microsoft.com/office/drawing/2014/main" id="{1C1E2E51-CEA3-3B4D-A526-E5D24182C19C}"/>
                </a:ext>
              </a:extLst>
            </p:cNvPr>
            <p:cNvSpPr/>
            <p:nvPr/>
          </p:nvSpPr>
          <p:spPr>
            <a:xfrm>
              <a:off x="3367651" y="5477959"/>
              <a:ext cx="1339677" cy="41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46F8EA52-8C3F-A145-AC38-D7879DA61CA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37878" y="5530018"/>
              <a:ext cx="1138152" cy="257863"/>
            </a:xfrm>
            <a:prstGeom prst="rect">
              <a:avLst/>
            </a:prstGeom>
            <a:solidFill>
              <a:schemeClr val="bg1"/>
            </a:solidFill>
          </p:spPr>
        </p:pic>
      </p:grpSp>
      <p:pic>
        <p:nvPicPr>
          <p:cNvPr id="1032" name="Picture 1031">
            <a:extLst>
              <a:ext uri="{FF2B5EF4-FFF2-40B4-BE49-F238E27FC236}">
                <a16:creationId xmlns:a16="http://schemas.microsoft.com/office/drawing/2014/main" id="{A8324B8E-37E9-694B-81D9-D4D109A0DF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46321" y="5472219"/>
            <a:ext cx="891988" cy="421216"/>
          </a:xfrm>
          <a:prstGeom prst="rect">
            <a:avLst/>
          </a:prstGeom>
        </p:spPr>
      </p:pic>
      <p:sp>
        <p:nvSpPr>
          <p:cNvPr id="1034" name="Rectangle 1033">
            <a:extLst>
              <a:ext uri="{FF2B5EF4-FFF2-40B4-BE49-F238E27FC236}">
                <a16:creationId xmlns:a16="http://schemas.microsoft.com/office/drawing/2014/main" id="{44CC418B-7981-604A-96D0-10CA3C8439A7}"/>
              </a:ext>
            </a:extLst>
          </p:cNvPr>
          <p:cNvSpPr/>
          <p:nvPr/>
        </p:nvSpPr>
        <p:spPr>
          <a:xfrm>
            <a:off x="4055418" y="3496231"/>
            <a:ext cx="1619223" cy="82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3" name="Picture 6" descr="Vip Person Vip Vector SVG Icon (3) - SVG Repo">
            <a:extLst>
              <a:ext uri="{FF2B5EF4-FFF2-40B4-BE49-F238E27FC236}">
                <a16:creationId xmlns:a16="http://schemas.microsoft.com/office/drawing/2014/main" id="{1E773FF5-AB75-694F-9E7A-011068A53F61}"/>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07977" y="3565654"/>
            <a:ext cx="666894" cy="666894"/>
          </a:xfrm>
          <a:prstGeom prst="rect">
            <a:avLst/>
          </a:prstGeom>
          <a:noFill/>
          <a:extLst>
            <a:ext uri="{909E8E84-426E-40DD-AFC4-6F175D3DCCD1}">
              <a14:hiddenFill xmlns:a14="http://schemas.microsoft.com/office/drawing/2010/main">
                <a:solidFill>
                  <a:srgbClr val="FFFFFF"/>
                </a:solidFill>
              </a14:hiddenFill>
            </a:ext>
          </a:extLst>
        </p:spPr>
      </p:pic>
      <p:sp>
        <p:nvSpPr>
          <p:cNvPr id="1035" name="TextBox 1034">
            <a:extLst>
              <a:ext uri="{FF2B5EF4-FFF2-40B4-BE49-F238E27FC236}">
                <a16:creationId xmlns:a16="http://schemas.microsoft.com/office/drawing/2014/main" id="{63322CDD-2471-E045-83A4-92C5DDD8F79C}"/>
              </a:ext>
            </a:extLst>
          </p:cNvPr>
          <p:cNvSpPr txBox="1"/>
          <p:nvPr/>
        </p:nvSpPr>
        <p:spPr>
          <a:xfrm>
            <a:off x="4774871" y="3781231"/>
            <a:ext cx="888385" cy="369332"/>
          </a:xfrm>
          <a:prstGeom prst="rect">
            <a:avLst/>
          </a:prstGeom>
          <a:noFill/>
        </p:spPr>
        <p:txBody>
          <a:bodyPr wrap="none" rtlCol="0">
            <a:spAutoFit/>
          </a:bodyPr>
          <a:lstStyle/>
          <a:p>
            <a:r>
              <a:rPr lang="en-US" b="1" dirty="0"/>
              <a:t>90-95%</a:t>
            </a:r>
          </a:p>
        </p:txBody>
      </p:sp>
      <p:pic>
        <p:nvPicPr>
          <p:cNvPr id="1037" name="Graphic 1036">
            <a:extLst>
              <a:ext uri="{FF2B5EF4-FFF2-40B4-BE49-F238E27FC236}">
                <a16:creationId xmlns:a16="http://schemas.microsoft.com/office/drawing/2014/main" id="{7C71C6F6-C544-E147-B54C-E700F7B9DB0D}"/>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t="8540" b="10937"/>
          <a:stretch/>
        </p:blipFill>
        <p:spPr>
          <a:xfrm>
            <a:off x="3816131" y="1715255"/>
            <a:ext cx="2097796" cy="869264"/>
          </a:xfrm>
          <a:prstGeom prst="rect">
            <a:avLst/>
          </a:prstGeom>
        </p:spPr>
      </p:pic>
      <p:pic>
        <p:nvPicPr>
          <p:cNvPr id="1038" name="Graphic 1037">
            <a:extLst>
              <a:ext uri="{FF2B5EF4-FFF2-40B4-BE49-F238E27FC236}">
                <a16:creationId xmlns:a16="http://schemas.microsoft.com/office/drawing/2014/main" id="{147F4C8C-D10A-2049-9190-A1F0469A1CF0}"/>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l="2210" r="2210"/>
          <a:stretch/>
        </p:blipFill>
        <p:spPr>
          <a:xfrm>
            <a:off x="7564292" y="1716865"/>
            <a:ext cx="1645391" cy="877692"/>
          </a:xfrm>
          <a:prstGeom prst="rect">
            <a:avLst/>
          </a:prstGeom>
        </p:spPr>
      </p:pic>
      <p:sp>
        <p:nvSpPr>
          <p:cNvPr id="300" name="TextBox 299">
            <a:extLst>
              <a:ext uri="{FF2B5EF4-FFF2-40B4-BE49-F238E27FC236}">
                <a16:creationId xmlns:a16="http://schemas.microsoft.com/office/drawing/2014/main" id="{31A8ECDF-A616-E043-BC2D-CA315933D9FF}"/>
              </a:ext>
            </a:extLst>
          </p:cNvPr>
          <p:cNvSpPr txBox="1"/>
          <p:nvPr/>
        </p:nvSpPr>
        <p:spPr>
          <a:xfrm>
            <a:off x="8922695" y="6045160"/>
            <a:ext cx="1255472" cy="338554"/>
          </a:xfrm>
          <a:prstGeom prst="rect">
            <a:avLst/>
          </a:prstGeom>
          <a:noFill/>
        </p:spPr>
        <p:txBody>
          <a:bodyPr wrap="none" rtlCol="0">
            <a:spAutoFit/>
          </a:bodyPr>
          <a:lstStyle/>
          <a:p>
            <a:r>
              <a:rPr lang="en-US" sz="1600" i="1" dirty="0">
                <a:solidFill>
                  <a:schemeClr val="bg1"/>
                </a:solidFill>
              </a:rPr>
              <a:t>Supply Chain</a:t>
            </a:r>
          </a:p>
        </p:txBody>
      </p:sp>
      <p:pic>
        <p:nvPicPr>
          <p:cNvPr id="1040" name="Picture 1039">
            <a:extLst>
              <a:ext uri="{FF2B5EF4-FFF2-40B4-BE49-F238E27FC236}">
                <a16:creationId xmlns:a16="http://schemas.microsoft.com/office/drawing/2014/main" id="{AE9AF642-64A5-9B4A-A039-A92C4F02A50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824229" y="5378770"/>
            <a:ext cx="1619223" cy="483664"/>
          </a:xfrm>
          <a:prstGeom prst="rect">
            <a:avLst/>
          </a:prstGeom>
        </p:spPr>
      </p:pic>
    </p:spTree>
    <p:extLst>
      <p:ext uri="{BB962C8B-B14F-4D97-AF65-F5344CB8AC3E}">
        <p14:creationId xmlns:p14="http://schemas.microsoft.com/office/powerpoint/2010/main" val="254139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D9125D-3026-934A-B74E-CB2934F23FCF}"/>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LEARNINGS FROM THE COLONIAL ATTACK</a:t>
            </a:r>
            <a:endParaRPr lang="en-US" sz="4000" b="1" dirty="0">
              <a:solidFill>
                <a:schemeClr val="bg1"/>
              </a:solidFill>
              <a:latin typeface="+mn-lt"/>
            </a:endParaRPr>
          </a:p>
        </p:txBody>
      </p:sp>
      <p:sp>
        <p:nvSpPr>
          <p:cNvPr id="4" name="TextBox 3">
            <a:extLst>
              <a:ext uri="{FF2B5EF4-FFF2-40B4-BE49-F238E27FC236}">
                <a16:creationId xmlns:a16="http://schemas.microsoft.com/office/drawing/2014/main" id="{66A51629-53B9-894C-982E-D105C4143F43}"/>
              </a:ext>
            </a:extLst>
          </p:cNvPr>
          <p:cNvSpPr txBox="1"/>
          <p:nvPr/>
        </p:nvSpPr>
        <p:spPr>
          <a:xfrm>
            <a:off x="2827355" y="1523095"/>
            <a:ext cx="33587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Colonial</a:t>
            </a:r>
          </a:p>
        </p:txBody>
      </p:sp>
      <p:grpSp>
        <p:nvGrpSpPr>
          <p:cNvPr id="5" name="Group 4">
            <a:extLst>
              <a:ext uri="{FF2B5EF4-FFF2-40B4-BE49-F238E27FC236}">
                <a16:creationId xmlns:a16="http://schemas.microsoft.com/office/drawing/2014/main" id="{456A4F69-D829-5542-BA50-08BAD572C56C}"/>
              </a:ext>
            </a:extLst>
          </p:cNvPr>
          <p:cNvGrpSpPr/>
          <p:nvPr/>
        </p:nvGrpSpPr>
        <p:grpSpPr>
          <a:xfrm>
            <a:off x="481769" y="1516620"/>
            <a:ext cx="1927137" cy="5045064"/>
            <a:chOff x="1375041" y="1334563"/>
            <a:chExt cx="1222135" cy="4897127"/>
          </a:xfrm>
        </p:grpSpPr>
        <p:sp>
          <p:nvSpPr>
            <p:cNvPr id="6" name="Rectangle 5">
              <a:extLst>
                <a:ext uri="{FF2B5EF4-FFF2-40B4-BE49-F238E27FC236}">
                  <a16:creationId xmlns:a16="http://schemas.microsoft.com/office/drawing/2014/main" id="{09C62175-E252-B240-AC47-9EA6275BE49E}"/>
                </a:ext>
              </a:extLst>
            </p:cNvPr>
            <p:cNvSpPr/>
            <p:nvPr/>
          </p:nvSpPr>
          <p:spPr>
            <a:xfrm>
              <a:off x="1384478" y="1801736"/>
              <a:ext cx="1209763" cy="609601"/>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Identify</a:t>
              </a:r>
            </a:p>
          </p:txBody>
        </p:sp>
        <p:sp>
          <p:nvSpPr>
            <p:cNvPr id="7" name="Rectangle 6">
              <a:extLst>
                <a:ext uri="{FF2B5EF4-FFF2-40B4-BE49-F238E27FC236}">
                  <a16:creationId xmlns:a16="http://schemas.microsoft.com/office/drawing/2014/main" id="{9D11269A-3D3D-4E4C-96AC-D026FD9C7DB0}"/>
                </a:ext>
              </a:extLst>
            </p:cNvPr>
            <p:cNvSpPr/>
            <p:nvPr/>
          </p:nvSpPr>
          <p:spPr>
            <a:xfrm>
              <a:off x="1384478" y="2800653"/>
              <a:ext cx="1209763" cy="609601"/>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Protect</a:t>
              </a:r>
            </a:p>
          </p:txBody>
        </p:sp>
        <p:sp>
          <p:nvSpPr>
            <p:cNvPr id="8" name="Rectangle 7">
              <a:extLst>
                <a:ext uri="{FF2B5EF4-FFF2-40B4-BE49-F238E27FC236}">
                  <a16:creationId xmlns:a16="http://schemas.microsoft.com/office/drawing/2014/main" id="{B9F05FA6-3A6A-8748-863F-A17795FF899B}"/>
                </a:ext>
              </a:extLst>
            </p:cNvPr>
            <p:cNvSpPr/>
            <p:nvPr/>
          </p:nvSpPr>
          <p:spPr>
            <a:xfrm>
              <a:off x="1384478" y="3744696"/>
              <a:ext cx="1209763" cy="609601"/>
            </a:xfrm>
            <a:prstGeom prst="rect">
              <a:avLst/>
            </a:prstGeom>
            <a:solidFill>
              <a:srgbClr val="FFCC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Detect</a:t>
              </a:r>
            </a:p>
          </p:txBody>
        </p:sp>
        <p:sp>
          <p:nvSpPr>
            <p:cNvPr id="9" name="Rectangle 8">
              <a:extLst>
                <a:ext uri="{FF2B5EF4-FFF2-40B4-BE49-F238E27FC236}">
                  <a16:creationId xmlns:a16="http://schemas.microsoft.com/office/drawing/2014/main" id="{3C9DFB7E-F612-154D-AADD-16560B8C76CB}"/>
                </a:ext>
              </a:extLst>
            </p:cNvPr>
            <p:cNvSpPr/>
            <p:nvPr/>
          </p:nvSpPr>
          <p:spPr>
            <a:xfrm>
              <a:off x="1375041" y="4678046"/>
              <a:ext cx="1222135" cy="609601"/>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Respond</a:t>
              </a:r>
            </a:p>
          </p:txBody>
        </p:sp>
        <p:sp>
          <p:nvSpPr>
            <p:cNvPr id="10" name="Rectangle 9">
              <a:extLst>
                <a:ext uri="{FF2B5EF4-FFF2-40B4-BE49-F238E27FC236}">
                  <a16:creationId xmlns:a16="http://schemas.microsoft.com/office/drawing/2014/main" id="{C2357301-98FE-C049-BFC2-1CD4FE347AB6}"/>
                </a:ext>
              </a:extLst>
            </p:cNvPr>
            <p:cNvSpPr/>
            <p:nvPr/>
          </p:nvSpPr>
          <p:spPr>
            <a:xfrm>
              <a:off x="1375041" y="5622089"/>
              <a:ext cx="1219200" cy="609601"/>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Recover</a:t>
              </a:r>
            </a:p>
          </p:txBody>
        </p:sp>
        <p:sp>
          <p:nvSpPr>
            <p:cNvPr id="11" name="TextBox 10">
              <a:extLst>
                <a:ext uri="{FF2B5EF4-FFF2-40B4-BE49-F238E27FC236}">
                  <a16:creationId xmlns:a16="http://schemas.microsoft.com/office/drawing/2014/main" id="{22D3B05A-B328-714D-B546-E03E7B362F96}"/>
                </a:ext>
              </a:extLst>
            </p:cNvPr>
            <p:cNvSpPr txBox="1"/>
            <p:nvPr/>
          </p:nvSpPr>
          <p:spPr>
            <a:xfrm>
              <a:off x="1375041" y="1334563"/>
              <a:ext cx="1209763" cy="3585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Calibri" panose="020F0502020204030204"/>
                  <a:ea typeface="+mn-ea"/>
                  <a:cs typeface="Arial" panose="020B0604020202020204" pitchFamily="34" charset="0"/>
                </a:rPr>
                <a:t>Capability </a:t>
              </a:r>
            </a:p>
          </p:txBody>
        </p:sp>
      </p:grpSp>
      <p:sp>
        <p:nvSpPr>
          <p:cNvPr id="12" name="TextBox 11">
            <a:extLst>
              <a:ext uri="{FF2B5EF4-FFF2-40B4-BE49-F238E27FC236}">
                <a16:creationId xmlns:a16="http://schemas.microsoft.com/office/drawing/2014/main" id="{992A1559-5D72-E04A-BCA7-2129185B2DB5}"/>
              </a:ext>
            </a:extLst>
          </p:cNvPr>
          <p:cNvSpPr txBox="1"/>
          <p:nvPr/>
        </p:nvSpPr>
        <p:spPr>
          <a:xfrm>
            <a:off x="6887926" y="1516620"/>
            <a:ext cx="318216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Our Organization</a:t>
            </a:r>
          </a:p>
        </p:txBody>
      </p:sp>
      <p:cxnSp>
        <p:nvCxnSpPr>
          <p:cNvPr id="13" name="Straight Connector 12">
            <a:extLst>
              <a:ext uri="{FF2B5EF4-FFF2-40B4-BE49-F238E27FC236}">
                <a16:creationId xmlns:a16="http://schemas.microsoft.com/office/drawing/2014/main" id="{1FB2E92A-F0C9-2E40-9A24-B5160DCB01D5}"/>
              </a:ext>
            </a:extLst>
          </p:cNvPr>
          <p:cNvCxnSpPr>
            <a:cxnSpLocks/>
          </p:cNvCxnSpPr>
          <p:nvPr/>
        </p:nvCxnSpPr>
        <p:spPr>
          <a:xfrm>
            <a:off x="304800" y="2858800"/>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7A5576-8F72-F240-91AF-00A7A6FD5F59}"/>
              </a:ext>
            </a:extLst>
          </p:cNvPr>
          <p:cNvCxnSpPr>
            <a:cxnSpLocks/>
          </p:cNvCxnSpPr>
          <p:nvPr/>
        </p:nvCxnSpPr>
        <p:spPr>
          <a:xfrm>
            <a:off x="304800" y="3831648"/>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9DD688-D145-0B4E-B3A9-C1051356AED6}"/>
              </a:ext>
            </a:extLst>
          </p:cNvPr>
          <p:cNvCxnSpPr>
            <a:cxnSpLocks/>
          </p:cNvCxnSpPr>
          <p:nvPr/>
        </p:nvCxnSpPr>
        <p:spPr>
          <a:xfrm>
            <a:off x="304800" y="4804496"/>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640BDD-AD96-854A-8BC5-7A91275CA55B}"/>
              </a:ext>
            </a:extLst>
          </p:cNvPr>
          <p:cNvCxnSpPr>
            <a:cxnSpLocks/>
          </p:cNvCxnSpPr>
          <p:nvPr/>
        </p:nvCxnSpPr>
        <p:spPr>
          <a:xfrm>
            <a:off x="304800" y="5777342"/>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5ED3A7-6E90-2940-9830-447E7370D003}"/>
              </a:ext>
            </a:extLst>
          </p:cNvPr>
          <p:cNvCxnSpPr>
            <a:cxnSpLocks/>
          </p:cNvCxnSpPr>
          <p:nvPr/>
        </p:nvCxnSpPr>
        <p:spPr>
          <a:xfrm>
            <a:off x="304800" y="1885952"/>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0CB847-E691-8E41-8B0A-4CA5C32397AC}"/>
              </a:ext>
            </a:extLst>
          </p:cNvPr>
          <p:cNvCxnSpPr>
            <a:cxnSpLocks/>
          </p:cNvCxnSpPr>
          <p:nvPr/>
        </p:nvCxnSpPr>
        <p:spPr>
          <a:xfrm>
            <a:off x="2602209" y="1701286"/>
            <a:ext cx="0" cy="4853923"/>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8D3AC4-FE3B-9849-B620-9A6EB959F756}"/>
              </a:ext>
            </a:extLst>
          </p:cNvPr>
          <p:cNvCxnSpPr>
            <a:cxnSpLocks/>
          </p:cNvCxnSpPr>
          <p:nvPr/>
        </p:nvCxnSpPr>
        <p:spPr>
          <a:xfrm>
            <a:off x="6686447" y="1701286"/>
            <a:ext cx="0" cy="4853923"/>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FD3E489-B285-E549-9EA6-2366FA54ED47}"/>
              </a:ext>
            </a:extLst>
          </p:cNvPr>
          <p:cNvSpPr/>
          <p:nvPr/>
        </p:nvSpPr>
        <p:spPr>
          <a:xfrm>
            <a:off x="2751755" y="2971675"/>
            <a:ext cx="3794760" cy="7386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5E5949E-9648-3143-ACF5-FAA08F5D3EAB}"/>
              </a:ext>
            </a:extLst>
          </p:cNvPr>
          <p:cNvSpPr txBox="1"/>
          <p:nvPr/>
        </p:nvSpPr>
        <p:spPr>
          <a:xfrm>
            <a:off x="2711221" y="2955827"/>
            <a:ext cx="367613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Attackers breached </a:t>
            </a:r>
            <a:r>
              <a:rPr lang="en-US" sz="1400" dirty="0">
                <a:solidFill>
                  <a:prstClr val="white"/>
                </a:solidFill>
                <a:latin typeface="Calibri" panose="020F0502020204030204"/>
              </a:rPr>
              <a:t>Colonial</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 network through a compromised credential and were able to quickly penetrate deep due to a flat network. </a:t>
            </a:r>
          </a:p>
        </p:txBody>
      </p:sp>
      <p:sp>
        <p:nvSpPr>
          <p:cNvPr id="22" name="Rectangle 21">
            <a:extLst>
              <a:ext uri="{FF2B5EF4-FFF2-40B4-BE49-F238E27FC236}">
                <a16:creationId xmlns:a16="http://schemas.microsoft.com/office/drawing/2014/main" id="{69FD259D-F520-8644-AB92-198AE2371480}"/>
              </a:ext>
            </a:extLst>
          </p:cNvPr>
          <p:cNvSpPr/>
          <p:nvPr/>
        </p:nvSpPr>
        <p:spPr>
          <a:xfrm>
            <a:off x="2751758" y="2014675"/>
            <a:ext cx="3794760" cy="7386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A47CC22-C458-9F41-8602-D69DD7E593E2}"/>
              </a:ext>
            </a:extLst>
          </p:cNvPr>
          <p:cNvSpPr txBox="1"/>
          <p:nvPr/>
        </p:nvSpPr>
        <p:spPr>
          <a:xfrm>
            <a:off x="2711224" y="1998827"/>
            <a:ext cx="37737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alibri" panose="020F0502020204030204"/>
              </a:rPr>
              <a:t>Colonial</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did not have an up to date inventory of their users and assets and they had big gaps in their  vulnerability assessment program. </a:t>
            </a:r>
          </a:p>
        </p:txBody>
      </p:sp>
      <p:sp>
        <p:nvSpPr>
          <p:cNvPr id="24" name="Rectangle 23">
            <a:extLst>
              <a:ext uri="{FF2B5EF4-FFF2-40B4-BE49-F238E27FC236}">
                <a16:creationId xmlns:a16="http://schemas.microsoft.com/office/drawing/2014/main" id="{3FC32BC3-1021-0344-BB9A-E8DE3418D312}"/>
              </a:ext>
            </a:extLst>
          </p:cNvPr>
          <p:cNvSpPr/>
          <p:nvPr/>
        </p:nvSpPr>
        <p:spPr>
          <a:xfrm>
            <a:off x="2751758" y="3925875"/>
            <a:ext cx="3794760" cy="7386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A0B7E1A-2FEC-7045-B640-EAE056D8AA0D}"/>
              </a:ext>
            </a:extLst>
          </p:cNvPr>
          <p:cNvSpPr txBox="1"/>
          <p:nvPr/>
        </p:nvSpPr>
        <p:spPr>
          <a:xfrm>
            <a:off x="2711223" y="3910027"/>
            <a:ext cx="397522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Colonial’s detection capabilities were hampered by their lack of visibility into user activity and the connections between their IT and OT networks.  </a:t>
            </a:r>
          </a:p>
        </p:txBody>
      </p:sp>
      <p:sp>
        <p:nvSpPr>
          <p:cNvPr id="26" name="Rectangle 25">
            <a:extLst>
              <a:ext uri="{FF2B5EF4-FFF2-40B4-BE49-F238E27FC236}">
                <a16:creationId xmlns:a16="http://schemas.microsoft.com/office/drawing/2014/main" id="{E9668671-BF9F-D14D-B9A6-92925A7207ED}"/>
              </a:ext>
            </a:extLst>
          </p:cNvPr>
          <p:cNvSpPr/>
          <p:nvPr/>
        </p:nvSpPr>
        <p:spPr>
          <a:xfrm>
            <a:off x="2763988" y="4914568"/>
            <a:ext cx="3794760" cy="7386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27151D0-E975-1548-8415-2362D43D8853}"/>
              </a:ext>
            </a:extLst>
          </p:cNvPr>
          <p:cNvSpPr txBox="1"/>
          <p:nvPr/>
        </p:nvSpPr>
        <p:spPr>
          <a:xfrm>
            <a:off x="2723453" y="4898720"/>
            <a:ext cx="397522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Colonial did not have a good </a:t>
            </a:r>
            <a:r>
              <a:rPr lang="en-US" sz="1400" dirty="0">
                <a:solidFill>
                  <a:prstClr val="white"/>
                </a:solidFill>
                <a:latin typeface="Calibri" panose="020F0502020204030204"/>
              </a:rPr>
              <a:t>response plan for attacks to the IT network. They had to shut down their OT network as a precautionary measure.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F2B9FD9-BFF0-584E-AC98-E6A12CB031CC}"/>
              </a:ext>
            </a:extLst>
          </p:cNvPr>
          <p:cNvSpPr/>
          <p:nvPr/>
        </p:nvSpPr>
        <p:spPr>
          <a:xfrm>
            <a:off x="6782396" y="2023109"/>
            <a:ext cx="3794760" cy="73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92FD1D54-8BB5-DD40-A06D-8AEDEB9D72D0}"/>
              </a:ext>
            </a:extLst>
          </p:cNvPr>
          <p:cNvSpPr txBox="1"/>
          <p:nvPr/>
        </p:nvSpPr>
        <p:spPr>
          <a:xfrm>
            <a:off x="6782392" y="2007261"/>
            <a:ext cx="3754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still have some gaps in our cybersecurity visibility and vulnerability management program but have made good progress in recent months.  </a:t>
            </a:r>
          </a:p>
        </p:txBody>
      </p:sp>
      <p:sp>
        <p:nvSpPr>
          <p:cNvPr id="30" name="Rectangle 29">
            <a:extLst>
              <a:ext uri="{FF2B5EF4-FFF2-40B4-BE49-F238E27FC236}">
                <a16:creationId xmlns:a16="http://schemas.microsoft.com/office/drawing/2014/main" id="{8ED697D4-54E2-1E45-BE9D-3FDEB0220A54}"/>
              </a:ext>
            </a:extLst>
          </p:cNvPr>
          <p:cNvSpPr/>
          <p:nvPr/>
        </p:nvSpPr>
        <p:spPr>
          <a:xfrm>
            <a:off x="6782396" y="4898201"/>
            <a:ext cx="3794760" cy="7386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E7D22E7-6465-354A-9453-112257892736}"/>
              </a:ext>
            </a:extLst>
          </p:cNvPr>
          <p:cNvSpPr txBox="1"/>
          <p:nvPr/>
        </p:nvSpPr>
        <p:spPr>
          <a:xfrm>
            <a:off x="6767511" y="4898201"/>
            <a:ext cx="3754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 case of breach, we have a detailed plan to limit damage, contact the authorities and inform our customers. </a:t>
            </a:r>
          </a:p>
        </p:txBody>
      </p:sp>
      <p:sp>
        <p:nvSpPr>
          <p:cNvPr id="32" name="Rectangle 31">
            <a:extLst>
              <a:ext uri="{FF2B5EF4-FFF2-40B4-BE49-F238E27FC236}">
                <a16:creationId xmlns:a16="http://schemas.microsoft.com/office/drawing/2014/main" id="{DC7232AB-9B5B-A54C-977C-C8CB072C89B3}"/>
              </a:ext>
            </a:extLst>
          </p:cNvPr>
          <p:cNvSpPr/>
          <p:nvPr/>
        </p:nvSpPr>
        <p:spPr>
          <a:xfrm>
            <a:off x="6782396" y="3939670"/>
            <a:ext cx="3794760" cy="7386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12C9750-A795-DE4B-8004-787D7E79F623}"/>
              </a:ext>
            </a:extLst>
          </p:cNvPr>
          <p:cNvSpPr txBox="1"/>
          <p:nvPr/>
        </p:nvSpPr>
        <p:spPr>
          <a:xfrm>
            <a:off x="6767511" y="3939670"/>
            <a:ext cx="3754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have invested heavily in our monitoring capabilities. Our 24x7 SOC keeps a vigilant eye out for anomalies in traffic patterns. </a:t>
            </a:r>
          </a:p>
        </p:txBody>
      </p:sp>
      <p:sp>
        <p:nvSpPr>
          <p:cNvPr id="34" name="Rectangle 33">
            <a:extLst>
              <a:ext uri="{FF2B5EF4-FFF2-40B4-BE49-F238E27FC236}">
                <a16:creationId xmlns:a16="http://schemas.microsoft.com/office/drawing/2014/main" id="{33E38BE5-F389-7D45-BF58-61B2E0B98718}"/>
              </a:ext>
            </a:extLst>
          </p:cNvPr>
          <p:cNvSpPr/>
          <p:nvPr/>
        </p:nvSpPr>
        <p:spPr>
          <a:xfrm>
            <a:off x="6767511" y="2978803"/>
            <a:ext cx="3794760" cy="73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697150E-7D4E-6942-9D21-260FEB7B5BCD}"/>
              </a:ext>
            </a:extLst>
          </p:cNvPr>
          <p:cNvSpPr txBox="1"/>
          <p:nvPr/>
        </p:nvSpPr>
        <p:spPr>
          <a:xfrm>
            <a:off x="6767507" y="2962955"/>
            <a:ext cx="3754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We continue to invest in protective controls. This year we are deploying </a:t>
            </a:r>
            <a:r>
              <a:rPr lang="en-US" sz="1400" dirty="0">
                <a:solidFill>
                  <a:prstClr val="white"/>
                </a:solidFill>
                <a:latin typeface="Calibri" panose="020F0502020204030204"/>
              </a:rPr>
              <a:t>MFA</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and EDR. We are reducing mean-time-to-patch below 30 days. </a:t>
            </a:r>
          </a:p>
        </p:txBody>
      </p:sp>
      <p:sp>
        <p:nvSpPr>
          <p:cNvPr id="36" name="Rounded Rectangle 35">
            <a:extLst>
              <a:ext uri="{FF2B5EF4-FFF2-40B4-BE49-F238E27FC236}">
                <a16:creationId xmlns:a16="http://schemas.microsoft.com/office/drawing/2014/main" id="{33C212A0-19CC-CC40-94CA-CDBD0C742279}"/>
              </a:ext>
            </a:extLst>
          </p:cNvPr>
          <p:cNvSpPr/>
          <p:nvPr/>
        </p:nvSpPr>
        <p:spPr>
          <a:xfrm>
            <a:off x="10929199" y="2146695"/>
            <a:ext cx="849202" cy="491491"/>
          </a:xfrm>
          <a:prstGeom prst="round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82% </a:t>
            </a:r>
            <a:r>
              <a:rPr lang="en-US" sz="1200" dirty="0"/>
              <a:t>visibility</a:t>
            </a:r>
            <a:endParaRPr lang="en-US" dirty="0"/>
          </a:p>
        </p:txBody>
      </p:sp>
      <p:sp>
        <p:nvSpPr>
          <p:cNvPr id="37" name="Rounded Rectangle 36">
            <a:extLst>
              <a:ext uri="{FF2B5EF4-FFF2-40B4-BE49-F238E27FC236}">
                <a16:creationId xmlns:a16="http://schemas.microsoft.com/office/drawing/2014/main" id="{1B697FAB-9702-B84F-8F40-C0A81C56E0A7}"/>
              </a:ext>
            </a:extLst>
          </p:cNvPr>
          <p:cNvSpPr/>
          <p:nvPr/>
        </p:nvSpPr>
        <p:spPr>
          <a:xfrm>
            <a:off x="10929199" y="3079413"/>
            <a:ext cx="849202" cy="491491"/>
          </a:xfrm>
          <a:prstGeom prst="round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$37M</a:t>
            </a:r>
          </a:p>
        </p:txBody>
      </p:sp>
    </p:spTree>
    <p:extLst>
      <p:ext uri="{BB962C8B-B14F-4D97-AF65-F5344CB8AC3E}">
        <p14:creationId xmlns:p14="http://schemas.microsoft.com/office/powerpoint/2010/main" val="203299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98EE3B-8399-F04B-8CA2-9C14EF4D0671}"/>
              </a:ext>
            </a:extLst>
          </p:cNvPr>
          <p:cNvSpPr/>
          <p:nvPr/>
        </p:nvSpPr>
        <p:spPr>
          <a:xfrm>
            <a:off x="5370606" y="1662510"/>
            <a:ext cx="5054600" cy="101600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36FB35-B03F-C048-BA3F-6CA1EEAE4C32}"/>
              </a:ext>
            </a:extLst>
          </p:cNvPr>
          <p:cNvSpPr/>
          <p:nvPr/>
        </p:nvSpPr>
        <p:spPr>
          <a:xfrm>
            <a:off x="5370606" y="2894410"/>
            <a:ext cx="5054600" cy="101600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1DE1371-F227-AA46-93FF-8E64B15EA08A}"/>
              </a:ext>
            </a:extLst>
          </p:cNvPr>
          <p:cNvSpPr/>
          <p:nvPr/>
        </p:nvSpPr>
        <p:spPr>
          <a:xfrm>
            <a:off x="5370606" y="4088210"/>
            <a:ext cx="5054600" cy="1016000"/>
          </a:xfrm>
          <a:prstGeom prst="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43">
            <a:extLst>
              <a:ext uri="{FF2B5EF4-FFF2-40B4-BE49-F238E27FC236}">
                <a16:creationId xmlns:a16="http://schemas.microsoft.com/office/drawing/2014/main" id="{38CA7AAD-5095-2E42-BC59-F5EB8197E0B4}"/>
              </a:ext>
            </a:extLst>
          </p:cNvPr>
          <p:cNvSpPr txBox="1">
            <a:spLocks/>
          </p:cNvSpPr>
          <p:nvPr/>
        </p:nvSpPr>
        <p:spPr>
          <a:xfrm>
            <a:off x="5525387" y="2982119"/>
            <a:ext cx="4538662" cy="8405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rgbClr val="7030A0"/>
                </a:solidFill>
              </a:rPr>
              <a:t>Risk Landscape Update</a:t>
            </a:r>
          </a:p>
        </p:txBody>
      </p:sp>
      <p:sp>
        <p:nvSpPr>
          <p:cNvPr id="7" name="Text Placeholder 43">
            <a:extLst>
              <a:ext uri="{FF2B5EF4-FFF2-40B4-BE49-F238E27FC236}">
                <a16:creationId xmlns:a16="http://schemas.microsoft.com/office/drawing/2014/main" id="{72EBF6CF-3ACB-2948-919C-4B4FBD5F5D4A}"/>
              </a:ext>
            </a:extLst>
          </p:cNvPr>
          <p:cNvSpPr txBox="1">
            <a:spLocks/>
          </p:cNvSpPr>
          <p:nvPr/>
        </p:nvSpPr>
        <p:spPr>
          <a:xfrm>
            <a:off x="5628575" y="4175919"/>
            <a:ext cx="4538662" cy="8405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chemeClr val="bg1"/>
                </a:solidFill>
              </a:rPr>
              <a:t>Cyber Risk Performance Metrics</a:t>
            </a:r>
          </a:p>
        </p:txBody>
      </p:sp>
      <p:sp>
        <p:nvSpPr>
          <p:cNvPr id="9" name="Title 1">
            <a:extLst>
              <a:ext uri="{FF2B5EF4-FFF2-40B4-BE49-F238E27FC236}">
                <a16:creationId xmlns:a16="http://schemas.microsoft.com/office/drawing/2014/main" id="{20738D44-B79B-C84F-86A5-5E832CA3D522}"/>
              </a:ext>
            </a:extLst>
          </p:cNvPr>
          <p:cNvSpPr txBox="1">
            <a:spLocks/>
          </p:cNvSpPr>
          <p:nvPr/>
        </p:nvSpPr>
        <p:spPr>
          <a:xfrm>
            <a:off x="1060174" y="2678510"/>
            <a:ext cx="2959100" cy="132556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kern="0" dirty="0">
                <a:solidFill>
                  <a:schemeClr val="tx1"/>
                </a:solidFill>
              </a:rPr>
              <a:t>AGENDA</a:t>
            </a:r>
          </a:p>
        </p:txBody>
      </p:sp>
      <p:sp>
        <p:nvSpPr>
          <p:cNvPr id="10" name="Text Placeholder 43">
            <a:extLst>
              <a:ext uri="{FF2B5EF4-FFF2-40B4-BE49-F238E27FC236}">
                <a16:creationId xmlns:a16="http://schemas.microsoft.com/office/drawing/2014/main" id="{B6F0CC1D-3803-E64B-974B-19E9E3CD0013}"/>
              </a:ext>
            </a:extLst>
          </p:cNvPr>
          <p:cNvSpPr txBox="1">
            <a:spLocks/>
          </p:cNvSpPr>
          <p:nvPr/>
        </p:nvSpPr>
        <p:spPr>
          <a:xfrm>
            <a:off x="5525387" y="1911748"/>
            <a:ext cx="4711700" cy="5397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2400" b="1" dirty="0">
                <a:solidFill>
                  <a:srgbClr val="7030A0"/>
                </a:solidFill>
              </a:rPr>
              <a:t>Summary of Last Update to Board</a:t>
            </a:r>
          </a:p>
        </p:txBody>
      </p:sp>
    </p:spTree>
    <p:extLst>
      <p:ext uri="{BB962C8B-B14F-4D97-AF65-F5344CB8AC3E}">
        <p14:creationId xmlns:p14="http://schemas.microsoft.com/office/powerpoint/2010/main" val="348011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5B3D-1B08-8840-86F5-B8A85C8510DA}"/>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RISK SNAPSHOT AND TREND </a:t>
            </a:r>
          </a:p>
        </p:txBody>
      </p:sp>
      <p:grpSp>
        <p:nvGrpSpPr>
          <p:cNvPr id="3" name="Group 2">
            <a:extLst>
              <a:ext uri="{FF2B5EF4-FFF2-40B4-BE49-F238E27FC236}">
                <a16:creationId xmlns:a16="http://schemas.microsoft.com/office/drawing/2014/main" id="{DA9CFD57-7085-1C45-A437-9505D05FD44C}"/>
              </a:ext>
            </a:extLst>
          </p:cNvPr>
          <p:cNvGrpSpPr>
            <a:grpSpLocks noChangeAspect="1"/>
          </p:cNvGrpSpPr>
          <p:nvPr/>
        </p:nvGrpSpPr>
        <p:grpSpPr>
          <a:xfrm>
            <a:off x="446904" y="2473196"/>
            <a:ext cx="6439809" cy="1946742"/>
            <a:chOff x="1448830" y="2324778"/>
            <a:chExt cx="9300194" cy="2811432"/>
          </a:xfrm>
        </p:grpSpPr>
        <p:sp>
          <p:nvSpPr>
            <p:cNvPr id="4" name="Donut 3">
              <a:extLst>
                <a:ext uri="{FF2B5EF4-FFF2-40B4-BE49-F238E27FC236}">
                  <a16:creationId xmlns:a16="http://schemas.microsoft.com/office/drawing/2014/main" id="{69696583-7BA9-764A-B8B6-BF9DC701CCB2}"/>
                </a:ext>
              </a:extLst>
            </p:cNvPr>
            <p:cNvSpPr/>
            <p:nvPr/>
          </p:nvSpPr>
          <p:spPr>
            <a:xfrm>
              <a:off x="1448830" y="2393950"/>
              <a:ext cx="2018270" cy="2070100"/>
            </a:xfrm>
            <a:prstGeom prst="donut">
              <a:avLst>
                <a:gd name="adj" fmla="val 8620"/>
              </a:avLst>
            </a:prstGeom>
            <a:solidFill>
              <a:srgbClr val="D93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37EB205-74B9-CB4E-9675-5252F53C930E}"/>
                </a:ext>
              </a:extLst>
            </p:cNvPr>
            <p:cNvSpPr/>
            <p:nvPr/>
          </p:nvSpPr>
          <p:spPr>
            <a:xfrm>
              <a:off x="1755081" y="3162089"/>
              <a:ext cx="1329281" cy="66672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roxima Nova" panose="02000506030000020004" pitchFamily="2" charset="0"/>
                  <a:ea typeface="+mn-ea"/>
                  <a:cs typeface="+mn-cs"/>
                </a:rPr>
                <a:t>$3</a:t>
              </a:r>
              <a:r>
                <a:rPr lang="en-US" sz="2400" b="1" dirty="0">
                  <a:latin typeface="Proxima Nova" panose="02000506030000020004" pitchFamily="2" charset="0"/>
                </a:rPr>
                <a:t>7</a:t>
              </a:r>
              <a:r>
                <a:rPr kumimoji="0" lang="en-US" sz="2400" b="1" i="0" u="none" strike="noStrike" kern="1200" cap="none" spc="0" normalizeH="0" baseline="0" noProof="0" dirty="0">
                  <a:ln>
                    <a:noFill/>
                  </a:ln>
                  <a:effectLst/>
                  <a:uLnTx/>
                  <a:uFillTx/>
                  <a:latin typeface="Proxima Nova" panose="02000506030000020004" pitchFamily="2" charset="0"/>
                  <a:ea typeface="+mn-ea"/>
                  <a:cs typeface="+mn-cs"/>
                </a:rPr>
                <a:t>M</a:t>
              </a: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9179FE2-1624-DA4F-9BB3-00239C7830C7}"/>
                </a:ext>
              </a:extLst>
            </p:cNvPr>
            <p:cNvSpPr/>
            <p:nvPr/>
          </p:nvSpPr>
          <p:spPr>
            <a:xfrm>
              <a:off x="2022529" y="4558382"/>
              <a:ext cx="1058424" cy="57782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Proxima Nova" panose="02000506030000020004" pitchFamily="2" charset="0"/>
                  <a:ea typeface="+mn-ea"/>
                  <a:cs typeface="+mn-cs"/>
                </a:rPr>
                <a:t>Risk</a:t>
              </a: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sp>
          <p:nvSpPr>
            <p:cNvPr id="7" name="Donut 6">
              <a:extLst>
                <a:ext uri="{FF2B5EF4-FFF2-40B4-BE49-F238E27FC236}">
                  <a16:creationId xmlns:a16="http://schemas.microsoft.com/office/drawing/2014/main" id="{9754197C-4F05-CC4B-B568-FAABB31173B9}"/>
                </a:ext>
              </a:extLst>
            </p:cNvPr>
            <p:cNvSpPr/>
            <p:nvPr/>
          </p:nvSpPr>
          <p:spPr>
            <a:xfrm>
              <a:off x="5086865" y="2407023"/>
              <a:ext cx="2018270" cy="2070100"/>
            </a:xfrm>
            <a:prstGeom prst="donut">
              <a:avLst>
                <a:gd name="adj" fmla="val 8620"/>
              </a:avLst>
            </a:prstGeom>
            <a:solidFill>
              <a:srgbClr val="EB9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0058B6F-21CC-8844-89DD-08C4104F7675}"/>
                </a:ext>
              </a:extLst>
            </p:cNvPr>
            <p:cNvSpPr/>
            <p:nvPr/>
          </p:nvSpPr>
          <p:spPr>
            <a:xfrm>
              <a:off x="5413997" y="3180463"/>
              <a:ext cx="1364006" cy="66672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Proxima Nova" panose="02000506030000020004" pitchFamily="2" charset="0"/>
                  <a:ea typeface="+mn-ea"/>
                  <a:cs typeface="+mn-cs"/>
                </a:rPr>
                <a:t>48%</a:t>
              </a: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775D6F-303E-DE4E-81CC-ED39DC014643}"/>
                </a:ext>
              </a:extLst>
            </p:cNvPr>
            <p:cNvSpPr/>
            <p:nvPr/>
          </p:nvSpPr>
          <p:spPr>
            <a:xfrm>
              <a:off x="5045205" y="4555287"/>
              <a:ext cx="2183521" cy="57782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Proxima Nova" panose="02000506030000020004" pitchFamily="2" charset="0"/>
                  <a:ea typeface="+mn-ea"/>
                  <a:cs typeface="+mn-cs"/>
                </a:rPr>
                <a:t>Likelihood</a:t>
              </a: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sp>
          <p:nvSpPr>
            <p:cNvPr id="10" name="Block Arc 9">
              <a:extLst>
                <a:ext uri="{FF2B5EF4-FFF2-40B4-BE49-F238E27FC236}">
                  <a16:creationId xmlns:a16="http://schemas.microsoft.com/office/drawing/2014/main" id="{37AECF3E-40FE-7C4E-8954-C65B8CE69D8E}"/>
                </a:ext>
              </a:extLst>
            </p:cNvPr>
            <p:cNvSpPr/>
            <p:nvPr/>
          </p:nvSpPr>
          <p:spPr>
            <a:xfrm rot="10548225">
              <a:off x="5073667" y="2396771"/>
              <a:ext cx="2044015" cy="2081855"/>
            </a:xfrm>
            <a:prstGeom prst="blockArc">
              <a:avLst>
                <a:gd name="adj1" fmla="val 14649422"/>
                <a:gd name="adj2" fmla="val 5631317"/>
                <a:gd name="adj3" fmla="val 93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1" name="Donut 10">
              <a:extLst>
                <a:ext uri="{FF2B5EF4-FFF2-40B4-BE49-F238E27FC236}">
                  <a16:creationId xmlns:a16="http://schemas.microsoft.com/office/drawing/2014/main" id="{98A16485-270B-B04E-99CB-BB83BF5F6ECB}"/>
                </a:ext>
              </a:extLst>
            </p:cNvPr>
            <p:cNvSpPr/>
            <p:nvPr/>
          </p:nvSpPr>
          <p:spPr>
            <a:xfrm>
              <a:off x="8730754" y="2324778"/>
              <a:ext cx="2018270" cy="2070100"/>
            </a:xfrm>
            <a:prstGeom prst="donut">
              <a:avLst>
                <a:gd name="adj" fmla="val 8620"/>
              </a:avLst>
            </a:prstGeom>
            <a:solidFill>
              <a:srgbClr val="D93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311E116-DC90-B847-8E10-86554821BFAD}"/>
                </a:ext>
              </a:extLst>
            </p:cNvPr>
            <p:cNvSpPr/>
            <p:nvPr/>
          </p:nvSpPr>
          <p:spPr>
            <a:xfrm>
              <a:off x="9075250" y="3098218"/>
              <a:ext cx="1329281" cy="66672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Proxima Nova" panose="02000506030000020004" pitchFamily="2" charset="0"/>
                </a:rPr>
                <a:t>$77</a:t>
              </a:r>
              <a:r>
                <a:rPr kumimoji="0" lang="en-US" sz="2400" b="1" i="0" u="none" strike="noStrike" kern="1200" cap="none" spc="0" normalizeH="0" baseline="0" noProof="0" dirty="0">
                  <a:ln>
                    <a:noFill/>
                  </a:ln>
                  <a:effectLst/>
                  <a:uLnTx/>
                  <a:uFillTx/>
                  <a:latin typeface="Proxima Nova" panose="02000506030000020004" pitchFamily="2" charset="0"/>
                  <a:ea typeface="+mn-ea"/>
                  <a:cs typeface="+mn-cs"/>
                </a:rPr>
                <a:t>M</a:t>
              </a: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AA2DA00-29DD-954A-B273-999C9A93C386}"/>
                </a:ext>
              </a:extLst>
            </p:cNvPr>
            <p:cNvSpPr/>
            <p:nvPr/>
          </p:nvSpPr>
          <p:spPr>
            <a:xfrm>
              <a:off x="8931449" y="4550617"/>
              <a:ext cx="1602452" cy="57782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Proxima Nova" panose="02000506030000020004" pitchFamily="2" charset="0"/>
                  <a:ea typeface="+mn-ea"/>
                  <a:cs typeface="+mn-cs"/>
                </a:rPr>
                <a:t>Impact</a:t>
              </a: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sp>
          <p:nvSpPr>
            <p:cNvPr id="14" name="Equal 13">
              <a:extLst>
                <a:ext uri="{FF2B5EF4-FFF2-40B4-BE49-F238E27FC236}">
                  <a16:creationId xmlns:a16="http://schemas.microsoft.com/office/drawing/2014/main" id="{CFCAB846-59D0-BB48-9F81-868D4388EE82}"/>
                </a:ext>
              </a:extLst>
            </p:cNvPr>
            <p:cNvSpPr/>
            <p:nvPr/>
          </p:nvSpPr>
          <p:spPr>
            <a:xfrm>
              <a:off x="3730752" y="3167390"/>
              <a:ext cx="932688" cy="536293"/>
            </a:xfrm>
            <a:prstGeom prst="mathEqual">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5" name="Multiply 14">
              <a:extLst>
                <a:ext uri="{FF2B5EF4-FFF2-40B4-BE49-F238E27FC236}">
                  <a16:creationId xmlns:a16="http://schemas.microsoft.com/office/drawing/2014/main" id="{83889FC3-2B6B-6344-B6A2-EE054D1D32C6}"/>
                </a:ext>
              </a:extLst>
            </p:cNvPr>
            <p:cNvSpPr/>
            <p:nvPr/>
          </p:nvSpPr>
          <p:spPr>
            <a:xfrm>
              <a:off x="7531928" y="3021293"/>
              <a:ext cx="713232" cy="815414"/>
            </a:xfrm>
            <a:prstGeom prst="mathMultipl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F1F22158-C200-F540-923E-CE0D922906AA}"/>
              </a:ext>
            </a:extLst>
          </p:cNvPr>
          <p:cNvSpPr txBox="1"/>
          <p:nvPr/>
        </p:nvSpPr>
        <p:spPr>
          <a:xfrm>
            <a:off x="2443375" y="5675677"/>
            <a:ext cx="8886675" cy="954107"/>
          </a:xfrm>
          <a:prstGeom prst="rect">
            <a:avLst/>
          </a:prstGeom>
          <a:solidFill>
            <a:schemeClr val="tx1">
              <a:lumMod val="75000"/>
              <a:lumOff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There is a 48% chance that we will have an impact of $77M from a cybersecurity event this year. </a:t>
            </a:r>
          </a:p>
        </p:txBody>
      </p:sp>
      <p:sp>
        <p:nvSpPr>
          <p:cNvPr id="17" name="TextBox 16">
            <a:extLst>
              <a:ext uri="{FF2B5EF4-FFF2-40B4-BE49-F238E27FC236}">
                <a16:creationId xmlns:a16="http://schemas.microsoft.com/office/drawing/2014/main" id="{CFDB1C1F-CC15-4D4C-9971-207CBBB43B35}"/>
              </a:ext>
            </a:extLst>
          </p:cNvPr>
          <p:cNvSpPr txBox="1"/>
          <p:nvPr/>
        </p:nvSpPr>
        <p:spPr>
          <a:xfrm>
            <a:off x="160876" y="6363287"/>
            <a:ext cx="1099528" cy="276999"/>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PT Sans" panose="020B0503020203020204" pitchFamily="34" charset="77"/>
                <a:ea typeface="+mn-ea"/>
                <a:cs typeface="Arial"/>
                <a:sym typeface="Arial"/>
              </a:rPr>
              <a:t>Editable</a:t>
            </a:r>
          </a:p>
        </p:txBody>
      </p:sp>
      <p:sp>
        <p:nvSpPr>
          <p:cNvPr id="18" name="Rectangle 17">
            <a:extLst>
              <a:ext uri="{FF2B5EF4-FFF2-40B4-BE49-F238E27FC236}">
                <a16:creationId xmlns:a16="http://schemas.microsoft.com/office/drawing/2014/main" id="{3DE0E837-76CC-864E-ADA7-6B6F58E60FF8}"/>
              </a:ext>
            </a:extLst>
          </p:cNvPr>
          <p:cNvSpPr/>
          <p:nvPr/>
        </p:nvSpPr>
        <p:spPr>
          <a:xfrm>
            <a:off x="8227562" y="1811097"/>
            <a:ext cx="3517534" cy="3028208"/>
          </a:xfrm>
          <a:prstGeom prst="rect">
            <a:avLst/>
          </a:prstGeom>
          <a:solidFill>
            <a:srgbClr val="282829"/>
          </a:solidFill>
          <a:ln w="28575">
            <a:solidFill>
              <a:srgbClr val="47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CF565F-C6D0-5B4C-B8CB-A4A43E3A6BDA}"/>
              </a:ext>
            </a:extLst>
          </p:cNvPr>
          <p:cNvSpPr/>
          <p:nvPr/>
        </p:nvSpPr>
        <p:spPr>
          <a:xfrm>
            <a:off x="8227561" y="1810327"/>
            <a:ext cx="3517533" cy="257536"/>
          </a:xfrm>
          <a:prstGeom prst="rect">
            <a:avLst/>
          </a:prstGeom>
          <a:solidFill>
            <a:srgbClr val="282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ADBD2C-A876-3C4F-BCA6-B3603DAAE189}"/>
              </a:ext>
            </a:extLst>
          </p:cNvPr>
          <p:cNvSpPr txBox="1"/>
          <p:nvPr/>
        </p:nvSpPr>
        <p:spPr>
          <a:xfrm>
            <a:off x="8187663" y="1790864"/>
            <a:ext cx="1289905" cy="276999"/>
          </a:xfrm>
          <a:prstGeom prst="rect">
            <a:avLst/>
          </a:prstGeom>
          <a:noFill/>
        </p:spPr>
        <p:txBody>
          <a:bodyPr wrap="none" rtlCol="0">
            <a:spAutoFit/>
          </a:bodyPr>
          <a:lstStyle/>
          <a:p>
            <a:r>
              <a:rPr lang="en-US" sz="1200" dirty="0">
                <a:solidFill>
                  <a:srgbClr val="EAE8E7"/>
                </a:solidFill>
              </a:rPr>
              <a:t>Breach Risk Trend</a:t>
            </a:r>
          </a:p>
        </p:txBody>
      </p:sp>
      <p:graphicFrame>
        <p:nvGraphicFramePr>
          <p:cNvPr id="21" name="Chart 20">
            <a:extLst>
              <a:ext uri="{FF2B5EF4-FFF2-40B4-BE49-F238E27FC236}">
                <a16:creationId xmlns:a16="http://schemas.microsoft.com/office/drawing/2014/main" id="{81254AA1-B636-094B-8BDC-FD17EE49517E}"/>
              </a:ext>
            </a:extLst>
          </p:cNvPr>
          <p:cNvGraphicFramePr/>
          <p:nvPr>
            <p:extLst>
              <p:ext uri="{D42A27DB-BD31-4B8C-83A1-F6EECF244321}">
                <p14:modId xmlns:p14="http://schemas.microsoft.com/office/powerpoint/2010/main" val="3247925206"/>
              </p:ext>
            </p:extLst>
          </p:nvPr>
        </p:nvGraphicFramePr>
        <p:xfrm>
          <a:off x="8633688" y="2271830"/>
          <a:ext cx="2875969" cy="231234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093D73AC-99BE-CB4F-9EA4-894ECCE5393C}"/>
              </a:ext>
            </a:extLst>
          </p:cNvPr>
          <p:cNvSpPr txBox="1"/>
          <p:nvPr/>
        </p:nvSpPr>
        <p:spPr>
          <a:xfrm>
            <a:off x="8257757" y="2945148"/>
            <a:ext cx="429926" cy="307777"/>
          </a:xfrm>
          <a:prstGeom prst="rect">
            <a:avLst/>
          </a:prstGeom>
          <a:noFill/>
        </p:spPr>
        <p:txBody>
          <a:bodyPr wrap="none" rtlCol="0">
            <a:spAutoFit/>
          </a:bodyPr>
          <a:lstStyle/>
          <a:p>
            <a:r>
              <a:rPr lang="en-US" sz="1400" b="1" dirty="0">
                <a:solidFill>
                  <a:schemeClr val="bg1"/>
                </a:solidFill>
              </a:rPr>
              <a:t>$M</a:t>
            </a:r>
          </a:p>
        </p:txBody>
      </p:sp>
    </p:spTree>
    <p:extLst>
      <p:ext uri="{BB962C8B-B14F-4D97-AF65-F5344CB8AC3E}">
        <p14:creationId xmlns:p14="http://schemas.microsoft.com/office/powerpoint/2010/main" val="2368678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7DD3-AD4C-0B4F-9193-F110DE5401FD}"/>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RISK BY BUSINESS UNIT AND ATTACK TYPE</a:t>
            </a:r>
            <a:endParaRPr lang="en-US" sz="4000" b="1" dirty="0">
              <a:solidFill>
                <a:schemeClr val="bg1"/>
              </a:solidFill>
              <a:latin typeface="+mn-lt"/>
            </a:endParaRPr>
          </a:p>
        </p:txBody>
      </p:sp>
      <p:sp>
        <p:nvSpPr>
          <p:cNvPr id="3" name="TextBox 2">
            <a:extLst>
              <a:ext uri="{FF2B5EF4-FFF2-40B4-BE49-F238E27FC236}">
                <a16:creationId xmlns:a16="http://schemas.microsoft.com/office/drawing/2014/main" id="{5BCB3211-8E49-DF4A-8031-135321E1B3DB}"/>
              </a:ext>
            </a:extLst>
          </p:cNvPr>
          <p:cNvSpPr txBox="1"/>
          <p:nvPr/>
        </p:nvSpPr>
        <p:spPr>
          <a:xfrm>
            <a:off x="152437" y="6405127"/>
            <a:ext cx="1099528" cy="276999"/>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PT Sans" panose="020B0503020203020204" pitchFamily="34" charset="77"/>
                <a:ea typeface="+mn-ea"/>
                <a:cs typeface="Arial"/>
                <a:sym typeface="Arial"/>
              </a:rPr>
              <a:t>Editable</a:t>
            </a:r>
          </a:p>
        </p:txBody>
      </p:sp>
      <p:grpSp>
        <p:nvGrpSpPr>
          <p:cNvPr id="4" name="Group 3">
            <a:extLst>
              <a:ext uri="{FF2B5EF4-FFF2-40B4-BE49-F238E27FC236}">
                <a16:creationId xmlns:a16="http://schemas.microsoft.com/office/drawing/2014/main" id="{585419DF-5C50-0D4E-ADA6-5CD16F07ECF5}"/>
              </a:ext>
            </a:extLst>
          </p:cNvPr>
          <p:cNvGrpSpPr/>
          <p:nvPr/>
        </p:nvGrpSpPr>
        <p:grpSpPr>
          <a:xfrm>
            <a:off x="239517" y="2103985"/>
            <a:ext cx="3620129" cy="3457318"/>
            <a:chOff x="239517" y="2103985"/>
            <a:chExt cx="3620129" cy="3457318"/>
          </a:xfrm>
        </p:grpSpPr>
        <p:sp>
          <p:nvSpPr>
            <p:cNvPr id="5" name="Rectangle 4">
              <a:extLst>
                <a:ext uri="{FF2B5EF4-FFF2-40B4-BE49-F238E27FC236}">
                  <a16:creationId xmlns:a16="http://schemas.microsoft.com/office/drawing/2014/main" id="{481BBB35-38A3-4D41-A08D-2BCD57C0FA07}"/>
                </a:ext>
              </a:extLst>
            </p:cNvPr>
            <p:cNvSpPr/>
            <p:nvPr/>
          </p:nvSpPr>
          <p:spPr>
            <a:xfrm>
              <a:off x="247166" y="2128963"/>
              <a:ext cx="3612480" cy="3432340"/>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7CBBC7-0851-FB4B-8EB7-30CD583724F8}"/>
                </a:ext>
              </a:extLst>
            </p:cNvPr>
            <p:cNvSpPr/>
            <p:nvPr/>
          </p:nvSpPr>
          <p:spPr>
            <a:xfrm>
              <a:off x="247166" y="2128963"/>
              <a:ext cx="3612480" cy="3432340"/>
            </a:xfrm>
            <a:prstGeom prst="rect">
              <a:avLst/>
            </a:prstGeom>
            <a:noFill/>
            <a:ln w="28575">
              <a:solidFill>
                <a:srgbClr val="47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86CC45-34B7-C04F-9810-754BDC820282}"/>
                </a:ext>
              </a:extLst>
            </p:cNvPr>
            <p:cNvSpPr/>
            <p:nvPr/>
          </p:nvSpPr>
          <p:spPr>
            <a:xfrm>
              <a:off x="247166" y="2128963"/>
              <a:ext cx="3612480" cy="278415"/>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C6E12F-7EBA-3F4E-82A6-093673F7824A}"/>
                </a:ext>
              </a:extLst>
            </p:cNvPr>
            <p:cNvSpPr txBox="1"/>
            <p:nvPr/>
          </p:nvSpPr>
          <p:spPr>
            <a:xfrm>
              <a:off x="239517" y="2103985"/>
              <a:ext cx="2486322" cy="307777"/>
            </a:xfrm>
            <a:prstGeom prst="rect">
              <a:avLst/>
            </a:prstGeom>
            <a:noFill/>
          </p:spPr>
          <p:txBody>
            <a:bodyPr wrap="none" rtlCol="0">
              <a:spAutoFit/>
            </a:bodyPr>
            <a:lstStyle/>
            <a:p>
              <a:r>
                <a:rPr lang="en-US" sz="1400" b="1" dirty="0">
                  <a:solidFill>
                    <a:srgbClr val="EAE8E7"/>
                  </a:solidFill>
                </a:rPr>
                <a:t>Risk Snapshot by Business Unit</a:t>
              </a:r>
            </a:p>
          </p:txBody>
        </p:sp>
        <p:graphicFrame>
          <p:nvGraphicFramePr>
            <p:cNvPr id="9" name="Chart 8">
              <a:extLst>
                <a:ext uri="{FF2B5EF4-FFF2-40B4-BE49-F238E27FC236}">
                  <a16:creationId xmlns:a16="http://schemas.microsoft.com/office/drawing/2014/main" id="{B9D241EB-F860-CA4A-A8D0-BEEC2423FA63}"/>
                </a:ext>
              </a:extLst>
            </p:cNvPr>
            <p:cNvGraphicFramePr/>
            <p:nvPr>
              <p:extLst>
                <p:ext uri="{D42A27DB-BD31-4B8C-83A1-F6EECF244321}">
                  <p14:modId xmlns:p14="http://schemas.microsoft.com/office/powerpoint/2010/main" val="3376892662"/>
                </p:ext>
              </p:extLst>
            </p:nvPr>
          </p:nvGraphicFramePr>
          <p:xfrm>
            <a:off x="401444" y="2602618"/>
            <a:ext cx="3386175" cy="2791858"/>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5" name="Group 34">
            <a:extLst>
              <a:ext uri="{FF2B5EF4-FFF2-40B4-BE49-F238E27FC236}">
                <a16:creationId xmlns:a16="http://schemas.microsoft.com/office/drawing/2014/main" id="{7A3717AF-8C49-524B-9BE9-FB54D07AC8C4}"/>
              </a:ext>
            </a:extLst>
          </p:cNvPr>
          <p:cNvGrpSpPr/>
          <p:nvPr/>
        </p:nvGrpSpPr>
        <p:grpSpPr>
          <a:xfrm>
            <a:off x="8303155" y="2097966"/>
            <a:ext cx="3620129" cy="3457318"/>
            <a:chOff x="239517" y="2103985"/>
            <a:chExt cx="3620129" cy="3457318"/>
          </a:xfrm>
        </p:grpSpPr>
        <p:sp>
          <p:nvSpPr>
            <p:cNvPr id="36" name="Rectangle 35">
              <a:extLst>
                <a:ext uri="{FF2B5EF4-FFF2-40B4-BE49-F238E27FC236}">
                  <a16:creationId xmlns:a16="http://schemas.microsoft.com/office/drawing/2014/main" id="{07A1DB58-6C35-3C4D-95F4-2D303A4EF78B}"/>
                </a:ext>
              </a:extLst>
            </p:cNvPr>
            <p:cNvSpPr/>
            <p:nvPr/>
          </p:nvSpPr>
          <p:spPr>
            <a:xfrm>
              <a:off x="247166" y="2128963"/>
              <a:ext cx="3612480" cy="3432340"/>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566FCAA-5CCD-714A-9934-12BD8DF125E2}"/>
                </a:ext>
              </a:extLst>
            </p:cNvPr>
            <p:cNvSpPr/>
            <p:nvPr/>
          </p:nvSpPr>
          <p:spPr>
            <a:xfrm>
              <a:off x="247166" y="2128963"/>
              <a:ext cx="3612480" cy="3432340"/>
            </a:xfrm>
            <a:prstGeom prst="rect">
              <a:avLst/>
            </a:prstGeom>
            <a:noFill/>
            <a:ln w="28575">
              <a:solidFill>
                <a:srgbClr val="47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F47255E-ED82-9D4B-AC5F-BEE209AC683D}"/>
                </a:ext>
              </a:extLst>
            </p:cNvPr>
            <p:cNvSpPr/>
            <p:nvPr/>
          </p:nvSpPr>
          <p:spPr>
            <a:xfrm>
              <a:off x="247166" y="2128963"/>
              <a:ext cx="3612480" cy="278415"/>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F5F98D-59D9-644E-AC56-AA489715A6E7}"/>
                </a:ext>
              </a:extLst>
            </p:cNvPr>
            <p:cNvSpPr txBox="1"/>
            <p:nvPr/>
          </p:nvSpPr>
          <p:spPr>
            <a:xfrm>
              <a:off x="239517" y="2103985"/>
              <a:ext cx="2632003" cy="307777"/>
            </a:xfrm>
            <a:prstGeom prst="rect">
              <a:avLst/>
            </a:prstGeom>
            <a:noFill/>
          </p:spPr>
          <p:txBody>
            <a:bodyPr wrap="none" rtlCol="0">
              <a:spAutoFit/>
            </a:bodyPr>
            <a:lstStyle/>
            <a:p>
              <a:r>
                <a:rPr lang="en-US" sz="1400" b="1" dirty="0">
                  <a:solidFill>
                    <a:srgbClr val="EAE8E7"/>
                  </a:solidFill>
                </a:rPr>
                <a:t>Breach Likelihood by Attack Type</a:t>
              </a:r>
            </a:p>
          </p:txBody>
        </p:sp>
        <p:graphicFrame>
          <p:nvGraphicFramePr>
            <p:cNvPr id="40" name="Chart 39">
              <a:extLst>
                <a:ext uri="{FF2B5EF4-FFF2-40B4-BE49-F238E27FC236}">
                  <a16:creationId xmlns:a16="http://schemas.microsoft.com/office/drawing/2014/main" id="{3926693D-3CC8-D44C-9F6D-BDAE6842B59F}"/>
                </a:ext>
              </a:extLst>
            </p:cNvPr>
            <p:cNvGraphicFramePr/>
            <p:nvPr>
              <p:extLst>
                <p:ext uri="{D42A27DB-BD31-4B8C-83A1-F6EECF244321}">
                  <p14:modId xmlns:p14="http://schemas.microsoft.com/office/powerpoint/2010/main" val="2301965004"/>
                </p:ext>
              </p:extLst>
            </p:nvPr>
          </p:nvGraphicFramePr>
          <p:xfrm>
            <a:off x="318357" y="2602618"/>
            <a:ext cx="3469262" cy="2791858"/>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4" name="Group 43">
            <a:extLst>
              <a:ext uri="{FF2B5EF4-FFF2-40B4-BE49-F238E27FC236}">
                <a16:creationId xmlns:a16="http://schemas.microsoft.com/office/drawing/2014/main" id="{DEBEED50-6E91-4B48-AB0E-4F0177D884E4}"/>
              </a:ext>
            </a:extLst>
          </p:cNvPr>
          <p:cNvGrpSpPr/>
          <p:nvPr/>
        </p:nvGrpSpPr>
        <p:grpSpPr>
          <a:xfrm>
            <a:off x="4212147" y="2122944"/>
            <a:ext cx="3620129" cy="3457318"/>
            <a:chOff x="239517" y="2103985"/>
            <a:chExt cx="3620129" cy="3457318"/>
          </a:xfrm>
        </p:grpSpPr>
        <p:sp>
          <p:nvSpPr>
            <p:cNvPr id="45" name="Rectangle 44">
              <a:extLst>
                <a:ext uri="{FF2B5EF4-FFF2-40B4-BE49-F238E27FC236}">
                  <a16:creationId xmlns:a16="http://schemas.microsoft.com/office/drawing/2014/main" id="{AF383EC7-8217-C749-BBF8-098FA1834001}"/>
                </a:ext>
              </a:extLst>
            </p:cNvPr>
            <p:cNvSpPr/>
            <p:nvPr/>
          </p:nvSpPr>
          <p:spPr>
            <a:xfrm>
              <a:off x="247166" y="2128963"/>
              <a:ext cx="3612480" cy="3432340"/>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A9F7480-CA5E-A845-8091-E8544ACA630F}"/>
                </a:ext>
              </a:extLst>
            </p:cNvPr>
            <p:cNvSpPr/>
            <p:nvPr/>
          </p:nvSpPr>
          <p:spPr>
            <a:xfrm>
              <a:off x="247166" y="2128963"/>
              <a:ext cx="3612480" cy="3432340"/>
            </a:xfrm>
            <a:prstGeom prst="rect">
              <a:avLst/>
            </a:prstGeom>
            <a:noFill/>
            <a:ln w="28575">
              <a:solidFill>
                <a:srgbClr val="47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65B2B83-9913-F24D-90DF-0D861BA1ECC0}"/>
                </a:ext>
              </a:extLst>
            </p:cNvPr>
            <p:cNvSpPr/>
            <p:nvPr/>
          </p:nvSpPr>
          <p:spPr>
            <a:xfrm>
              <a:off x="247166" y="2128963"/>
              <a:ext cx="3612480" cy="278415"/>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1D6CDF79-7B7A-A54F-9CC3-A0993AA80CAE}"/>
                </a:ext>
              </a:extLst>
            </p:cNvPr>
            <p:cNvSpPr txBox="1"/>
            <p:nvPr/>
          </p:nvSpPr>
          <p:spPr>
            <a:xfrm>
              <a:off x="239517" y="2103985"/>
              <a:ext cx="1505156" cy="307777"/>
            </a:xfrm>
            <a:prstGeom prst="rect">
              <a:avLst/>
            </a:prstGeom>
            <a:noFill/>
          </p:spPr>
          <p:txBody>
            <a:bodyPr wrap="none" rtlCol="0">
              <a:spAutoFit/>
            </a:bodyPr>
            <a:lstStyle/>
            <a:p>
              <a:r>
                <a:rPr lang="en-US" sz="1400" b="1" dirty="0">
                  <a:solidFill>
                    <a:srgbClr val="EAE8E7"/>
                  </a:solidFill>
                </a:rPr>
                <a:t>Breach Risk Trend</a:t>
              </a:r>
            </a:p>
          </p:txBody>
        </p:sp>
        <p:graphicFrame>
          <p:nvGraphicFramePr>
            <p:cNvPr id="49" name="Chart 48">
              <a:extLst>
                <a:ext uri="{FF2B5EF4-FFF2-40B4-BE49-F238E27FC236}">
                  <a16:creationId xmlns:a16="http://schemas.microsoft.com/office/drawing/2014/main" id="{E805730E-BF0D-8B4E-B4A9-1B604D54F3A3}"/>
                </a:ext>
              </a:extLst>
            </p:cNvPr>
            <p:cNvGraphicFramePr/>
            <p:nvPr>
              <p:extLst>
                <p:ext uri="{D42A27DB-BD31-4B8C-83A1-F6EECF244321}">
                  <p14:modId xmlns:p14="http://schemas.microsoft.com/office/powerpoint/2010/main" val="1328364782"/>
                </p:ext>
              </p:extLst>
            </p:nvPr>
          </p:nvGraphicFramePr>
          <p:xfrm>
            <a:off x="779650" y="2588411"/>
            <a:ext cx="2783748" cy="2791858"/>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218278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040A-4753-0942-9156-9CADEACAED11}"/>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RISK DETAIL HIGHLIGHT</a:t>
            </a:r>
          </a:p>
        </p:txBody>
      </p:sp>
      <p:sp>
        <p:nvSpPr>
          <p:cNvPr id="3" name="Content Placeholder 2">
            <a:extLst>
              <a:ext uri="{FF2B5EF4-FFF2-40B4-BE49-F238E27FC236}">
                <a16:creationId xmlns:a16="http://schemas.microsoft.com/office/drawing/2014/main" id="{040D5D5E-CA11-594C-9BD5-46945F541DB9}"/>
              </a:ext>
            </a:extLst>
          </p:cNvPr>
          <p:cNvSpPr txBox="1">
            <a:spLocks/>
          </p:cNvSpPr>
          <p:nvPr/>
        </p:nvSpPr>
        <p:spPr>
          <a:xfrm>
            <a:off x="358698" y="1460325"/>
            <a:ext cx="7963667" cy="4690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200" dirty="0"/>
              <a:t>Breach likelihood for the business units: Industrial’s Risk continues to be very high. </a:t>
            </a:r>
          </a:p>
          <a:p>
            <a:pPr marL="514350" indent="-514350">
              <a:buFont typeface="+mj-lt"/>
              <a:buAutoNum type="arabicPeriod"/>
            </a:pPr>
            <a:endParaRPr lang="en-US" sz="2200" dirty="0"/>
          </a:p>
          <a:p>
            <a:pPr marL="514350" indent="-514350">
              <a:buFont typeface="+mj-lt"/>
              <a:buAutoNum type="arabicPeriod"/>
            </a:pPr>
            <a:r>
              <a:rPr lang="en-US" sz="2200" dirty="0"/>
              <a:t>This is due to an increase in the absolute number and frequency of  attacks on our organization. Top attack vectors are phishing and unpatched perimeter systems.</a:t>
            </a:r>
          </a:p>
          <a:p>
            <a:pPr marL="514350" indent="-514350">
              <a:buFont typeface="+mj-lt"/>
              <a:buAutoNum type="arabicPeriod"/>
            </a:pPr>
            <a:endParaRPr lang="en-US" sz="2200" dirty="0"/>
          </a:p>
          <a:p>
            <a:pPr marL="514350" indent="-514350">
              <a:buFont typeface="+mj-lt"/>
              <a:buAutoNum type="arabicPeriod"/>
            </a:pPr>
            <a:r>
              <a:rPr lang="en-US" sz="2200" dirty="0"/>
              <a:t>We are working hard to mitigate this risk by rolling out better capabilities to identify, prioritize and mitigate vulnerabilities. For phishing, we are rolling out better Email security. Some progress has been made as evident in recent risk reduction for the business unit: Lighting. </a:t>
            </a:r>
          </a:p>
          <a:p>
            <a:pPr marL="514350" indent="-514350">
              <a:buFont typeface="+mj-lt"/>
              <a:buAutoNum type="arabicPeriod"/>
            </a:pPr>
            <a:endParaRPr lang="en-US" sz="2200" dirty="0"/>
          </a:p>
          <a:p>
            <a:pPr marL="514350" indent="-514350">
              <a:buFont typeface="+mj-lt"/>
              <a:buAutoNum type="arabicPeriod"/>
            </a:pPr>
            <a:endParaRPr lang="en-US" sz="2200" dirty="0"/>
          </a:p>
          <a:p>
            <a:pPr marL="0" indent="0">
              <a:buFont typeface="Arial" panose="020B0604020202020204" pitchFamily="34" charset="0"/>
              <a:buNone/>
            </a:pPr>
            <a:r>
              <a:rPr lang="en-US" sz="2200" dirty="0"/>
              <a:t>   </a:t>
            </a:r>
          </a:p>
        </p:txBody>
      </p:sp>
      <p:sp>
        <p:nvSpPr>
          <p:cNvPr id="4" name="Rectangle 3">
            <a:extLst>
              <a:ext uri="{FF2B5EF4-FFF2-40B4-BE49-F238E27FC236}">
                <a16:creationId xmlns:a16="http://schemas.microsoft.com/office/drawing/2014/main" id="{64297629-D194-D749-99FF-F152B3B8BDE3}"/>
              </a:ext>
            </a:extLst>
          </p:cNvPr>
          <p:cNvSpPr/>
          <p:nvPr/>
        </p:nvSpPr>
        <p:spPr>
          <a:xfrm>
            <a:off x="9153602" y="3942343"/>
            <a:ext cx="2616930" cy="16738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Top Projects</a:t>
            </a:r>
          </a:p>
          <a:p>
            <a:pPr algn="ctr"/>
            <a:endParaRPr lang="en-US" b="1" dirty="0"/>
          </a:p>
          <a:p>
            <a:pPr marL="342900" indent="-342900">
              <a:buFont typeface="+mj-lt"/>
              <a:buAutoNum type="arabicPeriod"/>
            </a:pPr>
            <a:r>
              <a:rPr lang="en-US" sz="1600" b="1" dirty="0"/>
              <a:t>Real-time Visibility</a:t>
            </a:r>
          </a:p>
          <a:p>
            <a:pPr marL="342900" indent="-342900">
              <a:buFont typeface="+mj-lt"/>
              <a:buAutoNum type="arabicPeriod"/>
            </a:pPr>
            <a:r>
              <a:rPr lang="en-US" sz="1600" b="1" dirty="0"/>
              <a:t>Automated Vuln Mgmt.</a:t>
            </a:r>
          </a:p>
          <a:p>
            <a:pPr marL="342900" indent="-342900">
              <a:buFont typeface="+mj-lt"/>
              <a:buAutoNum type="arabicPeriod"/>
            </a:pPr>
            <a:r>
              <a:rPr lang="en-US" sz="1600" b="1" dirty="0"/>
              <a:t>Email Security</a:t>
            </a:r>
          </a:p>
        </p:txBody>
      </p:sp>
      <p:pic>
        <p:nvPicPr>
          <p:cNvPr id="5" name="Picture 4">
            <a:extLst>
              <a:ext uri="{FF2B5EF4-FFF2-40B4-BE49-F238E27FC236}">
                <a16:creationId xmlns:a16="http://schemas.microsoft.com/office/drawing/2014/main" id="{82EE6296-D69F-D741-9912-DA61BD1BFF2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53602" y="1481129"/>
            <a:ext cx="2679700" cy="715222"/>
          </a:xfrm>
          <a:prstGeom prst="rect">
            <a:avLst/>
          </a:prstGeom>
          <a:ln>
            <a:solidFill>
              <a:schemeClr val="bg1"/>
            </a:solidFill>
          </a:ln>
        </p:spPr>
      </p:pic>
    </p:spTree>
    <p:extLst>
      <p:ext uri="{BB962C8B-B14F-4D97-AF65-F5344CB8AC3E}">
        <p14:creationId xmlns:p14="http://schemas.microsoft.com/office/powerpoint/2010/main" val="151122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388388D-B332-844A-AE69-018E7334768E}"/>
              </a:ext>
            </a:extLst>
          </p:cNvPr>
          <p:cNvCxnSpPr>
            <a:cxnSpLocks/>
          </p:cNvCxnSpPr>
          <p:nvPr/>
        </p:nvCxnSpPr>
        <p:spPr>
          <a:xfrm>
            <a:off x="5705657" y="3065468"/>
            <a:ext cx="0" cy="289560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DE39FFD-0507-A54F-AA1B-4425E2924835}"/>
              </a:ext>
            </a:extLst>
          </p:cNvPr>
          <p:cNvCxnSpPr>
            <a:cxnSpLocks/>
          </p:cNvCxnSpPr>
          <p:nvPr/>
        </p:nvCxnSpPr>
        <p:spPr>
          <a:xfrm>
            <a:off x="3076310" y="3065468"/>
            <a:ext cx="0" cy="289560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B8990C3C-209F-6642-883A-52BA0988FD63}"/>
              </a:ext>
            </a:extLst>
          </p:cNvPr>
          <p:cNvSpPr txBox="1">
            <a:spLocks/>
          </p:cNvSpPr>
          <p:nvPr/>
        </p:nvSpPr>
        <p:spPr>
          <a:xfrm>
            <a:off x="172278" y="28978"/>
            <a:ext cx="12019722"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STRATEGIC INITIATIVE: AUTOMATION</a:t>
            </a:r>
          </a:p>
        </p:txBody>
      </p:sp>
      <p:sp>
        <p:nvSpPr>
          <p:cNvPr id="5" name="Oval 4">
            <a:extLst>
              <a:ext uri="{FF2B5EF4-FFF2-40B4-BE49-F238E27FC236}">
                <a16:creationId xmlns:a16="http://schemas.microsoft.com/office/drawing/2014/main" id="{84D2D005-73D3-2441-885C-874404C7FE5A}"/>
              </a:ext>
            </a:extLst>
          </p:cNvPr>
          <p:cNvSpPr/>
          <p:nvPr/>
        </p:nvSpPr>
        <p:spPr>
          <a:xfrm>
            <a:off x="2943789" y="4558226"/>
            <a:ext cx="265043" cy="198782"/>
          </a:xfrm>
          <a:prstGeom prst="ellipse">
            <a:avLst/>
          </a:prstGeom>
          <a:solidFill>
            <a:srgbClr val="D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CC38EB2A-5D1D-D04F-A599-E38F439A2C49}"/>
              </a:ext>
            </a:extLst>
          </p:cNvPr>
          <p:cNvSpPr/>
          <p:nvPr/>
        </p:nvSpPr>
        <p:spPr>
          <a:xfrm>
            <a:off x="5572535" y="4558226"/>
            <a:ext cx="265043" cy="198782"/>
          </a:xfrm>
          <a:prstGeom prst="ellipse">
            <a:avLst/>
          </a:prstGeom>
          <a:solidFill>
            <a:srgbClr val="689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a:extLst>
              <a:ext uri="{FF2B5EF4-FFF2-40B4-BE49-F238E27FC236}">
                <a16:creationId xmlns:a16="http://schemas.microsoft.com/office/drawing/2014/main" id="{24B4DAEA-FF31-5947-AE1C-9F1194585B36}"/>
              </a:ext>
            </a:extLst>
          </p:cNvPr>
          <p:cNvCxnSpPr>
            <a:cxnSpLocks/>
          </p:cNvCxnSpPr>
          <p:nvPr/>
        </p:nvCxnSpPr>
        <p:spPr>
          <a:xfrm>
            <a:off x="671041" y="5961068"/>
            <a:ext cx="9793357"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D9FF56A-97CE-E141-A929-116AEADE5677}"/>
              </a:ext>
            </a:extLst>
          </p:cNvPr>
          <p:cNvSpPr txBox="1"/>
          <p:nvPr/>
        </p:nvSpPr>
        <p:spPr>
          <a:xfrm>
            <a:off x="2200738" y="5233904"/>
            <a:ext cx="3266737" cy="523220"/>
          </a:xfrm>
          <a:prstGeom prst="rect">
            <a:avLst/>
          </a:prstGeom>
          <a:solidFill>
            <a:srgbClr val="7030A0"/>
          </a:solidFill>
        </p:spPr>
        <p:txBody>
          <a:bodyPr wrap="square" rtlCol="0">
            <a:spAutoFit/>
          </a:bodyPr>
          <a:lstStyle/>
          <a:p>
            <a:pPr algn="ctr"/>
            <a:r>
              <a:rPr lang="en-US" sz="1400" dirty="0">
                <a:solidFill>
                  <a:schemeClr val="bg1"/>
                </a:solidFill>
              </a:rPr>
              <a:t>Automating identification, evaluation and resolution of cyber-risk</a:t>
            </a:r>
          </a:p>
        </p:txBody>
      </p:sp>
      <p:cxnSp>
        <p:nvCxnSpPr>
          <p:cNvPr id="10" name="Straight Arrow Connector 9">
            <a:extLst>
              <a:ext uri="{FF2B5EF4-FFF2-40B4-BE49-F238E27FC236}">
                <a16:creationId xmlns:a16="http://schemas.microsoft.com/office/drawing/2014/main" id="{7A4031EB-C0C8-0142-9F59-4677F580CAAB}"/>
              </a:ext>
            </a:extLst>
          </p:cNvPr>
          <p:cNvCxnSpPr>
            <a:cxnSpLocks/>
          </p:cNvCxnSpPr>
          <p:nvPr/>
        </p:nvCxnSpPr>
        <p:spPr>
          <a:xfrm>
            <a:off x="3263107" y="6191673"/>
            <a:ext cx="2286000"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9DB7952-B438-234C-874A-D10F0EC93301}"/>
              </a:ext>
            </a:extLst>
          </p:cNvPr>
          <p:cNvSpPr txBox="1"/>
          <p:nvPr/>
        </p:nvSpPr>
        <p:spPr>
          <a:xfrm>
            <a:off x="10464398" y="5961068"/>
            <a:ext cx="519694" cy="307777"/>
          </a:xfrm>
          <a:prstGeom prst="rect">
            <a:avLst/>
          </a:prstGeom>
          <a:noFill/>
        </p:spPr>
        <p:txBody>
          <a:bodyPr wrap="none" rtlCol="0">
            <a:spAutoFit/>
          </a:bodyPr>
          <a:lstStyle/>
          <a:p>
            <a:r>
              <a:rPr lang="en-US" sz="1400" dirty="0"/>
              <a:t>time</a:t>
            </a:r>
          </a:p>
        </p:txBody>
      </p:sp>
      <p:sp>
        <p:nvSpPr>
          <p:cNvPr id="12" name="TextBox 11">
            <a:extLst>
              <a:ext uri="{FF2B5EF4-FFF2-40B4-BE49-F238E27FC236}">
                <a16:creationId xmlns:a16="http://schemas.microsoft.com/office/drawing/2014/main" id="{88A5ABE8-2A0F-6046-A62D-9BC95D8EAB2B}"/>
              </a:ext>
            </a:extLst>
          </p:cNvPr>
          <p:cNvSpPr txBox="1"/>
          <p:nvPr/>
        </p:nvSpPr>
        <p:spPr>
          <a:xfrm>
            <a:off x="3713586" y="6271902"/>
            <a:ext cx="1482646" cy="461665"/>
          </a:xfrm>
          <a:prstGeom prst="rect">
            <a:avLst/>
          </a:prstGeom>
          <a:noFill/>
        </p:spPr>
        <p:txBody>
          <a:bodyPr wrap="square" rtlCol="0">
            <a:spAutoFit/>
          </a:bodyPr>
          <a:lstStyle/>
          <a:p>
            <a:pPr algn="ctr"/>
            <a:r>
              <a:rPr lang="en-US" sz="1200" dirty="0"/>
              <a:t>Mean Time To Resolve (MTTR)</a:t>
            </a:r>
          </a:p>
        </p:txBody>
      </p:sp>
      <p:sp>
        <p:nvSpPr>
          <p:cNvPr id="13" name="Freeform 12">
            <a:extLst>
              <a:ext uri="{FF2B5EF4-FFF2-40B4-BE49-F238E27FC236}">
                <a16:creationId xmlns:a16="http://schemas.microsoft.com/office/drawing/2014/main" id="{05AFA75A-547A-CE49-8A0E-1B1F16B73FEA}"/>
              </a:ext>
            </a:extLst>
          </p:cNvPr>
          <p:cNvSpPr/>
          <p:nvPr/>
        </p:nvSpPr>
        <p:spPr>
          <a:xfrm>
            <a:off x="1232460" y="4172708"/>
            <a:ext cx="623454" cy="484909"/>
          </a:xfrm>
          <a:custGeom>
            <a:avLst/>
            <a:gdLst>
              <a:gd name="connsiteX0" fmla="*/ 0 w 942109"/>
              <a:gd name="connsiteY0" fmla="*/ 0 h 997527"/>
              <a:gd name="connsiteX1" fmla="*/ 526473 w 942109"/>
              <a:gd name="connsiteY1" fmla="*/ 207818 h 997527"/>
              <a:gd name="connsiteX2" fmla="*/ 554182 w 942109"/>
              <a:gd name="connsiteY2" fmla="*/ 678873 h 997527"/>
              <a:gd name="connsiteX3" fmla="*/ 942109 w 942109"/>
              <a:gd name="connsiteY3" fmla="*/ 997527 h 997527"/>
              <a:gd name="connsiteX0" fmla="*/ 0 w 997527"/>
              <a:gd name="connsiteY0" fmla="*/ 146866 h 798030"/>
              <a:gd name="connsiteX1" fmla="*/ 581891 w 997527"/>
              <a:gd name="connsiteY1" fmla="*/ 8321 h 798030"/>
              <a:gd name="connsiteX2" fmla="*/ 609600 w 997527"/>
              <a:gd name="connsiteY2" fmla="*/ 479376 h 798030"/>
              <a:gd name="connsiteX3" fmla="*/ 997527 w 997527"/>
              <a:gd name="connsiteY3" fmla="*/ 798030 h 798030"/>
              <a:gd name="connsiteX0" fmla="*/ 0 w 997527"/>
              <a:gd name="connsiteY0" fmla="*/ 0 h 651164"/>
              <a:gd name="connsiteX1" fmla="*/ 387928 w 997527"/>
              <a:gd name="connsiteY1" fmla="*/ 41564 h 651164"/>
              <a:gd name="connsiteX2" fmla="*/ 609600 w 997527"/>
              <a:gd name="connsiteY2" fmla="*/ 332510 h 651164"/>
              <a:gd name="connsiteX3" fmla="*/ 997527 w 997527"/>
              <a:gd name="connsiteY3" fmla="*/ 651164 h 651164"/>
              <a:gd name="connsiteX0" fmla="*/ 0 w 983672"/>
              <a:gd name="connsiteY0" fmla="*/ 127341 h 612251"/>
              <a:gd name="connsiteX1" fmla="*/ 374073 w 983672"/>
              <a:gd name="connsiteY1" fmla="*/ 2651 h 612251"/>
              <a:gd name="connsiteX2" fmla="*/ 595745 w 983672"/>
              <a:gd name="connsiteY2" fmla="*/ 293597 h 612251"/>
              <a:gd name="connsiteX3" fmla="*/ 983672 w 983672"/>
              <a:gd name="connsiteY3" fmla="*/ 612251 h 612251"/>
              <a:gd name="connsiteX0" fmla="*/ 0 w 983672"/>
              <a:gd name="connsiteY0" fmla="*/ 133452 h 618362"/>
              <a:gd name="connsiteX1" fmla="*/ 374073 w 983672"/>
              <a:gd name="connsiteY1" fmla="*/ 8762 h 618362"/>
              <a:gd name="connsiteX2" fmla="*/ 498763 w 983672"/>
              <a:gd name="connsiteY2" fmla="*/ 465962 h 618362"/>
              <a:gd name="connsiteX3" fmla="*/ 983672 w 983672"/>
              <a:gd name="connsiteY3" fmla="*/ 618362 h 618362"/>
              <a:gd name="connsiteX0" fmla="*/ 0 w 983672"/>
              <a:gd name="connsiteY0" fmla="*/ 41688 h 526598"/>
              <a:gd name="connsiteX1" fmla="*/ 554182 w 983672"/>
              <a:gd name="connsiteY1" fmla="*/ 13980 h 526598"/>
              <a:gd name="connsiteX2" fmla="*/ 498763 w 983672"/>
              <a:gd name="connsiteY2" fmla="*/ 374198 h 526598"/>
              <a:gd name="connsiteX3" fmla="*/ 983672 w 983672"/>
              <a:gd name="connsiteY3" fmla="*/ 526598 h 526598"/>
              <a:gd name="connsiteX0" fmla="*/ 69810 w 499300"/>
              <a:gd name="connsiteY0" fmla="*/ 0 h 512618"/>
              <a:gd name="connsiteX1" fmla="*/ 14391 w 499300"/>
              <a:gd name="connsiteY1" fmla="*/ 360218 h 512618"/>
              <a:gd name="connsiteX2" fmla="*/ 499300 w 499300"/>
              <a:gd name="connsiteY2" fmla="*/ 512618 h 512618"/>
              <a:gd name="connsiteX0" fmla="*/ 0 w 623454"/>
              <a:gd name="connsiteY0" fmla="*/ 0 h 484909"/>
              <a:gd name="connsiteX1" fmla="*/ 138545 w 623454"/>
              <a:gd name="connsiteY1" fmla="*/ 332509 h 484909"/>
              <a:gd name="connsiteX2" fmla="*/ 623454 w 623454"/>
              <a:gd name="connsiteY2" fmla="*/ 484909 h 484909"/>
            </a:gdLst>
            <a:ahLst/>
            <a:cxnLst>
              <a:cxn ang="0">
                <a:pos x="connsiteX0" y="connsiteY0"/>
              </a:cxn>
              <a:cxn ang="0">
                <a:pos x="connsiteX1" y="connsiteY1"/>
              </a:cxn>
              <a:cxn ang="0">
                <a:pos x="connsiteX2" y="connsiteY2"/>
              </a:cxn>
            </a:cxnLst>
            <a:rect l="l" t="t" r="r" b="b"/>
            <a:pathLst>
              <a:path w="623454" h="484909">
                <a:moveTo>
                  <a:pt x="0" y="0"/>
                </a:moveTo>
                <a:cubicBezTo>
                  <a:pt x="83127" y="55418"/>
                  <a:pt x="69272" y="200891"/>
                  <a:pt x="138545" y="332509"/>
                </a:cubicBezTo>
                <a:cubicBezTo>
                  <a:pt x="207818" y="464127"/>
                  <a:pt x="464127" y="391391"/>
                  <a:pt x="623454" y="484909"/>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1C81E1A4-9E10-B44F-95C6-BCE54AA9A84F}"/>
              </a:ext>
            </a:extLst>
          </p:cNvPr>
          <p:cNvSpPr txBox="1"/>
          <p:nvPr/>
        </p:nvSpPr>
        <p:spPr>
          <a:xfrm>
            <a:off x="108537" y="3571805"/>
            <a:ext cx="1879796" cy="738664"/>
          </a:xfrm>
          <a:prstGeom prst="rect">
            <a:avLst/>
          </a:prstGeom>
          <a:noFill/>
        </p:spPr>
        <p:txBody>
          <a:bodyPr wrap="square" rtlCol="0">
            <a:spAutoFit/>
          </a:bodyPr>
          <a:lstStyle/>
          <a:p>
            <a:r>
              <a:rPr lang="en-US" sz="1400" dirty="0"/>
              <a:t>Emergence of Risk, e.g., newly discovered vulnerability </a:t>
            </a:r>
          </a:p>
        </p:txBody>
      </p:sp>
      <p:cxnSp>
        <p:nvCxnSpPr>
          <p:cNvPr id="15" name="Straight Arrow Connector 14">
            <a:extLst>
              <a:ext uri="{FF2B5EF4-FFF2-40B4-BE49-F238E27FC236}">
                <a16:creationId xmlns:a16="http://schemas.microsoft.com/office/drawing/2014/main" id="{4A30514D-F060-994F-9744-1181DA0957F6}"/>
              </a:ext>
            </a:extLst>
          </p:cNvPr>
          <p:cNvCxnSpPr>
            <a:cxnSpLocks/>
          </p:cNvCxnSpPr>
          <p:nvPr/>
        </p:nvCxnSpPr>
        <p:spPr>
          <a:xfrm flipH="1">
            <a:off x="5918293" y="4218709"/>
            <a:ext cx="524067" cy="36718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1E9178E-8670-0445-97FC-2E98EEE66E80}"/>
              </a:ext>
            </a:extLst>
          </p:cNvPr>
          <p:cNvSpPr txBox="1"/>
          <p:nvPr/>
        </p:nvSpPr>
        <p:spPr>
          <a:xfrm>
            <a:off x="6096000" y="3910932"/>
            <a:ext cx="2307875" cy="307777"/>
          </a:xfrm>
          <a:prstGeom prst="rect">
            <a:avLst/>
          </a:prstGeom>
          <a:noFill/>
        </p:spPr>
        <p:txBody>
          <a:bodyPr wrap="square" rtlCol="0">
            <a:spAutoFit/>
          </a:bodyPr>
          <a:lstStyle/>
          <a:p>
            <a:r>
              <a:rPr lang="en-US" sz="1400" dirty="0"/>
              <a:t>Resolution</a:t>
            </a:r>
          </a:p>
        </p:txBody>
      </p:sp>
      <p:sp>
        <p:nvSpPr>
          <p:cNvPr id="17" name="TextBox 16">
            <a:extLst>
              <a:ext uri="{FF2B5EF4-FFF2-40B4-BE49-F238E27FC236}">
                <a16:creationId xmlns:a16="http://schemas.microsoft.com/office/drawing/2014/main" id="{BB5D4B7C-BD5E-4041-A65C-349940BE0868}"/>
              </a:ext>
            </a:extLst>
          </p:cNvPr>
          <p:cNvSpPr txBox="1"/>
          <p:nvPr/>
        </p:nvSpPr>
        <p:spPr>
          <a:xfrm>
            <a:off x="2943789" y="6024850"/>
            <a:ext cx="319318" cy="307777"/>
          </a:xfrm>
          <a:prstGeom prst="rect">
            <a:avLst/>
          </a:prstGeom>
          <a:noFill/>
        </p:spPr>
        <p:txBody>
          <a:bodyPr wrap="none" rtlCol="0">
            <a:spAutoFit/>
          </a:bodyPr>
          <a:lstStyle/>
          <a:p>
            <a:r>
              <a:rPr lang="en-US" sz="1400" dirty="0"/>
              <a:t>t</a:t>
            </a:r>
            <a:r>
              <a:rPr lang="en-US" sz="1400" baseline="-25000" dirty="0"/>
              <a:t>D</a:t>
            </a:r>
            <a:endParaRPr lang="en-US" sz="1400" dirty="0"/>
          </a:p>
        </p:txBody>
      </p:sp>
      <p:sp>
        <p:nvSpPr>
          <p:cNvPr id="18" name="TextBox 17">
            <a:extLst>
              <a:ext uri="{FF2B5EF4-FFF2-40B4-BE49-F238E27FC236}">
                <a16:creationId xmlns:a16="http://schemas.microsoft.com/office/drawing/2014/main" id="{5D8B079F-23ED-BA43-B786-389A9E991718}"/>
              </a:ext>
            </a:extLst>
          </p:cNvPr>
          <p:cNvSpPr txBox="1"/>
          <p:nvPr/>
        </p:nvSpPr>
        <p:spPr>
          <a:xfrm>
            <a:off x="5545397" y="6024850"/>
            <a:ext cx="311304" cy="307777"/>
          </a:xfrm>
          <a:prstGeom prst="rect">
            <a:avLst/>
          </a:prstGeom>
          <a:noFill/>
        </p:spPr>
        <p:txBody>
          <a:bodyPr wrap="none" rtlCol="0">
            <a:spAutoFit/>
          </a:bodyPr>
          <a:lstStyle/>
          <a:p>
            <a:r>
              <a:rPr lang="en-US" sz="1400" dirty="0"/>
              <a:t>t</a:t>
            </a:r>
            <a:r>
              <a:rPr lang="en-US" sz="1400" baseline="-25000" dirty="0"/>
              <a:t>R</a:t>
            </a:r>
            <a:endParaRPr lang="en-US" sz="1400" dirty="0"/>
          </a:p>
        </p:txBody>
      </p:sp>
      <p:sp>
        <p:nvSpPr>
          <p:cNvPr id="19" name="TextBox 18">
            <a:extLst>
              <a:ext uri="{FF2B5EF4-FFF2-40B4-BE49-F238E27FC236}">
                <a16:creationId xmlns:a16="http://schemas.microsoft.com/office/drawing/2014/main" id="{DA5763FF-43B2-CE4C-8DE1-F4652A95797D}"/>
              </a:ext>
            </a:extLst>
          </p:cNvPr>
          <p:cNvSpPr txBox="1"/>
          <p:nvPr/>
        </p:nvSpPr>
        <p:spPr>
          <a:xfrm>
            <a:off x="7745384" y="1442141"/>
            <a:ext cx="3945119" cy="738664"/>
          </a:xfrm>
          <a:prstGeom prst="rect">
            <a:avLst/>
          </a:prstGeom>
          <a:noFill/>
        </p:spPr>
        <p:txBody>
          <a:bodyPr wrap="none" rtlCol="0">
            <a:spAutoFit/>
          </a:bodyPr>
          <a:lstStyle/>
          <a:p>
            <a:r>
              <a:rPr lang="en-US" sz="1400" dirty="0"/>
              <a:t>Industry avg. for MTD is 15 days, MTTR is 120+ days</a:t>
            </a:r>
          </a:p>
          <a:p>
            <a:endParaRPr lang="en-US" sz="1400" dirty="0"/>
          </a:p>
          <a:p>
            <a:r>
              <a:rPr lang="en-US" sz="1400" dirty="0"/>
              <a:t>Our MTD is now &lt;1hr, MTTR is 6 days </a:t>
            </a:r>
          </a:p>
        </p:txBody>
      </p:sp>
      <p:pic>
        <p:nvPicPr>
          <p:cNvPr id="20" name="Picture 19">
            <a:extLst>
              <a:ext uri="{FF2B5EF4-FFF2-40B4-BE49-F238E27FC236}">
                <a16:creationId xmlns:a16="http://schemas.microsoft.com/office/drawing/2014/main" id="{D0BBAAA4-F4D9-C74E-90C5-89C772EF47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1722" y="2373250"/>
            <a:ext cx="3865211" cy="2656709"/>
          </a:xfrm>
          <a:prstGeom prst="rect">
            <a:avLst/>
          </a:prstGeom>
        </p:spPr>
      </p:pic>
      <p:cxnSp>
        <p:nvCxnSpPr>
          <p:cNvPr id="21" name="Straight Connector 20">
            <a:extLst>
              <a:ext uri="{FF2B5EF4-FFF2-40B4-BE49-F238E27FC236}">
                <a16:creationId xmlns:a16="http://schemas.microsoft.com/office/drawing/2014/main" id="{267DC8AC-9A54-9440-85B7-B94B0599A0ED}"/>
              </a:ext>
            </a:extLst>
          </p:cNvPr>
          <p:cNvCxnSpPr>
            <a:cxnSpLocks/>
          </p:cNvCxnSpPr>
          <p:nvPr/>
        </p:nvCxnSpPr>
        <p:spPr>
          <a:xfrm>
            <a:off x="2054894" y="3065468"/>
            <a:ext cx="0" cy="289560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E834A95-38F4-E448-84C0-9455567C92A4}"/>
              </a:ext>
            </a:extLst>
          </p:cNvPr>
          <p:cNvSpPr/>
          <p:nvPr/>
        </p:nvSpPr>
        <p:spPr>
          <a:xfrm>
            <a:off x="1922373" y="4558226"/>
            <a:ext cx="265043" cy="198782"/>
          </a:xfrm>
          <a:prstGeom prst="ellipse">
            <a:avLst/>
          </a:prstGeom>
          <a:solidFill>
            <a:srgbClr val="E99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8BA820DE-29A5-FA4B-8E65-E80B2078264E}"/>
              </a:ext>
            </a:extLst>
          </p:cNvPr>
          <p:cNvSpPr txBox="1"/>
          <p:nvPr/>
        </p:nvSpPr>
        <p:spPr>
          <a:xfrm>
            <a:off x="1922373" y="6022062"/>
            <a:ext cx="308098" cy="307777"/>
          </a:xfrm>
          <a:prstGeom prst="rect">
            <a:avLst/>
          </a:prstGeom>
          <a:noFill/>
        </p:spPr>
        <p:txBody>
          <a:bodyPr wrap="none" rtlCol="0">
            <a:spAutoFit/>
          </a:bodyPr>
          <a:lstStyle/>
          <a:p>
            <a:r>
              <a:rPr lang="en-US" sz="1400" dirty="0"/>
              <a:t>t</a:t>
            </a:r>
            <a:r>
              <a:rPr lang="en-US" sz="1400" baseline="-25000" dirty="0"/>
              <a:t>X</a:t>
            </a:r>
            <a:endParaRPr lang="en-US" sz="1400" dirty="0"/>
          </a:p>
        </p:txBody>
      </p:sp>
      <p:cxnSp>
        <p:nvCxnSpPr>
          <p:cNvPr id="24" name="Straight Arrow Connector 23">
            <a:extLst>
              <a:ext uri="{FF2B5EF4-FFF2-40B4-BE49-F238E27FC236}">
                <a16:creationId xmlns:a16="http://schemas.microsoft.com/office/drawing/2014/main" id="{B9926A30-5365-4C4F-9694-F40EB9B45BAF}"/>
              </a:ext>
            </a:extLst>
          </p:cNvPr>
          <p:cNvCxnSpPr>
            <a:cxnSpLocks/>
          </p:cNvCxnSpPr>
          <p:nvPr/>
        </p:nvCxnSpPr>
        <p:spPr>
          <a:xfrm flipV="1">
            <a:off x="2224334" y="6191673"/>
            <a:ext cx="713318"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23E8FA-2E87-F846-A091-D8031ED4D43B}"/>
              </a:ext>
            </a:extLst>
          </p:cNvPr>
          <p:cNvSpPr txBox="1"/>
          <p:nvPr/>
        </p:nvSpPr>
        <p:spPr>
          <a:xfrm>
            <a:off x="1838313" y="6268845"/>
            <a:ext cx="1482646" cy="461665"/>
          </a:xfrm>
          <a:prstGeom prst="rect">
            <a:avLst/>
          </a:prstGeom>
          <a:noFill/>
        </p:spPr>
        <p:txBody>
          <a:bodyPr wrap="square" rtlCol="0">
            <a:spAutoFit/>
          </a:bodyPr>
          <a:lstStyle/>
          <a:p>
            <a:pPr algn="ctr"/>
            <a:r>
              <a:rPr lang="en-US" sz="1200" dirty="0"/>
              <a:t>Mean Discovery Time (MDT)</a:t>
            </a:r>
          </a:p>
        </p:txBody>
      </p:sp>
      <p:sp>
        <p:nvSpPr>
          <p:cNvPr id="26" name="TextBox 25">
            <a:extLst>
              <a:ext uri="{FF2B5EF4-FFF2-40B4-BE49-F238E27FC236}">
                <a16:creationId xmlns:a16="http://schemas.microsoft.com/office/drawing/2014/main" id="{7EB10146-A497-B047-97B8-3E32CFAF09CF}"/>
              </a:ext>
            </a:extLst>
          </p:cNvPr>
          <p:cNvSpPr txBox="1"/>
          <p:nvPr/>
        </p:nvSpPr>
        <p:spPr>
          <a:xfrm>
            <a:off x="1207462" y="2021797"/>
            <a:ext cx="2408921" cy="523220"/>
          </a:xfrm>
          <a:prstGeom prst="rect">
            <a:avLst/>
          </a:prstGeom>
          <a:noFill/>
        </p:spPr>
        <p:txBody>
          <a:bodyPr wrap="square" rtlCol="0">
            <a:spAutoFit/>
          </a:bodyPr>
          <a:lstStyle/>
          <a:p>
            <a:pPr algn="ctr"/>
            <a:r>
              <a:rPr lang="en-US" sz="1400" dirty="0"/>
              <a:t>Identification of vulnerable and risky assets</a:t>
            </a:r>
          </a:p>
        </p:txBody>
      </p:sp>
      <p:cxnSp>
        <p:nvCxnSpPr>
          <p:cNvPr id="27" name="Straight Arrow Connector 26">
            <a:extLst>
              <a:ext uri="{FF2B5EF4-FFF2-40B4-BE49-F238E27FC236}">
                <a16:creationId xmlns:a16="http://schemas.microsoft.com/office/drawing/2014/main" id="{1373554F-008C-7C48-96D4-01EEF093CD4C}"/>
              </a:ext>
            </a:extLst>
          </p:cNvPr>
          <p:cNvCxnSpPr/>
          <p:nvPr/>
        </p:nvCxnSpPr>
        <p:spPr>
          <a:xfrm>
            <a:off x="2411922" y="4657617"/>
            <a:ext cx="400551" cy="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Left-Right Arrow 27">
            <a:extLst>
              <a:ext uri="{FF2B5EF4-FFF2-40B4-BE49-F238E27FC236}">
                <a16:creationId xmlns:a16="http://schemas.microsoft.com/office/drawing/2014/main" id="{37785DE1-0216-1E4B-ADF5-4C30F29725CB}"/>
              </a:ext>
            </a:extLst>
          </p:cNvPr>
          <p:cNvSpPr/>
          <p:nvPr/>
        </p:nvSpPr>
        <p:spPr>
          <a:xfrm>
            <a:off x="2216429" y="3052342"/>
            <a:ext cx="3343385" cy="506337"/>
          </a:xfrm>
          <a:prstGeom prst="leftRightArrow">
            <a:avLst/>
          </a:prstGeom>
          <a:solidFill>
            <a:srgbClr val="D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Our exposure</a:t>
            </a:r>
          </a:p>
        </p:txBody>
      </p:sp>
      <p:cxnSp>
        <p:nvCxnSpPr>
          <p:cNvPr id="29" name="Straight Arrow Connector 28">
            <a:extLst>
              <a:ext uri="{FF2B5EF4-FFF2-40B4-BE49-F238E27FC236}">
                <a16:creationId xmlns:a16="http://schemas.microsoft.com/office/drawing/2014/main" id="{127F782E-2BCE-4148-86A4-B0D20813082E}"/>
              </a:ext>
            </a:extLst>
          </p:cNvPr>
          <p:cNvCxnSpPr>
            <a:cxnSpLocks/>
          </p:cNvCxnSpPr>
          <p:nvPr/>
        </p:nvCxnSpPr>
        <p:spPr>
          <a:xfrm>
            <a:off x="2439633" y="2545017"/>
            <a:ext cx="525279" cy="197220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62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BCCF-5CC5-A347-A173-6F9200B713E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Using this Presentation Template</a:t>
            </a:r>
          </a:p>
        </p:txBody>
      </p:sp>
      <p:sp>
        <p:nvSpPr>
          <p:cNvPr id="3" name="Text Placeholder 2">
            <a:extLst>
              <a:ext uri="{FF2B5EF4-FFF2-40B4-BE49-F238E27FC236}">
                <a16:creationId xmlns:a16="http://schemas.microsoft.com/office/drawing/2014/main" id="{2B5F3A89-408A-6947-8494-184456520030}"/>
              </a:ext>
            </a:extLst>
          </p:cNvPr>
          <p:cNvSpPr>
            <a:spLocks noGrp="1"/>
          </p:cNvSpPr>
          <p:nvPr>
            <p:ph idx="1"/>
          </p:nvPr>
        </p:nvSpPr>
        <p:spPr>
          <a:xfrm>
            <a:off x="838199" y="1579356"/>
            <a:ext cx="10691813" cy="4949190"/>
          </a:xfrm>
        </p:spPr>
        <p:txBody>
          <a:bodyPr>
            <a:normAutofit lnSpcReduction="10000"/>
          </a:bodyPr>
          <a:lstStyle/>
          <a:p>
            <a:pPr marL="114300" indent="0">
              <a:lnSpc>
                <a:spcPct val="100000"/>
              </a:lnSpc>
              <a:buNone/>
            </a:pPr>
            <a:r>
              <a:rPr lang="en-US" sz="2000" dirty="0">
                <a:latin typeface="Calibri" panose="020F0502020204030204" pitchFamily="34" charset="0"/>
                <a:cs typeface="Calibri" panose="020F0502020204030204" pitchFamily="34" charset="0"/>
              </a:rPr>
              <a:t>This presentation template will help you organize your presentation to the board of directors (or the board audit committee). If you are a new CISO and presenting to your Board for the first time, you should use a variation of this template which can be downloaded </a:t>
            </a:r>
            <a:r>
              <a:rPr lang="en-US" sz="2000" u="sng" dirty="0">
                <a:solidFill>
                  <a:srgbClr val="0070C0"/>
                </a:solidFill>
                <a:latin typeface="Calibri" panose="020F0502020204030204" pitchFamily="34" charset="0"/>
                <a:cs typeface="Calibri" panose="020F0502020204030204" pitchFamily="34" charset="0"/>
                <a:hlinkClick r:id="rId3"/>
              </a:rPr>
              <a:t>here</a:t>
            </a:r>
            <a:r>
              <a:rPr lang="en-US" sz="2000" dirty="0">
                <a:latin typeface="Calibri" panose="020F0502020204030204" pitchFamily="34" charset="0"/>
                <a:cs typeface="Calibri" panose="020F0502020204030204" pitchFamily="34" charset="0"/>
              </a:rPr>
              <a:t>. </a:t>
            </a:r>
          </a:p>
          <a:p>
            <a:pPr marL="114300" indent="0">
              <a:lnSpc>
                <a:spcPct val="100000"/>
              </a:lnSpc>
              <a:buNone/>
            </a:pPr>
            <a:endParaRPr lang="en-US" sz="2000" dirty="0">
              <a:latin typeface="Calibri" panose="020F0502020204030204" pitchFamily="34" charset="0"/>
              <a:cs typeface="Calibri" panose="020F0502020204030204" pitchFamily="34" charset="0"/>
            </a:endParaRPr>
          </a:p>
          <a:p>
            <a:pPr marL="114300" indent="0">
              <a:lnSpc>
                <a:spcPct val="100000"/>
              </a:lnSpc>
              <a:buNone/>
            </a:pPr>
            <a:r>
              <a:rPr lang="en-US" sz="2000" dirty="0">
                <a:latin typeface="Calibri" panose="020F0502020204030204" pitchFamily="34" charset="0"/>
                <a:cs typeface="Calibri" panose="020F0502020204030204" pitchFamily="34" charset="0"/>
              </a:rPr>
              <a:t>Directions</a:t>
            </a:r>
          </a:p>
          <a:p>
            <a:pPr marL="630238">
              <a:lnSpc>
                <a:spcPts val="1600"/>
              </a:lnSpc>
              <a:spcAft>
                <a:spcPts val="600"/>
              </a:spcAft>
              <a:buFont typeface="Wingdings" pitchFamily="2" charset="2"/>
              <a:buChar char="§"/>
            </a:pPr>
            <a:r>
              <a:rPr lang="en-US" sz="2000" dirty="0">
                <a:latin typeface="Calibri" panose="020F0502020204030204" pitchFamily="34" charset="0"/>
                <a:cs typeface="Calibri" panose="020F0502020204030204" pitchFamily="34" charset="0"/>
              </a:rPr>
              <a:t>The core presentation is </a:t>
            </a:r>
            <a:r>
              <a:rPr lang="en-US" sz="2000" dirty="0">
                <a:latin typeface="Calibri" panose="020F0502020204030204" pitchFamily="34" charset="0"/>
                <a:cs typeface="Calibri" panose="020F0502020204030204" pitchFamily="34" charset="0"/>
                <a:hlinkClick r:id="rId4" action="ppaction://hlinksldjump"/>
              </a:rPr>
              <a:t>Slides 7-21</a:t>
            </a:r>
            <a:r>
              <a:rPr lang="en-US" sz="2000" dirty="0">
                <a:latin typeface="Calibri" panose="020F0502020204030204" pitchFamily="34" charset="0"/>
                <a:cs typeface="Calibri" panose="020F0502020204030204" pitchFamily="34" charset="0"/>
              </a:rPr>
              <a:t>. Other slides contain instructions and additional materials.    </a:t>
            </a:r>
          </a:p>
          <a:p>
            <a:pPr marL="630238">
              <a:lnSpc>
                <a:spcPts val="1600"/>
              </a:lnSpc>
              <a:spcAft>
                <a:spcPts val="600"/>
              </a:spcAft>
              <a:buFont typeface="Wingdings" pitchFamily="2" charset="2"/>
              <a:buChar char="§"/>
            </a:pPr>
            <a:r>
              <a:rPr lang="en-US" sz="2000" dirty="0">
                <a:latin typeface="Calibri" panose="020F0502020204030204" pitchFamily="34" charset="0"/>
                <a:cs typeface="Calibri" panose="020F0502020204030204" pitchFamily="34" charset="0"/>
              </a:rPr>
              <a:t>Customize these slides based on the unique context of your organization and industry.</a:t>
            </a:r>
          </a:p>
          <a:p>
            <a:pPr marL="630238">
              <a:lnSpc>
                <a:spcPts val="1600"/>
              </a:lnSpc>
              <a:spcAft>
                <a:spcPts val="600"/>
              </a:spcAft>
              <a:buFont typeface="Wingdings" pitchFamily="2" charset="2"/>
              <a:buChar char="§"/>
            </a:pPr>
            <a:r>
              <a:rPr lang="en-US" sz="2000" dirty="0">
                <a:latin typeface="Calibri" panose="020F0502020204030204" pitchFamily="34" charset="0"/>
                <a:cs typeface="Calibri" panose="020F0502020204030204" pitchFamily="34" charset="0"/>
              </a:rPr>
              <a:t>Look out for the                      box to know which visualizations are modifiable.  </a:t>
            </a:r>
          </a:p>
          <a:p>
            <a:pPr marL="630238">
              <a:lnSpc>
                <a:spcPts val="1600"/>
              </a:lnSpc>
              <a:spcAft>
                <a:spcPts val="600"/>
              </a:spcAft>
              <a:buFont typeface="Wingdings" pitchFamily="2" charset="2"/>
              <a:buChar char="§"/>
            </a:pPr>
            <a:r>
              <a:rPr lang="en-US" sz="2000" dirty="0">
                <a:latin typeface="Calibri" panose="020F0502020204030204" pitchFamily="34" charset="0"/>
                <a:cs typeface="Calibri" panose="020F0502020204030204" pitchFamily="34" charset="0"/>
              </a:rPr>
              <a:t>Review the guidance in the notes section below each slide.</a:t>
            </a:r>
          </a:p>
          <a:p>
            <a:pPr marL="630238">
              <a:lnSpc>
                <a:spcPts val="1600"/>
              </a:lnSpc>
              <a:spcAft>
                <a:spcPts val="600"/>
              </a:spcAft>
              <a:buFont typeface="Wingdings" pitchFamily="2" charset="2"/>
              <a:buChar char="§"/>
            </a:pPr>
            <a:r>
              <a:rPr lang="en-US" sz="2000" dirty="0">
                <a:latin typeface="Calibri" panose="020F0502020204030204" pitchFamily="34" charset="0"/>
                <a:cs typeface="Calibri" panose="020F0502020204030204" pitchFamily="34" charset="0"/>
              </a:rPr>
              <a:t>Use the slides in the appendix section as needed to augment the presentation.</a:t>
            </a:r>
          </a:p>
          <a:p>
            <a:pPr marL="114300" indent="0">
              <a:lnSpc>
                <a:spcPct val="100000"/>
              </a:lnSpc>
              <a:buNone/>
            </a:pPr>
            <a:endParaRPr lang="en-US" sz="1400" dirty="0">
              <a:latin typeface="Calibri" panose="020F0502020204030204" pitchFamily="34" charset="0"/>
              <a:cs typeface="Calibri" panose="020F0502020204030204" pitchFamily="34" charset="0"/>
            </a:endParaRPr>
          </a:p>
          <a:p>
            <a:pPr marL="114300" indent="0">
              <a:lnSpc>
                <a:spcPct val="100000"/>
              </a:lnSpc>
              <a:buNone/>
            </a:pPr>
            <a:r>
              <a:rPr lang="en-US" sz="2000" dirty="0">
                <a:latin typeface="Calibri" panose="020F0502020204030204" pitchFamily="34" charset="0"/>
                <a:cs typeface="Calibri" panose="020F0502020204030204" pitchFamily="34" charset="0"/>
              </a:rPr>
              <a:t>The risk calculations and visualizations shown in this PowerPoint can be automated with </a:t>
            </a:r>
            <a:r>
              <a:rPr lang="en-US" sz="2000" dirty="0">
                <a:latin typeface="Calibri" panose="020F0502020204030204" pitchFamily="34" charset="0"/>
                <a:cs typeface="Calibri" panose="020F0502020204030204" pitchFamily="34" charset="0"/>
                <a:hlinkClick r:id="rId5"/>
              </a:rPr>
              <a:t>Balbix</a:t>
            </a:r>
            <a:r>
              <a:rPr lang="en-US" sz="2000" dirty="0">
                <a:latin typeface="Calibri" panose="020F0502020204030204" pitchFamily="34" charset="0"/>
                <a:cs typeface="Calibri" panose="020F0502020204030204" pitchFamily="34" charset="0"/>
              </a:rPr>
              <a:t>. You can request a demo </a:t>
            </a:r>
            <a:r>
              <a:rPr lang="en-US" sz="2000" dirty="0">
                <a:latin typeface="Calibri" panose="020F0502020204030204" pitchFamily="34" charset="0"/>
                <a:cs typeface="Calibri" panose="020F0502020204030204" pitchFamily="34" charset="0"/>
                <a:hlinkClick r:id="rId6"/>
              </a:rPr>
              <a:t>here</a:t>
            </a:r>
            <a:r>
              <a:rPr lang="en-US" sz="2000" dirty="0">
                <a:latin typeface="Calibri" panose="020F0502020204030204" pitchFamily="34" charset="0"/>
                <a:cs typeface="Calibri" panose="020F0502020204030204" pitchFamily="34" charset="0"/>
              </a:rPr>
              <a:t> or start </a:t>
            </a:r>
            <a:r>
              <a:rPr lang="en-US" sz="2000" dirty="0">
                <a:latin typeface="Calibri" panose="020F0502020204030204" pitchFamily="34" charset="0"/>
                <a:cs typeface="Calibri" panose="020F0502020204030204" pitchFamily="34" charset="0"/>
                <a:hlinkClick r:id="rId7"/>
              </a:rPr>
              <a:t>your free trial</a:t>
            </a:r>
            <a:r>
              <a:rPr lang="en-US" sz="20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E094181C-F4AE-624D-A4D2-791F2A40185D}"/>
              </a:ext>
            </a:extLst>
          </p:cNvPr>
          <p:cNvSpPr txBox="1"/>
          <p:nvPr/>
        </p:nvSpPr>
        <p:spPr>
          <a:xfrm>
            <a:off x="3290116" y="4130953"/>
            <a:ext cx="1099528" cy="276999"/>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PT Sans" panose="020B0503020203020204" pitchFamily="34" charset="77"/>
                <a:cs typeface="Arial"/>
                <a:sym typeface="Arial"/>
              </a:rPr>
              <a:t>Editable</a:t>
            </a:r>
          </a:p>
        </p:txBody>
      </p:sp>
      <p:sp>
        <p:nvSpPr>
          <p:cNvPr id="5" name="Rectangle 4">
            <a:extLst>
              <a:ext uri="{FF2B5EF4-FFF2-40B4-BE49-F238E27FC236}">
                <a16:creationId xmlns:a16="http://schemas.microsoft.com/office/drawing/2014/main" id="{E17BD4B5-C986-104F-AB94-0FE50F7E0D57}"/>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delete this slide after use</a:t>
            </a:r>
          </a:p>
        </p:txBody>
      </p:sp>
    </p:spTree>
    <p:extLst>
      <p:ext uri="{BB962C8B-B14F-4D97-AF65-F5344CB8AC3E}">
        <p14:creationId xmlns:p14="http://schemas.microsoft.com/office/powerpoint/2010/main" val="199896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A7110A-B9B7-DF4B-A675-F91A3A03FBF9}"/>
              </a:ext>
            </a:extLst>
          </p:cNvPr>
          <p:cNvSpPr/>
          <p:nvPr/>
        </p:nvSpPr>
        <p:spPr>
          <a:xfrm>
            <a:off x="2678229" y="1516620"/>
            <a:ext cx="3140680" cy="524181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707C1AC4-A760-7647-BDE1-946FBFB7E833}"/>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PROGRESS IN CYBERSECURITY POSTURE</a:t>
            </a:r>
            <a:endParaRPr lang="en-US" sz="4000" b="1" dirty="0">
              <a:solidFill>
                <a:schemeClr val="bg1"/>
              </a:solidFill>
              <a:latin typeface="+mn-lt"/>
            </a:endParaRPr>
          </a:p>
        </p:txBody>
      </p:sp>
      <p:sp>
        <p:nvSpPr>
          <p:cNvPr id="4" name="TextBox 3">
            <a:extLst>
              <a:ext uri="{FF2B5EF4-FFF2-40B4-BE49-F238E27FC236}">
                <a16:creationId xmlns:a16="http://schemas.microsoft.com/office/drawing/2014/main" id="{21CF2338-D7F5-714B-A8EA-A1FED0B6E339}"/>
              </a:ext>
            </a:extLst>
          </p:cNvPr>
          <p:cNvSpPr txBox="1"/>
          <p:nvPr/>
        </p:nvSpPr>
        <p:spPr>
          <a:xfrm>
            <a:off x="3055946" y="1516621"/>
            <a:ext cx="5472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Initiatives</a:t>
            </a:r>
          </a:p>
        </p:txBody>
      </p:sp>
      <p:grpSp>
        <p:nvGrpSpPr>
          <p:cNvPr id="5" name="Group 4">
            <a:extLst>
              <a:ext uri="{FF2B5EF4-FFF2-40B4-BE49-F238E27FC236}">
                <a16:creationId xmlns:a16="http://schemas.microsoft.com/office/drawing/2014/main" id="{E5914DBF-7CF6-3243-BB02-A34D6FC40129}"/>
              </a:ext>
            </a:extLst>
          </p:cNvPr>
          <p:cNvGrpSpPr/>
          <p:nvPr/>
        </p:nvGrpSpPr>
        <p:grpSpPr>
          <a:xfrm>
            <a:off x="481769" y="1516620"/>
            <a:ext cx="1927137" cy="5045064"/>
            <a:chOff x="1375041" y="1334563"/>
            <a:chExt cx="1222135" cy="4897127"/>
          </a:xfrm>
        </p:grpSpPr>
        <p:sp>
          <p:nvSpPr>
            <p:cNvPr id="6" name="Rectangle 5">
              <a:extLst>
                <a:ext uri="{FF2B5EF4-FFF2-40B4-BE49-F238E27FC236}">
                  <a16:creationId xmlns:a16="http://schemas.microsoft.com/office/drawing/2014/main" id="{D7892C73-95EB-DB43-AE67-3CC5EA192933}"/>
                </a:ext>
              </a:extLst>
            </p:cNvPr>
            <p:cNvSpPr/>
            <p:nvPr/>
          </p:nvSpPr>
          <p:spPr>
            <a:xfrm>
              <a:off x="1384478" y="1801736"/>
              <a:ext cx="1209763" cy="609601"/>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Identify</a:t>
              </a:r>
            </a:p>
          </p:txBody>
        </p:sp>
        <p:sp>
          <p:nvSpPr>
            <p:cNvPr id="7" name="Rectangle 6">
              <a:extLst>
                <a:ext uri="{FF2B5EF4-FFF2-40B4-BE49-F238E27FC236}">
                  <a16:creationId xmlns:a16="http://schemas.microsoft.com/office/drawing/2014/main" id="{B9FA2078-EA91-3A44-A863-CB5B6A8CABBC}"/>
                </a:ext>
              </a:extLst>
            </p:cNvPr>
            <p:cNvSpPr/>
            <p:nvPr/>
          </p:nvSpPr>
          <p:spPr>
            <a:xfrm>
              <a:off x="1384478" y="2800653"/>
              <a:ext cx="1209763" cy="609601"/>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Protect</a:t>
              </a:r>
            </a:p>
          </p:txBody>
        </p:sp>
        <p:sp>
          <p:nvSpPr>
            <p:cNvPr id="8" name="Rectangle 7">
              <a:extLst>
                <a:ext uri="{FF2B5EF4-FFF2-40B4-BE49-F238E27FC236}">
                  <a16:creationId xmlns:a16="http://schemas.microsoft.com/office/drawing/2014/main" id="{AF0BBF72-95C8-E54F-B71B-5802FD3A42E8}"/>
                </a:ext>
              </a:extLst>
            </p:cNvPr>
            <p:cNvSpPr/>
            <p:nvPr/>
          </p:nvSpPr>
          <p:spPr>
            <a:xfrm>
              <a:off x="1384478" y="3744696"/>
              <a:ext cx="1209763" cy="609601"/>
            </a:xfrm>
            <a:prstGeom prst="rect">
              <a:avLst/>
            </a:prstGeom>
            <a:solidFill>
              <a:srgbClr val="FFCC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Detect</a:t>
              </a:r>
            </a:p>
          </p:txBody>
        </p:sp>
        <p:sp>
          <p:nvSpPr>
            <p:cNvPr id="9" name="Rectangle 8">
              <a:extLst>
                <a:ext uri="{FF2B5EF4-FFF2-40B4-BE49-F238E27FC236}">
                  <a16:creationId xmlns:a16="http://schemas.microsoft.com/office/drawing/2014/main" id="{E09F30AB-E304-1646-877F-D9FC431B77A8}"/>
                </a:ext>
              </a:extLst>
            </p:cNvPr>
            <p:cNvSpPr/>
            <p:nvPr/>
          </p:nvSpPr>
          <p:spPr>
            <a:xfrm>
              <a:off x="1375041" y="4678046"/>
              <a:ext cx="1222135" cy="609601"/>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Respond</a:t>
              </a:r>
            </a:p>
          </p:txBody>
        </p:sp>
        <p:sp>
          <p:nvSpPr>
            <p:cNvPr id="10" name="Rectangle 9">
              <a:extLst>
                <a:ext uri="{FF2B5EF4-FFF2-40B4-BE49-F238E27FC236}">
                  <a16:creationId xmlns:a16="http://schemas.microsoft.com/office/drawing/2014/main" id="{1182C670-F4EC-B643-8A05-1C760242F12D}"/>
                </a:ext>
              </a:extLst>
            </p:cNvPr>
            <p:cNvSpPr/>
            <p:nvPr/>
          </p:nvSpPr>
          <p:spPr>
            <a:xfrm>
              <a:off x="1375041" y="5622089"/>
              <a:ext cx="1219200" cy="609601"/>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Recover</a:t>
              </a:r>
            </a:p>
          </p:txBody>
        </p:sp>
        <p:sp>
          <p:nvSpPr>
            <p:cNvPr id="11" name="TextBox 10">
              <a:extLst>
                <a:ext uri="{FF2B5EF4-FFF2-40B4-BE49-F238E27FC236}">
                  <a16:creationId xmlns:a16="http://schemas.microsoft.com/office/drawing/2014/main" id="{9F1B1B6D-2C2B-CB4B-8340-788451D27D92}"/>
                </a:ext>
              </a:extLst>
            </p:cNvPr>
            <p:cNvSpPr txBox="1"/>
            <p:nvPr/>
          </p:nvSpPr>
          <p:spPr>
            <a:xfrm>
              <a:off x="1375041" y="1334563"/>
              <a:ext cx="1209763" cy="3585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Capability</a:t>
              </a: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p>
          </p:txBody>
        </p:sp>
      </p:grpSp>
      <p:cxnSp>
        <p:nvCxnSpPr>
          <p:cNvPr id="12" name="Straight Connector 11">
            <a:extLst>
              <a:ext uri="{FF2B5EF4-FFF2-40B4-BE49-F238E27FC236}">
                <a16:creationId xmlns:a16="http://schemas.microsoft.com/office/drawing/2014/main" id="{CECA67CC-913B-094D-A362-4E02EAD9D8B6}"/>
              </a:ext>
            </a:extLst>
          </p:cNvPr>
          <p:cNvCxnSpPr>
            <a:cxnSpLocks/>
          </p:cNvCxnSpPr>
          <p:nvPr/>
        </p:nvCxnSpPr>
        <p:spPr>
          <a:xfrm>
            <a:off x="304800" y="2858800"/>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0DC927-8542-BE45-BC1C-36EFDC23EE05}"/>
              </a:ext>
            </a:extLst>
          </p:cNvPr>
          <p:cNvCxnSpPr>
            <a:cxnSpLocks/>
          </p:cNvCxnSpPr>
          <p:nvPr/>
        </p:nvCxnSpPr>
        <p:spPr>
          <a:xfrm>
            <a:off x="304800" y="3831648"/>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E49340-DBE5-9948-95E1-471823B3E591}"/>
              </a:ext>
            </a:extLst>
          </p:cNvPr>
          <p:cNvCxnSpPr>
            <a:cxnSpLocks/>
          </p:cNvCxnSpPr>
          <p:nvPr/>
        </p:nvCxnSpPr>
        <p:spPr>
          <a:xfrm>
            <a:off x="304800" y="4804496"/>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64B191-0C73-4548-AABB-B7F84FE86240}"/>
              </a:ext>
            </a:extLst>
          </p:cNvPr>
          <p:cNvCxnSpPr>
            <a:cxnSpLocks/>
          </p:cNvCxnSpPr>
          <p:nvPr/>
        </p:nvCxnSpPr>
        <p:spPr>
          <a:xfrm>
            <a:off x="304800" y="5777342"/>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12EDFF-161B-7542-91FB-ACCFF950F479}"/>
              </a:ext>
            </a:extLst>
          </p:cNvPr>
          <p:cNvCxnSpPr>
            <a:cxnSpLocks/>
          </p:cNvCxnSpPr>
          <p:nvPr/>
        </p:nvCxnSpPr>
        <p:spPr>
          <a:xfrm>
            <a:off x="304800" y="1885952"/>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410F3D-A429-6B47-ACBF-B0BE19CE7DFE}"/>
              </a:ext>
            </a:extLst>
          </p:cNvPr>
          <p:cNvSpPr txBox="1"/>
          <p:nvPr/>
        </p:nvSpPr>
        <p:spPr>
          <a:xfrm>
            <a:off x="2693110" y="5986066"/>
            <a:ext cx="30149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Review &amp; update business continuity plan every quarter</a:t>
            </a:r>
          </a:p>
        </p:txBody>
      </p:sp>
      <p:sp>
        <p:nvSpPr>
          <p:cNvPr id="18" name="TextBox 17">
            <a:extLst>
              <a:ext uri="{FF2B5EF4-FFF2-40B4-BE49-F238E27FC236}">
                <a16:creationId xmlns:a16="http://schemas.microsoft.com/office/drawing/2014/main" id="{F9629080-5414-5140-8C21-6BFCFB62AC20}"/>
              </a:ext>
            </a:extLst>
          </p:cNvPr>
          <p:cNvSpPr txBox="1"/>
          <p:nvPr/>
        </p:nvSpPr>
        <p:spPr>
          <a:xfrm>
            <a:off x="2718388" y="5029309"/>
            <a:ext cx="29896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Improve incidence response with automated playbooks</a:t>
            </a:r>
          </a:p>
        </p:txBody>
      </p:sp>
      <p:sp>
        <p:nvSpPr>
          <p:cNvPr id="19" name="TextBox 18">
            <a:extLst>
              <a:ext uri="{FF2B5EF4-FFF2-40B4-BE49-F238E27FC236}">
                <a16:creationId xmlns:a16="http://schemas.microsoft.com/office/drawing/2014/main" id="{6B9E657E-8564-1A4D-97D2-1AE85269DF2A}"/>
              </a:ext>
            </a:extLst>
          </p:cNvPr>
          <p:cNvSpPr txBox="1"/>
          <p:nvPr/>
        </p:nvSpPr>
        <p:spPr>
          <a:xfrm>
            <a:off x="2718387" y="2880936"/>
            <a:ext cx="298968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Implement strong identity with adaptive authentication. Improve security hygiene and patching posture. Update email security. </a:t>
            </a:r>
          </a:p>
        </p:txBody>
      </p:sp>
      <p:sp>
        <p:nvSpPr>
          <p:cNvPr id="20" name="TextBox 19">
            <a:extLst>
              <a:ext uri="{FF2B5EF4-FFF2-40B4-BE49-F238E27FC236}">
                <a16:creationId xmlns:a16="http://schemas.microsoft.com/office/drawing/2014/main" id="{DF79FE3F-F8F2-1C45-8859-ABB09788B39F}"/>
              </a:ext>
            </a:extLst>
          </p:cNvPr>
          <p:cNvSpPr txBox="1"/>
          <p:nvPr/>
        </p:nvSpPr>
        <p:spPr>
          <a:xfrm>
            <a:off x="2758548" y="1993674"/>
            <a:ext cx="294952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Implement continuous cybersecurity posture visibility. Build risk owner’s matrix and update quarterly. </a:t>
            </a:r>
          </a:p>
        </p:txBody>
      </p:sp>
      <p:sp>
        <p:nvSpPr>
          <p:cNvPr id="21" name="TextBox 20">
            <a:extLst>
              <a:ext uri="{FF2B5EF4-FFF2-40B4-BE49-F238E27FC236}">
                <a16:creationId xmlns:a16="http://schemas.microsoft.com/office/drawing/2014/main" id="{5F6AC100-1A20-0A4F-9346-6528B6EF67F3}"/>
              </a:ext>
            </a:extLst>
          </p:cNvPr>
          <p:cNvSpPr txBox="1"/>
          <p:nvPr/>
        </p:nvSpPr>
        <p:spPr>
          <a:xfrm>
            <a:off x="2718388" y="4048216"/>
            <a:ext cx="29896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Incorporate threat feeds in SOC workflows. </a:t>
            </a:r>
          </a:p>
        </p:txBody>
      </p:sp>
      <p:sp>
        <p:nvSpPr>
          <p:cNvPr id="22" name="Off-page Connector 21">
            <a:extLst>
              <a:ext uri="{FF2B5EF4-FFF2-40B4-BE49-F238E27FC236}">
                <a16:creationId xmlns:a16="http://schemas.microsoft.com/office/drawing/2014/main" id="{01A2E0D0-0CBF-F84C-920C-C62704A37126}"/>
              </a:ext>
            </a:extLst>
          </p:cNvPr>
          <p:cNvSpPr/>
          <p:nvPr/>
        </p:nvSpPr>
        <p:spPr>
          <a:xfrm rot="16200000">
            <a:off x="6603591" y="5455151"/>
            <a:ext cx="317945" cy="1576331"/>
          </a:xfrm>
          <a:prstGeom prst="flowChartOffpage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ff-page Connector 22">
            <a:extLst>
              <a:ext uri="{FF2B5EF4-FFF2-40B4-BE49-F238E27FC236}">
                <a16:creationId xmlns:a16="http://schemas.microsoft.com/office/drawing/2014/main" id="{6D7D296F-FE05-F44B-9212-59727E3A167E}"/>
              </a:ext>
            </a:extLst>
          </p:cNvPr>
          <p:cNvSpPr/>
          <p:nvPr/>
        </p:nvSpPr>
        <p:spPr>
          <a:xfrm rot="16200000">
            <a:off x="8208143" y="5580690"/>
            <a:ext cx="317946" cy="1325251"/>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ff-page Connector 23">
            <a:extLst>
              <a:ext uri="{FF2B5EF4-FFF2-40B4-BE49-F238E27FC236}">
                <a16:creationId xmlns:a16="http://schemas.microsoft.com/office/drawing/2014/main" id="{276492AD-3F22-B34D-8BF9-6030C47741FC}"/>
              </a:ext>
            </a:extLst>
          </p:cNvPr>
          <p:cNvSpPr/>
          <p:nvPr/>
        </p:nvSpPr>
        <p:spPr>
          <a:xfrm rot="16200000">
            <a:off x="9507283" y="5796970"/>
            <a:ext cx="317945" cy="892688"/>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ff-page Connector 24">
            <a:extLst>
              <a:ext uri="{FF2B5EF4-FFF2-40B4-BE49-F238E27FC236}">
                <a16:creationId xmlns:a16="http://schemas.microsoft.com/office/drawing/2014/main" id="{2A97E1B5-1260-BA41-851A-7D371216CAAB}"/>
              </a:ext>
            </a:extLst>
          </p:cNvPr>
          <p:cNvSpPr/>
          <p:nvPr/>
        </p:nvSpPr>
        <p:spPr>
          <a:xfrm rot="16200000">
            <a:off x="6362328" y="1836271"/>
            <a:ext cx="319767" cy="1019891"/>
          </a:xfrm>
          <a:prstGeom prst="flowChartOffpage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C162120-31A3-2C49-AA96-E25729D9B066}"/>
              </a:ext>
            </a:extLst>
          </p:cNvPr>
          <p:cNvSpPr txBox="1"/>
          <p:nvPr/>
        </p:nvSpPr>
        <p:spPr>
          <a:xfrm>
            <a:off x="6028981" y="2206811"/>
            <a:ext cx="8899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Deploy Balbix</a:t>
            </a:r>
          </a:p>
        </p:txBody>
      </p:sp>
      <p:sp>
        <p:nvSpPr>
          <p:cNvPr id="27" name="Off-page Connector 26">
            <a:extLst>
              <a:ext uri="{FF2B5EF4-FFF2-40B4-BE49-F238E27FC236}">
                <a16:creationId xmlns:a16="http://schemas.microsoft.com/office/drawing/2014/main" id="{6911C11B-0642-9448-BA08-EF8995F394A7}"/>
              </a:ext>
            </a:extLst>
          </p:cNvPr>
          <p:cNvSpPr/>
          <p:nvPr/>
        </p:nvSpPr>
        <p:spPr>
          <a:xfrm rot="16200000">
            <a:off x="7576822" y="1798489"/>
            <a:ext cx="317943" cy="1097280"/>
          </a:xfrm>
          <a:prstGeom prst="flowChartOffpage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FEE2A60-77BD-D143-94B4-397581A27758}"/>
              </a:ext>
            </a:extLst>
          </p:cNvPr>
          <p:cNvSpPr txBox="1"/>
          <p:nvPr/>
        </p:nvSpPr>
        <p:spPr>
          <a:xfrm>
            <a:off x="7135254" y="2142105"/>
            <a:ext cx="13040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Asset Criticality Analysis</a:t>
            </a:r>
          </a:p>
        </p:txBody>
      </p:sp>
      <p:sp>
        <p:nvSpPr>
          <p:cNvPr id="29" name="Off-page Connector 28">
            <a:extLst>
              <a:ext uri="{FF2B5EF4-FFF2-40B4-BE49-F238E27FC236}">
                <a16:creationId xmlns:a16="http://schemas.microsoft.com/office/drawing/2014/main" id="{2C2B210B-1E3B-894B-8076-73D7303DE87A}"/>
              </a:ext>
            </a:extLst>
          </p:cNvPr>
          <p:cNvSpPr/>
          <p:nvPr/>
        </p:nvSpPr>
        <p:spPr>
          <a:xfrm rot="16200000">
            <a:off x="9123972" y="1538634"/>
            <a:ext cx="339101" cy="1638148"/>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07522558-9745-BD4F-AEE4-0C4FB2241172}"/>
              </a:ext>
            </a:extLst>
          </p:cNvPr>
          <p:cNvSpPr txBox="1"/>
          <p:nvPr/>
        </p:nvSpPr>
        <p:spPr>
          <a:xfrm>
            <a:off x="8434071" y="2157278"/>
            <a:ext cx="1638147" cy="400110"/>
          </a:xfrm>
          <a:prstGeom prst="rect">
            <a:avLst/>
          </a:prstGeom>
          <a:solidFill>
            <a:schemeClr val="tx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Build risk group hierarchy and assign risk owners</a:t>
            </a:r>
          </a:p>
        </p:txBody>
      </p:sp>
      <p:sp>
        <p:nvSpPr>
          <p:cNvPr id="31" name="Off-page Connector 30">
            <a:extLst>
              <a:ext uri="{FF2B5EF4-FFF2-40B4-BE49-F238E27FC236}">
                <a16:creationId xmlns:a16="http://schemas.microsoft.com/office/drawing/2014/main" id="{3333F2DA-8D8B-4249-BEE9-50D4628809A6}"/>
              </a:ext>
            </a:extLst>
          </p:cNvPr>
          <p:cNvSpPr/>
          <p:nvPr/>
        </p:nvSpPr>
        <p:spPr>
          <a:xfrm rot="16200000">
            <a:off x="6362328" y="2837289"/>
            <a:ext cx="319767" cy="1019891"/>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B2245561-8F07-064B-9C0C-8D34F7180EBA}"/>
              </a:ext>
            </a:extLst>
          </p:cNvPr>
          <p:cNvSpPr txBox="1"/>
          <p:nvPr/>
        </p:nvSpPr>
        <p:spPr>
          <a:xfrm>
            <a:off x="6028981" y="3207829"/>
            <a:ext cx="8242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Deploy Okta</a:t>
            </a:r>
          </a:p>
        </p:txBody>
      </p:sp>
      <p:sp>
        <p:nvSpPr>
          <p:cNvPr id="33" name="Off-page Connector 32">
            <a:extLst>
              <a:ext uri="{FF2B5EF4-FFF2-40B4-BE49-F238E27FC236}">
                <a16:creationId xmlns:a16="http://schemas.microsoft.com/office/drawing/2014/main" id="{4A70B9E3-B47D-FF42-B35E-6784F72B0AD9}"/>
              </a:ext>
            </a:extLst>
          </p:cNvPr>
          <p:cNvSpPr/>
          <p:nvPr/>
        </p:nvSpPr>
        <p:spPr>
          <a:xfrm rot="16200000">
            <a:off x="9514569" y="2868223"/>
            <a:ext cx="319768" cy="1421567"/>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1B801343-701D-2040-8A89-803A6C9B44B1}"/>
              </a:ext>
            </a:extLst>
          </p:cNvPr>
          <p:cNvSpPr txBox="1"/>
          <p:nvPr/>
        </p:nvSpPr>
        <p:spPr>
          <a:xfrm>
            <a:off x="8940143" y="3372606"/>
            <a:ext cx="11736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Deploy Proofpoint or similar tool</a:t>
            </a:r>
          </a:p>
        </p:txBody>
      </p:sp>
      <p:sp>
        <p:nvSpPr>
          <p:cNvPr id="35" name="Off-page Connector 34">
            <a:extLst>
              <a:ext uri="{FF2B5EF4-FFF2-40B4-BE49-F238E27FC236}">
                <a16:creationId xmlns:a16="http://schemas.microsoft.com/office/drawing/2014/main" id="{B22358B0-7BCE-7C4B-89F7-15DCD5D3C1CD}"/>
              </a:ext>
            </a:extLst>
          </p:cNvPr>
          <p:cNvSpPr/>
          <p:nvPr/>
        </p:nvSpPr>
        <p:spPr>
          <a:xfrm rot="16200000">
            <a:off x="7863899" y="2301400"/>
            <a:ext cx="314424" cy="1607804"/>
          </a:xfrm>
          <a:prstGeom prst="flowChartOffpage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D1CC160F-9278-8F49-AC0D-6541132C0D27}"/>
              </a:ext>
            </a:extLst>
          </p:cNvPr>
          <p:cNvSpPr txBox="1"/>
          <p:nvPr/>
        </p:nvSpPr>
        <p:spPr>
          <a:xfrm>
            <a:off x="7153462" y="2905246"/>
            <a:ext cx="17067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Build Balbix workflows for non-patching risk items </a:t>
            </a:r>
          </a:p>
        </p:txBody>
      </p:sp>
      <p:sp>
        <p:nvSpPr>
          <p:cNvPr id="37" name="Off-page Connector 36">
            <a:extLst>
              <a:ext uri="{FF2B5EF4-FFF2-40B4-BE49-F238E27FC236}">
                <a16:creationId xmlns:a16="http://schemas.microsoft.com/office/drawing/2014/main" id="{F350E510-54B2-CF40-87FA-F68C278DB696}"/>
              </a:ext>
            </a:extLst>
          </p:cNvPr>
          <p:cNvSpPr/>
          <p:nvPr/>
        </p:nvSpPr>
        <p:spPr>
          <a:xfrm rot="16200000">
            <a:off x="7788845" y="2847487"/>
            <a:ext cx="319767" cy="1463040"/>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33F68C7-F5C4-6346-B5A8-52D8D4A31E47}"/>
              </a:ext>
            </a:extLst>
          </p:cNvPr>
          <p:cNvSpPr txBox="1"/>
          <p:nvPr/>
        </p:nvSpPr>
        <p:spPr>
          <a:xfrm>
            <a:off x="7190487" y="3374804"/>
            <a:ext cx="12435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Improve Patching  Posture using Balbix</a:t>
            </a:r>
          </a:p>
        </p:txBody>
      </p:sp>
      <p:sp>
        <p:nvSpPr>
          <p:cNvPr id="39" name="Off-page Connector 38">
            <a:extLst>
              <a:ext uri="{FF2B5EF4-FFF2-40B4-BE49-F238E27FC236}">
                <a16:creationId xmlns:a16="http://schemas.microsoft.com/office/drawing/2014/main" id="{B47C9D14-4321-C141-96C4-868B8DAF787D}"/>
              </a:ext>
            </a:extLst>
          </p:cNvPr>
          <p:cNvSpPr/>
          <p:nvPr/>
        </p:nvSpPr>
        <p:spPr>
          <a:xfrm rot="16200000">
            <a:off x="7731288" y="3614403"/>
            <a:ext cx="350648" cy="1355491"/>
          </a:xfrm>
          <a:prstGeom prst="flowChartOffpageConnector">
            <a:avLst/>
          </a:prstGeom>
          <a:solidFill>
            <a:srgbClr val="C0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8228D5C-1509-964F-A6AC-B904D06DFDEF}"/>
              </a:ext>
            </a:extLst>
          </p:cNvPr>
          <p:cNvSpPr txBox="1"/>
          <p:nvPr/>
        </p:nvSpPr>
        <p:spPr>
          <a:xfrm>
            <a:off x="7187153" y="4086317"/>
            <a:ext cx="13554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Integrate Recorded Future in SOC </a:t>
            </a:r>
          </a:p>
        </p:txBody>
      </p:sp>
      <p:sp>
        <p:nvSpPr>
          <p:cNvPr id="41" name="Off-page Connector 40">
            <a:extLst>
              <a:ext uri="{FF2B5EF4-FFF2-40B4-BE49-F238E27FC236}">
                <a16:creationId xmlns:a16="http://schemas.microsoft.com/office/drawing/2014/main" id="{6F920BC4-9E40-9345-9BE1-FEAB4801AB13}"/>
              </a:ext>
            </a:extLst>
          </p:cNvPr>
          <p:cNvSpPr/>
          <p:nvPr/>
        </p:nvSpPr>
        <p:spPr>
          <a:xfrm rot="16200000">
            <a:off x="9532164" y="4524825"/>
            <a:ext cx="350648" cy="1355491"/>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1C2839EC-4A64-854A-A4E6-30820EC638E6}"/>
              </a:ext>
            </a:extLst>
          </p:cNvPr>
          <p:cNvSpPr txBox="1"/>
          <p:nvPr/>
        </p:nvSpPr>
        <p:spPr>
          <a:xfrm>
            <a:off x="9019959" y="5002515"/>
            <a:ext cx="1355492" cy="400110"/>
          </a:xfrm>
          <a:prstGeom prst="rect">
            <a:avLst/>
          </a:prstGeom>
          <a:solidFill>
            <a:schemeClr val="tx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Integrate TBD SOAR platform in SOC </a:t>
            </a:r>
          </a:p>
        </p:txBody>
      </p:sp>
      <p:sp>
        <p:nvSpPr>
          <p:cNvPr id="43" name="TextBox 42">
            <a:extLst>
              <a:ext uri="{FF2B5EF4-FFF2-40B4-BE49-F238E27FC236}">
                <a16:creationId xmlns:a16="http://schemas.microsoft.com/office/drawing/2014/main" id="{1ABA36A5-C92A-9D40-906F-355E6C8002F2}"/>
              </a:ext>
            </a:extLst>
          </p:cNvPr>
          <p:cNvSpPr txBox="1"/>
          <p:nvPr/>
        </p:nvSpPr>
        <p:spPr>
          <a:xfrm>
            <a:off x="5908325" y="6032011"/>
            <a:ext cx="14054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Review &amp; identify gaps in plan with risk owners</a:t>
            </a:r>
          </a:p>
        </p:txBody>
      </p:sp>
      <p:sp>
        <p:nvSpPr>
          <p:cNvPr id="44" name="TextBox 43">
            <a:extLst>
              <a:ext uri="{FF2B5EF4-FFF2-40B4-BE49-F238E27FC236}">
                <a16:creationId xmlns:a16="http://schemas.microsoft.com/office/drawing/2014/main" id="{5B0A3170-3E11-914F-A615-B299681C2F30}"/>
              </a:ext>
            </a:extLst>
          </p:cNvPr>
          <p:cNvSpPr txBox="1"/>
          <p:nvPr/>
        </p:nvSpPr>
        <p:spPr>
          <a:xfrm>
            <a:off x="7680999" y="6034754"/>
            <a:ext cx="1282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Develop plan update to address gaps</a:t>
            </a:r>
          </a:p>
        </p:txBody>
      </p:sp>
      <p:sp>
        <p:nvSpPr>
          <p:cNvPr id="45" name="TextBox 44">
            <a:extLst>
              <a:ext uri="{FF2B5EF4-FFF2-40B4-BE49-F238E27FC236}">
                <a16:creationId xmlns:a16="http://schemas.microsoft.com/office/drawing/2014/main" id="{D518767A-C737-2F43-8133-6D2080167A0E}"/>
              </a:ext>
            </a:extLst>
          </p:cNvPr>
          <p:cNvSpPr txBox="1"/>
          <p:nvPr/>
        </p:nvSpPr>
        <p:spPr>
          <a:xfrm>
            <a:off x="9186491" y="6034754"/>
            <a:ext cx="911110" cy="400110"/>
          </a:xfrm>
          <a:prstGeom prst="rect">
            <a:avLst/>
          </a:prstGeom>
          <a:solidFill>
            <a:schemeClr val="tx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Implement &amp; test plan</a:t>
            </a:r>
          </a:p>
        </p:txBody>
      </p:sp>
      <p:sp>
        <p:nvSpPr>
          <p:cNvPr id="46" name="Off-page Connector 45">
            <a:extLst>
              <a:ext uri="{FF2B5EF4-FFF2-40B4-BE49-F238E27FC236}">
                <a16:creationId xmlns:a16="http://schemas.microsoft.com/office/drawing/2014/main" id="{A98882A6-53B4-1D4E-BEC9-48D9351DDB47}"/>
              </a:ext>
            </a:extLst>
          </p:cNvPr>
          <p:cNvSpPr/>
          <p:nvPr/>
        </p:nvSpPr>
        <p:spPr>
          <a:xfrm rot="16200000">
            <a:off x="9390166" y="2581350"/>
            <a:ext cx="317209" cy="1057623"/>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1780B7D4-B112-9445-ADBC-CE2644CD5DB6}"/>
              </a:ext>
            </a:extLst>
          </p:cNvPr>
          <p:cNvSpPr txBox="1"/>
          <p:nvPr/>
        </p:nvSpPr>
        <p:spPr>
          <a:xfrm>
            <a:off x="8996433" y="2902482"/>
            <a:ext cx="909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Turn on Okta adaptive auth </a:t>
            </a:r>
          </a:p>
        </p:txBody>
      </p:sp>
      <p:sp>
        <p:nvSpPr>
          <p:cNvPr id="48" name="TextBox 47">
            <a:extLst>
              <a:ext uri="{FF2B5EF4-FFF2-40B4-BE49-F238E27FC236}">
                <a16:creationId xmlns:a16="http://schemas.microsoft.com/office/drawing/2014/main" id="{31268541-B058-1249-AA85-527CFB060507}"/>
              </a:ext>
            </a:extLst>
          </p:cNvPr>
          <p:cNvSpPr txBox="1"/>
          <p:nvPr/>
        </p:nvSpPr>
        <p:spPr>
          <a:xfrm>
            <a:off x="6003310" y="1437769"/>
            <a:ext cx="1280160" cy="307777"/>
          </a:xfrm>
          <a:prstGeom prst="rect">
            <a:avLst/>
          </a:prstGeom>
          <a:solidFill>
            <a:srgbClr val="00B050"/>
          </a:solidFill>
          <a:ln>
            <a:noFill/>
          </a:ln>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On Track</a:t>
            </a:r>
          </a:p>
        </p:txBody>
      </p:sp>
      <p:sp>
        <p:nvSpPr>
          <p:cNvPr id="49" name="TextBox 48">
            <a:extLst>
              <a:ext uri="{FF2B5EF4-FFF2-40B4-BE49-F238E27FC236}">
                <a16:creationId xmlns:a16="http://schemas.microsoft.com/office/drawing/2014/main" id="{F40AC19B-E50C-304C-A464-BB0898ABC8BA}"/>
              </a:ext>
            </a:extLst>
          </p:cNvPr>
          <p:cNvSpPr txBox="1"/>
          <p:nvPr/>
        </p:nvSpPr>
        <p:spPr>
          <a:xfrm>
            <a:off x="7448942" y="1432966"/>
            <a:ext cx="1280160" cy="307777"/>
          </a:xfrm>
          <a:prstGeom prst="rect">
            <a:avLst/>
          </a:prstGeom>
          <a:solidFill>
            <a:schemeClr val="accent2"/>
          </a:solidFill>
          <a:ln>
            <a:noFill/>
          </a:ln>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Delayed</a:t>
            </a:r>
          </a:p>
        </p:txBody>
      </p:sp>
      <p:sp>
        <p:nvSpPr>
          <p:cNvPr id="50" name="TextBox 49">
            <a:extLst>
              <a:ext uri="{FF2B5EF4-FFF2-40B4-BE49-F238E27FC236}">
                <a16:creationId xmlns:a16="http://schemas.microsoft.com/office/drawing/2014/main" id="{C9FD27EE-E234-CF48-B5F1-E3A16BAD5AE3}"/>
              </a:ext>
            </a:extLst>
          </p:cNvPr>
          <p:cNvSpPr txBox="1"/>
          <p:nvPr/>
        </p:nvSpPr>
        <p:spPr>
          <a:xfrm>
            <a:off x="8894574" y="1429172"/>
            <a:ext cx="1280160" cy="307777"/>
          </a:xfrm>
          <a:prstGeom prst="rect">
            <a:avLst/>
          </a:prstGeom>
          <a:solidFill>
            <a:srgbClr val="C00000"/>
          </a:solidFill>
          <a:ln>
            <a:noFill/>
          </a:ln>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On Hold</a:t>
            </a:r>
          </a:p>
        </p:txBody>
      </p:sp>
      <p:sp>
        <p:nvSpPr>
          <p:cNvPr id="51" name="TextBox 50">
            <a:extLst>
              <a:ext uri="{FF2B5EF4-FFF2-40B4-BE49-F238E27FC236}">
                <a16:creationId xmlns:a16="http://schemas.microsoft.com/office/drawing/2014/main" id="{167BDE09-E6FD-6646-8614-A062C9F5A75D}"/>
              </a:ext>
            </a:extLst>
          </p:cNvPr>
          <p:cNvSpPr txBox="1"/>
          <p:nvPr/>
        </p:nvSpPr>
        <p:spPr>
          <a:xfrm>
            <a:off x="10344923" y="1426281"/>
            <a:ext cx="1280160" cy="307777"/>
          </a:xfrm>
          <a:prstGeom prst="rect">
            <a:avLst/>
          </a:prstGeom>
          <a:solidFill>
            <a:schemeClr val="tx1">
              <a:lumMod val="50000"/>
              <a:lumOff val="50000"/>
            </a:schemeClr>
          </a:solidFill>
          <a:ln>
            <a:noFill/>
          </a:ln>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Roadmap</a:t>
            </a:r>
          </a:p>
        </p:txBody>
      </p:sp>
    </p:spTree>
    <p:extLst>
      <p:ext uri="{BB962C8B-B14F-4D97-AF65-F5344CB8AC3E}">
        <p14:creationId xmlns:p14="http://schemas.microsoft.com/office/powerpoint/2010/main" val="77148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7562-0868-B84F-A6F3-6BA6287D123B}"/>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PROGRESS IN CYBERSECURITY POSTURE</a:t>
            </a:r>
            <a:endParaRPr lang="en-US" sz="4000" b="1" dirty="0">
              <a:solidFill>
                <a:schemeClr val="bg1"/>
              </a:solidFill>
              <a:latin typeface="+mn-lt"/>
            </a:endParaRPr>
          </a:p>
        </p:txBody>
      </p:sp>
      <p:sp>
        <p:nvSpPr>
          <p:cNvPr id="3" name="Rectangle 2">
            <a:extLst>
              <a:ext uri="{FF2B5EF4-FFF2-40B4-BE49-F238E27FC236}">
                <a16:creationId xmlns:a16="http://schemas.microsoft.com/office/drawing/2014/main" id="{42067125-CEB6-DA4A-9417-1D2B55D73F92}"/>
              </a:ext>
            </a:extLst>
          </p:cNvPr>
          <p:cNvSpPr/>
          <p:nvPr/>
        </p:nvSpPr>
        <p:spPr>
          <a:xfrm>
            <a:off x="995516" y="2362442"/>
            <a:ext cx="10175832" cy="3054683"/>
          </a:xfrm>
          <a:prstGeom prst="rect">
            <a:avLst/>
          </a:prstGeom>
          <a:noFill/>
          <a:ln w="28575">
            <a:solidFill>
              <a:srgbClr val="47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707288B-2F35-F74F-BA3E-8450B62C1A96}"/>
              </a:ext>
            </a:extLst>
          </p:cNvPr>
          <p:cNvSpPr/>
          <p:nvPr/>
        </p:nvSpPr>
        <p:spPr>
          <a:xfrm>
            <a:off x="1008084" y="2378596"/>
            <a:ext cx="10175831" cy="260845"/>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C669F97-93FE-6D48-8BF2-75222C1AF101}"/>
              </a:ext>
            </a:extLst>
          </p:cNvPr>
          <p:cNvSpPr/>
          <p:nvPr/>
        </p:nvSpPr>
        <p:spPr>
          <a:xfrm>
            <a:off x="1008083" y="2639441"/>
            <a:ext cx="10162411" cy="2777685"/>
          </a:xfrm>
          <a:prstGeom prst="rect">
            <a:avLst/>
          </a:prstGeom>
          <a:solidFill>
            <a:srgbClr val="2C2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1E8261A-6424-EA48-9A6E-4478CF1A293A}"/>
              </a:ext>
            </a:extLst>
          </p:cNvPr>
          <p:cNvPicPr>
            <a:picLocks noChangeAspect="1"/>
          </p:cNvPicPr>
          <p:nvPr/>
        </p:nvPicPr>
        <p:blipFill>
          <a:blip r:embed="rId3" cstate="email">
            <a:clrChange>
              <a:clrFrom>
                <a:srgbClr val="181818"/>
              </a:clrFrom>
              <a:clrTo>
                <a:srgbClr val="181818">
                  <a:alpha val="0"/>
                </a:srgbClr>
              </a:clrTo>
            </a:clrChange>
            <a:extLst>
              <a:ext uri="{28A0092B-C50C-407E-A947-70E740481C1C}">
                <a14:useLocalDpi xmlns:a14="http://schemas.microsoft.com/office/drawing/2010/main"/>
              </a:ext>
            </a:extLst>
          </a:blip>
          <a:srcRect/>
          <a:stretch/>
        </p:blipFill>
        <p:spPr>
          <a:xfrm>
            <a:off x="5188738" y="3185332"/>
            <a:ext cx="2075077" cy="1951980"/>
          </a:xfrm>
          <a:prstGeom prst="rect">
            <a:avLst/>
          </a:prstGeom>
        </p:spPr>
      </p:pic>
      <p:pic>
        <p:nvPicPr>
          <p:cNvPr id="7" name="Picture 6">
            <a:extLst>
              <a:ext uri="{FF2B5EF4-FFF2-40B4-BE49-F238E27FC236}">
                <a16:creationId xmlns:a16="http://schemas.microsoft.com/office/drawing/2014/main" id="{9CE75414-07EC-9648-B41A-173FDF818255}"/>
              </a:ext>
            </a:extLst>
          </p:cNvPr>
          <p:cNvPicPr>
            <a:picLocks noChangeAspect="1"/>
          </p:cNvPicPr>
          <p:nvPr/>
        </p:nvPicPr>
        <p:blipFill>
          <a:blip r:embed="rId4" cstate="email">
            <a:clrChange>
              <a:clrFrom>
                <a:srgbClr val="181818"/>
              </a:clrFrom>
              <a:clrTo>
                <a:srgbClr val="181818">
                  <a:alpha val="0"/>
                </a:srgbClr>
              </a:clrTo>
            </a:clrChange>
            <a:extLst>
              <a:ext uri="{28A0092B-C50C-407E-A947-70E740481C1C}">
                <a14:useLocalDpi xmlns:a14="http://schemas.microsoft.com/office/drawing/2010/main"/>
              </a:ext>
            </a:extLst>
          </a:blip>
          <a:srcRect/>
          <a:stretch/>
        </p:blipFill>
        <p:spPr>
          <a:xfrm>
            <a:off x="1877483" y="3183552"/>
            <a:ext cx="1997164" cy="1951980"/>
          </a:xfrm>
          <a:prstGeom prst="rect">
            <a:avLst/>
          </a:prstGeom>
        </p:spPr>
      </p:pic>
      <p:sp>
        <p:nvSpPr>
          <p:cNvPr id="8" name="TextBox 7">
            <a:extLst>
              <a:ext uri="{FF2B5EF4-FFF2-40B4-BE49-F238E27FC236}">
                <a16:creationId xmlns:a16="http://schemas.microsoft.com/office/drawing/2014/main" id="{D554243A-1138-7D43-972E-3F649C8C5D3F}"/>
              </a:ext>
            </a:extLst>
          </p:cNvPr>
          <p:cNvSpPr txBox="1"/>
          <p:nvPr/>
        </p:nvSpPr>
        <p:spPr>
          <a:xfrm>
            <a:off x="2530041" y="2919254"/>
            <a:ext cx="6920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AE8E7"/>
                </a:solidFill>
                <a:effectLst/>
                <a:uLnTx/>
                <a:uFillTx/>
                <a:latin typeface="Calibri" panose="020F0502020204030204"/>
                <a:ea typeface="+mn-ea"/>
                <a:cs typeface="+mn-cs"/>
              </a:rPr>
              <a:t>Q4 ‘</a:t>
            </a:r>
            <a:r>
              <a:rPr lang="en-US" sz="1000" b="1" dirty="0">
                <a:solidFill>
                  <a:srgbClr val="EAE8E7"/>
                </a:solidFill>
                <a:latin typeface="Calibri" panose="020F0502020204030204"/>
              </a:rPr>
              <a:t>20</a:t>
            </a:r>
            <a:endParaRPr kumimoji="0" lang="en-US" sz="1000" b="1" i="0" u="none" strike="noStrike" kern="1200" cap="none" spc="0" normalizeH="0" baseline="0" noProof="0" dirty="0">
              <a:ln>
                <a:noFill/>
              </a:ln>
              <a:solidFill>
                <a:srgbClr val="EAE8E7"/>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0C953B5-DA1F-8E4D-9AA3-405E6BD15F02}"/>
              </a:ext>
            </a:extLst>
          </p:cNvPr>
          <p:cNvSpPr txBox="1"/>
          <p:nvPr/>
        </p:nvSpPr>
        <p:spPr>
          <a:xfrm>
            <a:off x="5880253" y="2937331"/>
            <a:ext cx="6920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AE8E7"/>
                </a:solidFill>
                <a:effectLst/>
                <a:uLnTx/>
                <a:uFillTx/>
                <a:latin typeface="Calibri" panose="020F0502020204030204"/>
                <a:ea typeface="+mn-ea"/>
                <a:cs typeface="+mn-cs"/>
              </a:rPr>
              <a:t>Today</a:t>
            </a:r>
          </a:p>
        </p:txBody>
      </p:sp>
      <p:sp>
        <p:nvSpPr>
          <p:cNvPr id="10" name="TextBox 9">
            <a:extLst>
              <a:ext uri="{FF2B5EF4-FFF2-40B4-BE49-F238E27FC236}">
                <a16:creationId xmlns:a16="http://schemas.microsoft.com/office/drawing/2014/main" id="{5DBC3208-7CA9-4541-88D6-98E10A4672D4}"/>
              </a:ext>
            </a:extLst>
          </p:cNvPr>
          <p:cNvSpPr txBox="1"/>
          <p:nvPr/>
        </p:nvSpPr>
        <p:spPr>
          <a:xfrm>
            <a:off x="8966625" y="2937331"/>
            <a:ext cx="12296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AE8E7"/>
                </a:solidFill>
                <a:effectLst/>
                <a:uLnTx/>
                <a:uFillTx/>
                <a:latin typeface="Calibri" panose="020F0502020204030204"/>
                <a:ea typeface="+mn-ea"/>
                <a:cs typeface="+mn-cs"/>
              </a:rPr>
              <a:t>Target for Q2’22</a:t>
            </a:r>
          </a:p>
        </p:txBody>
      </p:sp>
      <p:sp>
        <p:nvSpPr>
          <p:cNvPr id="11" name="TextBox 10">
            <a:extLst>
              <a:ext uri="{FF2B5EF4-FFF2-40B4-BE49-F238E27FC236}">
                <a16:creationId xmlns:a16="http://schemas.microsoft.com/office/drawing/2014/main" id="{7CC83D6A-4AD0-FC43-BD71-E896BA103133}"/>
              </a:ext>
            </a:extLst>
          </p:cNvPr>
          <p:cNvSpPr txBox="1"/>
          <p:nvPr/>
        </p:nvSpPr>
        <p:spPr>
          <a:xfrm>
            <a:off x="943852" y="2351415"/>
            <a:ext cx="24443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AE8E7"/>
                </a:solidFill>
                <a:effectLst/>
                <a:uLnTx/>
                <a:uFillTx/>
                <a:latin typeface="Calibri" panose="020F0502020204030204"/>
                <a:ea typeface="+mn-ea"/>
                <a:cs typeface="+mn-cs"/>
              </a:rPr>
              <a:t>Breach Risk Change and Target State</a:t>
            </a:r>
          </a:p>
        </p:txBody>
      </p:sp>
      <p:pic>
        <p:nvPicPr>
          <p:cNvPr id="12" name="Picture 11">
            <a:extLst>
              <a:ext uri="{FF2B5EF4-FFF2-40B4-BE49-F238E27FC236}">
                <a16:creationId xmlns:a16="http://schemas.microsoft.com/office/drawing/2014/main" id="{FF0718EB-19A2-C44D-AA50-177BC2B5C7FF}"/>
              </a:ext>
            </a:extLst>
          </p:cNvPr>
          <p:cNvPicPr>
            <a:picLocks noChangeAspect="1"/>
          </p:cNvPicPr>
          <p:nvPr/>
        </p:nvPicPr>
        <p:blipFill rotWithShape="1">
          <a:blip r:embed="rId5" cstate="email">
            <a:clrChange>
              <a:clrFrom>
                <a:srgbClr val="181818"/>
              </a:clrFrom>
              <a:clrTo>
                <a:srgbClr val="181818">
                  <a:alpha val="0"/>
                </a:srgbClr>
              </a:clrTo>
            </a:clrChange>
            <a:extLst>
              <a:ext uri="{28A0092B-C50C-407E-A947-70E740481C1C}">
                <a14:useLocalDpi xmlns:a14="http://schemas.microsoft.com/office/drawing/2010/main"/>
              </a:ext>
            </a:extLst>
          </a:blip>
          <a:srcRect/>
          <a:stretch/>
        </p:blipFill>
        <p:spPr>
          <a:xfrm>
            <a:off x="8582873" y="3194580"/>
            <a:ext cx="1992142" cy="1940952"/>
          </a:xfrm>
          <a:prstGeom prst="rect">
            <a:avLst/>
          </a:prstGeom>
        </p:spPr>
      </p:pic>
    </p:spTree>
    <p:extLst>
      <p:ext uri="{BB962C8B-B14F-4D97-AF65-F5344CB8AC3E}">
        <p14:creationId xmlns:p14="http://schemas.microsoft.com/office/powerpoint/2010/main" val="172463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0EE2-EB6B-6041-9367-A43AE75C87BF}"/>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EXECUTIVE SUMMARY</a:t>
            </a:r>
          </a:p>
        </p:txBody>
      </p:sp>
      <p:sp>
        <p:nvSpPr>
          <p:cNvPr id="19" name="Rectangle 18">
            <a:extLst>
              <a:ext uri="{FF2B5EF4-FFF2-40B4-BE49-F238E27FC236}">
                <a16:creationId xmlns:a16="http://schemas.microsoft.com/office/drawing/2014/main" id="{7ADD63D7-A4D3-424D-859F-755472CFBB29}"/>
              </a:ext>
            </a:extLst>
          </p:cNvPr>
          <p:cNvSpPr/>
          <p:nvPr/>
        </p:nvSpPr>
        <p:spPr>
          <a:xfrm>
            <a:off x="199465" y="2009514"/>
            <a:ext cx="685800" cy="645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1.</a:t>
            </a:r>
          </a:p>
        </p:txBody>
      </p:sp>
      <p:cxnSp>
        <p:nvCxnSpPr>
          <p:cNvPr id="21" name="Straight Connector 20">
            <a:extLst>
              <a:ext uri="{FF2B5EF4-FFF2-40B4-BE49-F238E27FC236}">
                <a16:creationId xmlns:a16="http://schemas.microsoft.com/office/drawing/2014/main" id="{3310EE93-6F78-CB4C-8AD8-5491C2DA2CE6}"/>
              </a:ext>
            </a:extLst>
          </p:cNvPr>
          <p:cNvCxnSpPr>
            <a:cxnSpLocks/>
          </p:cNvCxnSpPr>
          <p:nvPr/>
        </p:nvCxnSpPr>
        <p:spPr>
          <a:xfrm>
            <a:off x="1066801" y="2103644"/>
            <a:ext cx="2743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11CE867-1985-814F-98B1-DE57520D059A}"/>
              </a:ext>
            </a:extLst>
          </p:cNvPr>
          <p:cNvSpPr txBox="1"/>
          <p:nvPr/>
        </p:nvSpPr>
        <p:spPr>
          <a:xfrm>
            <a:off x="1055146" y="2194388"/>
            <a:ext cx="2754855" cy="1015663"/>
          </a:xfrm>
          <a:prstGeom prst="rect">
            <a:avLst/>
          </a:prstGeom>
          <a:noFill/>
        </p:spPr>
        <p:txBody>
          <a:bodyPr wrap="square" rtlCol="0">
            <a:spAutoFit/>
          </a:bodyPr>
          <a:lstStyle/>
          <a:p>
            <a:r>
              <a:rPr lang="en-US" sz="2000" b="1" dirty="0"/>
              <a:t>What is our threat landscape in 2021 - how are we doing?</a:t>
            </a:r>
          </a:p>
        </p:txBody>
      </p:sp>
      <p:sp>
        <p:nvSpPr>
          <p:cNvPr id="28" name="Rectangle 27">
            <a:extLst>
              <a:ext uri="{FF2B5EF4-FFF2-40B4-BE49-F238E27FC236}">
                <a16:creationId xmlns:a16="http://schemas.microsoft.com/office/drawing/2014/main" id="{A9B88C4F-7D09-1147-AEE0-383050BF5305}"/>
              </a:ext>
            </a:extLst>
          </p:cNvPr>
          <p:cNvSpPr/>
          <p:nvPr/>
        </p:nvSpPr>
        <p:spPr>
          <a:xfrm>
            <a:off x="4194770" y="2009514"/>
            <a:ext cx="685800" cy="645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2.</a:t>
            </a:r>
          </a:p>
        </p:txBody>
      </p:sp>
      <p:cxnSp>
        <p:nvCxnSpPr>
          <p:cNvPr id="29" name="Straight Connector 28">
            <a:extLst>
              <a:ext uri="{FF2B5EF4-FFF2-40B4-BE49-F238E27FC236}">
                <a16:creationId xmlns:a16="http://schemas.microsoft.com/office/drawing/2014/main" id="{6079D81D-C7A5-334E-8BC7-C5E4902A397C}"/>
              </a:ext>
            </a:extLst>
          </p:cNvPr>
          <p:cNvCxnSpPr>
            <a:cxnSpLocks/>
          </p:cNvCxnSpPr>
          <p:nvPr/>
        </p:nvCxnSpPr>
        <p:spPr>
          <a:xfrm>
            <a:off x="5062106" y="2103644"/>
            <a:ext cx="2743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E856767-8CC2-AE43-8774-21C51AE23063}"/>
              </a:ext>
            </a:extLst>
          </p:cNvPr>
          <p:cNvSpPr txBox="1"/>
          <p:nvPr/>
        </p:nvSpPr>
        <p:spPr>
          <a:xfrm>
            <a:off x="5050452" y="2194388"/>
            <a:ext cx="2754854" cy="1015663"/>
          </a:xfrm>
          <a:prstGeom prst="rect">
            <a:avLst/>
          </a:prstGeom>
          <a:noFill/>
        </p:spPr>
        <p:txBody>
          <a:bodyPr wrap="square" rtlCol="0">
            <a:spAutoFit/>
          </a:bodyPr>
          <a:lstStyle/>
          <a:p>
            <a:r>
              <a:rPr lang="en-US" sz="2000" b="1" dirty="0"/>
              <a:t>What is our cyber risk from attacks via our vendors? </a:t>
            </a:r>
          </a:p>
        </p:txBody>
      </p:sp>
      <p:sp>
        <p:nvSpPr>
          <p:cNvPr id="31" name="Rectangle 30">
            <a:extLst>
              <a:ext uri="{FF2B5EF4-FFF2-40B4-BE49-F238E27FC236}">
                <a16:creationId xmlns:a16="http://schemas.microsoft.com/office/drawing/2014/main" id="{4073CEB3-DE5E-CF4A-A8E3-8D6ED4C8DCFB}"/>
              </a:ext>
            </a:extLst>
          </p:cNvPr>
          <p:cNvSpPr/>
          <p:nvPr/>
        </p:nvSpPr>
        <p:spPr>
          <a:xfrm>
            <a:off x="8201228" y="2009514"/>
            <a:ext cx="685800" cy="645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3.</a:t>
            </a:r>
          </a:p>
        </p:txBody>
      </p:sp>
      <p:cxnSp>
        <p:nvCxnSpPr>
          <p:cNvPr id="32" name="Straight Connector 31">
            <a:extLst>
              <a:ext uri="{FF2B5EF4-FFF2-40B4-BE49-F238E27FC236}">
                <a16:creationId xmlns:a16="http://schemas.microsoft.com/office/drawing/2014/main" id="{B88230C9-4CAE-284D-861E-E6DB428B4F44}"/>
              </a:ext>
            </a:extLst>
          </p:cNvPr>
          <p:cNvCxnSpPr>
            <a:cxnSpLocks/>
          </p:cNvCxnSpPr>
          <p:nvPr/>
        </p:nvCxnSpPr>
        <p:spPr>
          <a:xfrm>
            <a:off x="9068564" y="2103644"/>
            <a:ext cx="2743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E182EF9-35C8-8A4B-9C5F-324B410AB223}"/>
              </a:ext>
            </a:extLst>
          </p:cNvPr>
          <p:cNvSpPr txBox="1"/>
          <p:nvPr/>
        </p:nvSpPr>
        <p:spPr>
          <a:xfrm>
            <a:off x="9056909" y="2194388"/>
            <a:ext cx="2754855" cy="1015663"/>
          </a:xfrm>
          <a:prstGeom prst="rect">
            <a:avLst/>
          </a:prstGeom>
          <a:noFill/>
        </p:spPr>
        <p:txBody>
          <a:bodyPr wrap="square" rtlCol="0">
            <a:spAutoFit/>
          </a:bodyPr>
          <a:lstStyle/>
          <a:p>
            <a:r>
              <a:rPr lang="en-US" sz="2000" b="1" dirty="0"/>
              <a:t>What is our readiness for ransomware scenarios?</a:t>
            </a:r>
          </a:p>
        </p:txBody>
      </p:sp>
      <p:sp>
        <p:nvSpPr>
          <p:cNvPr id="12" name="Text Placeholder 2">
            <a:extLst>
              <a:ext uri="{FF2B5EF4-FFF2-40B4-BE49-F238E27FC236}">
                <a16:creationId xmlns:a16="http://schemas.microsoft.com/office/drawing/2014/main" id="{1F8EFB0D-F48A-F64B-BB41-52563EEA47AF}"/>
              </a:ext>
            </a:extLst>
          </p:cNvPr>
          <p:cNvSpPr txBox="1">
            <a:spLocks/>
          </p:cNvSpPr>
          <p:nvPr/>
        </p:nvSpPr>
        <p:spPr>
          <a:xfrm>
            <a:off x="542365" y="3504985"/>
            <a:ext cx="3150348" cy="2498742"/>
          </a:xfrm>
          <a:prstGeom prst="rect">
            <a:avLst/>
          </a:prstGeom>
          <a:solidFill>
            <a:schemeClr val="bg1"/>
          </a:solidFill>
          <a:ln>
            <a:solidFill>
              <a:schemeClr val="bg1">
                <a:lumMod val="50000"/>
              </a:schemeClr>
            </a:solidFill>
          </a:ln>
        </p:spPr>
        <p:txBody>
          <a:bodyPr/>
          <a:lst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indent="0">
              <a:buNone/>
            </a:pPr>
            <a:r>
              <a:rPr lang="en-US" sz="1600" b="1" kern="0" dirty="0">
                <a:latin typeface="Calibri" panose="020F0502020204030204" pitchFamily="34" charset="0"/>
                <a:cs typeface="Calibri" panose="020F0502020204030204" pitchFamily="34" charset="0"/>
              </a:rPr>
              <a:t>Cyber Attacks are Significantly Up</a:t>
            </a:r>
          </a:p>
          <a:p>
            <a:pPr marL="0" indent="0">
              <a:buNone/>
            </a:pPr>
            <a:endParaRPr lang="en-US" sz="1600" b="1" kern="0" dirty="0">
              <a:latin typeface="Calibri" panose="020F0502020204030204" pitchFamily="34" charset="0"/>
              <a:cs typeface="Calibri" panose="020F0502020204030204" pitchFamily="34" charset="0"/>
            </a:endParaRPr>
          </a:p>
          <a:p>
            <a:pPr marL="0" indent="0">
              <a:buNone/>
            </a:pPr>
            <a:endParaRPr lang="en-US" sz="1600" b="1" kern="0" dirty="0">
              <a:latin typeface="Calibri" panose="020F0502020204030204" pitchFamily="34" charset="0"/>
              <a:cs typeface="Calibri" panose="020F0502020204030204" pitchFamily="34" charset="0"/>
            </a:endParaRPr>
          </a:p>
          <a:p>
            <a:pPr>
              <a:buFont typeface="Wingdings" pitchFamily="2" charset="2"/>
              <a:buChar char="§"/>
            </a:pPr>
            <a:r>
              <a:rPr lang="en-US" sz="1400" kern="0" dirty="0">
                <a:latin typeface="Calibri" panose="020F0502020204030204" pitchFamily="34" charset="0"/>
                <a:cs typeface="Calibri" panose="020F0502020204030204" pitchFamily="34" charset="0"/>
              </a:rPr>
              <a:t>Phishing attacks are up significantly</a:t>
            </a:r>
          </a:p>
          <a:p>
            <a:pPr>
              <a:buFont typeface="Wingdings" pitchFamily="2" charset="2"/>
              <a:buChar char="§"/>
            </a:pPr>
            <a:r>
              <a:rPr lang="en-US" sz="1400" kern="0" dirty="0">
                <a:latin typeface="Calibri" panose="020F0502020204030204" pitchFamily="34" charset="0"/>
                <a:cs typeface="Calibri" panose="020F0502020204030204" pitchFamily="34" charset="0"/>
              </a:rPr>
              <a:t>New CVEs with exploits in the wild are being disclosed at a faster rate </a:t>
            </a:r>
          </a:p>
        </p:txBody>
      </p:sp>
      <p:sp>
        <p:nvSpPr>
          <p:cNvPr id="13" name="Text Placeholder 2">
            <a:extLst>
              <a:ext uri="{FF2B5EF4-FFF2-40B4-BE49-F238E27FC236}">
                <a16:creationId xmlns:a16="http://schemas.microsoft.com/office/drawing/2014/main" id="{12396663-C4A3-CD49-980E-3BA33F6A59D6}"/>
              </a:ext>
            </a:extLst>
          </p:cNvPr>
          <p:cNvSpPr txBox="1">
            <a:spLocks/>
          </p:cNvSpPr>
          <p:nvPr/>
        </p:nvSpPr>
        <p:spPr>
          <a:xfrm>
            <a:off x="4537670" y="3504985"/>
            <a:ext cx="3150348" cy="2498742"/>
          </a:xfrm>
          <a:prstGeom prst="rect">
            <a:avLst/>
          </a:prstGeom>
          <a:solidFill>
            <a:schemeClr val="bg1"/>
          </a:solidFill>
          <a:ln>
            <a:solidFill>
              <a:schemeClr val="bg1">
                <a:lumMod val="50000"/>
              </a:schemeClr>
            </a:solidFill>
          </a:ln>
        </p:spPr>
        <p:txBody>
          <a:bodyPr/>
          <a:lst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indent="0">
              <a:buNone/>
            </a:pPr>
            <a:r>
              <a:rPr lang="en-US" sz="1600" b="1" kern="0" dirty="0">
                <a:latin typeface="Calibri" panose="020F0502020204030204" pitchFamily="34" charset="0"/>
                <a:cs typeface="Calibri" panose="020F0502020204030204" pitchFamily="34" charset="0"/>
              </a:rPr>
              <a:t>25% likelihood of a significant breach via a supply chain attack</a:t>
            </a:r>
          </a:p>
          <a:p>
            <a:pPr marL="0" indent="0">
              <a:buNone/>
            </a:pPr>
            <a:endParaRPr lang="en-US" sz="1600" b="1" kern="0" dirty="0">
              <a:latin typeface="Calibri" panose="020F0502020204030204" pitchFamily="34" charset="0"/>
              <a:cs typeface="Calibri" panose="020F0502020204030204" pitchFamily="34" charset="0"/>
            </a:endParaRPr>
          </a:p>
          <a:p>
            <a:r>
              <a:rPr lang="en-US" sz="1400" kern="0" dirty="0">
                <a:latin typeface="Calibri" panose="020F0502020204030204" pitchFamily="34" charset="0"/>
                <a:cs typeface="Calibri" panose="020F0502020204030204" pitchFamily="34" charset="0"/>
              </a:rPr>
              <a:t>Double down on visibility</a:t>
            </a:r>
          </a:p>
          <a:p>
            <a:r>
              <a:rPr lang="en-US" sz="1400" kern="0" dirty="0">
                <a:latin typeface="Calibri" panose="020F0502020204030204" pitchFamily="34" charset="0"/>
                <a:cs typeface="Calibri" panose="020F0502020204030204" pitchFamily="34" charset="0"/>
              </a:rPr>
              <a:t>Revisit and update supply chain security standards and contracts</a:t>
            </a:r>
            <a:endParaRPr lang="en-US" sz="1200" kern="0" dirty="0">
              <a:latin typeface="Calibri" panose="020F0502020204030204" pitchFamily="34" charset="0"/>
              <a:cs typeface="Calibri" panose="020F0502020204030204" pitchFamily="34" charset="0"/>
            </a:endParaRPr>
          </a:p>
        </p:txBody>
      </p:sp>
      <p:sp>
        <p:nvSpPr>
          <p:cNvPr id="14" name="Text Placeholder 2">
            <a:extLst>
              <a:ext uri="{FF2B5EF4-FFF2-40B4-BE49-F238E27FC236}">
                <a16:creationId xmlns:a16="http://schemas.microsoft.com/office/drawing/2014/main" id="{1121E4E0-F195-984D-BB5F-804E0B18CEC9}"/>
              </a:ext>
            </a:extLst>
          </p:cNvPr>
          <p:cNvSpPr txBox="1">
            <a:spLocks/>
          </p:cNvSpPr>
          <p:nvPr/>
        </p:nvSpPr>
        <p:spPr>
          <a:xfrm>
            <a:off x="8532975" y="3504985"/>
            <a:ext cx="3150348" cy="2498742"/>
          </a:xfrm>
          <a:prstGeom prst="rect">
            <a:avLst/>
          </a:prstGeom>
          <a:solidFill>
            <a:schemeClr val="bg1"/>
          </a:solidFill>
          <a:ln>
            <a:solidFill>
              <a:schemeClr val="bg1">
                <a:lumMod val="50000"/>
              </a:schemeClr>
            </a:solidFill>
          </a:ln>
        </p:spPr>
        <p:txBody>
          <a:bodyPr/>
          <a:lst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indent="0">
              <a:buNone/>
            </a:pPr>
            <a:r>
              <a:rPr lang="en-US" sz="1600" b="1" kern="0" dirty="0">
                <a:latin typeface="Calibri" panose="020F0502020204030204" pitchFamily="34" charset="0"/>
                <a:cs typeface="Calibri" panose="020F0502020204030204" pitchFamily="34" charset="0"/>
              </a:rPr>
              <a:t>60% likelihood of ransomware incident with expected loss $10M</a:t>
            </a:r>
          </a:p>
          <a:p>
            <a:pPr marL="0" indent="0">
              <a:buNone/>
            </a:pPr>
            <a:endParaRPr lang="en-US" sz="1600" b="1" kern="0" dirty="0">
              <a:latin typeface="Calibri" panose="020F0502020204030204" pitchFamily="34" charset="0"/>
              <a:cs typeface="Calibri" panose="020F0502020204030204" pitchFamily="34" charset="0"/>
            </a:endParaRPr>
          </a:p>
          <a:p>
            <a:r>
              <a:rPr lang="en-US" sz="1400" kern="0" dirty="0">
                <a:latin typeface="Calibri" panose="020F0502020204030204" pitchFamily="34" charset="0"/>
                <a:cs typeface="Calibri" panose="020F0502020204030204" pitchFamily="34" charset="0"/>
              </a:rPr>
              <a:t>Invest in automation to detect and mitigate critical risk issues quickly</a:t>
            </a:r>
          </a:p>
          <a:p>
            <a:r>
              <a:rPr lang="en-US" sz="1400" kern="0" dirty="0">
                <a:latin typeface="Calibri" panose="020F0502020204030204" pitchFamily="34" charset="0"/>
                <a:cs typeface="Calibri" panose="020F0502020204030204" pitchFamily="34" charset="0"/>
              </a:rPr>
              <a:t>Business risk-based security tools to help identify top scenarios</a:t>
            </a:r>
          </a:p>
        </p:txBody>
      </p:sp>
    </p:spTree>
    <p:extLst>
      <p:ext uri="{BB962C8B-B14F-4D97-AF65-F5344CB8AC3E}">
        <p14:creationId xmlns:p14="http://schemas.microsoft.com/office/powerpoint/2010/main" val="21126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C15-1B3E-C44A-ABE0-50F5ED01219B}"/>
              </a:ext>
            </a:extLst>
          </p:cNvPr>
          <p:cNvSpPr>
            <a:spLocks noGrp="1"/>
          </p:cNvSpPr>
          <p:nvPr>
            <p:ph type="title"/>
          </p:nvPr>
        </p:nvSpPr>
        <p:spPr>
          <a:xfrm>
            <a:off x="838200" y="2932605"/>
            <a:ext cx="10515600" cy="992789"/>
          </a:xfrm>
        </p:spPr>
        <p:txBody>
          <a:bodyPr/>
          <a:lstStyle/>
          <a:p>
            <a:r>
              <a:rPr lang="en-US" dirty="0"/>
              <a:t>APPENDIX SLIDES</a:t>
            </a:r>
          </a:p>
        </p:txBody>
      </p:sp>
    </p:spTree>
    <p:extLst>
      <p:ext uri="{BB962C8B-B14F-4D97-AF65-F5344CB8AC3E}">
        <p14:creationId xmlns:p14="http://schemas.microsoft.com/office/powerpoint/2010/main" val="3472335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136235D-46D4-7441-81BB-8EF905E944E6}"/>
              </a:ext>
            </a:extLst>
          </p:cNvPr>
          <p:cNvGrpSpPr/>
          <p:nvPr/>
        </p:nvGrpSpPr>
        <p:grpSpPr>
          <a:xfrm>
            <a:off x="431801" y="3202116"/>
            <a:ext cx="2526702" cy="600074"/>
            <a:chOff x="3459760" y="3429000"/>
            <a:chExt cx="2526702" cy="600074"/>
          </a:xfrm>
          <a:solidFill>
            <a:schemeClr val="tx1">
              <a:lumMod val="50000"/>
              <a:lumOff val="50000"/>
            </a:schemeClr>
          </a:solidFill>
        </p:grpSpPr>
        <p:sp>
          <p:nvSpPr>
            <p:cNvPr id="4" name="Rectangle 3">
              <a:extLst>
                <a:ext uri="{FF2B5EF4-FFF2-40B4-BE49-F238E27FC236}">
                  <a16:creationId xmlns:a16="http://schemas.microsoft.com/office/drawing/2014/main" id="{7A0715FC-C8F9-BF43-8677-1EDECDA52540}"/>
                </a:ext>
              </a:extLst>
            </p:cNvPr>
            <p:cNvSpPr/>
            <p:nvPr/>
          </p:nvSpPr>
          <p:spPr>
            <a:xfrm>
              <a:off x="3459760" y="3429000"/>
              <a:ext cx="2526702" cy="600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572B4B1-AD74-3A41-85E9-9B92A1AB80AB}"/>
                </a:ext>
              </a:extLst>
            </p:cNvPr>
            <p:cNvSpPr/>
            <p:nvPr/>
          </p:nvSpPr>
          <p:spPr>
            <a:xfrm>
              <a:off x="3871770" y="3544371"/>
              <a:ext cx="1463862" cy="338554"/>
            </a:xfrm>
            <a:prstGeom prst="rect">
              <a:avLst/>
            </a:prstGeom>
            <a:grp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Strategic Risk</a:t>
              </a:r>
            </a:p>
          </p:txBody>
        </p:sp>
      </p:grpSp>
      <p:grpSp>
        <p:nvGrpSpPr>
          <p:cNvPr id="6" name="Group 5">
            <a:extLst>
              <a:ext uri="{FF2B5EF4-FFF2-40B4-BE49-F238E27FC236}">
                <a16:creationId xmlns:a16="http://schemas.microsoft.com/office/drawing/2014/main" id="{26D2F987-CA85-8744-A1A8-7B2A3C6AC1C2}"/>
              </a:ext>
            </a:extLst>
          </p:cNvPr>
          <p:cNvGrpSpPr/>
          <p:nvPr/>
        </p:nvGrpSpPr>
        <p:grpSpPr>
          <a:xfrm>
            <a:off x="3192064" y="3202116"/>
            <a:ext cx="2526702" cy="600074"/>
            <a:chOff x="6238301" y="3429000"/>
            <a:chExt cx="2526702" cy="600074"/>
          </a:xfrm>
          <a:solidFill>
            <a:schemeClr val="tx1">
              <a:lumMod val="50000"/>
              <a:lumOff val="50000"/>
            </a:schemeClr>
          </a:solidFill>
        </p:grpSpPr>
        <p:sp>
          <p:nvSpPr>
            <p:cNvPr id="7" name="Rectangle 6">
              <a:extLst>
                <a:ext uri="{FF2B5EF4-FFF2-40B4-BE49-F238E27FC236}">
                  <a16:creationId xmlns:a16="http://schemas.microsoft.com/office/drawing/2014/main" id="{D8A3F4DB-5EAD-2B46-8D02-F983B582CE86}"/>
                </a:ext>
              </a:extLst>
            </p:cNvPr>
            <p:cNvSpPr/>
            <p:nvPr/>
          </p:nvSpPr>
          <p:spPr>
            <a:xfrm>
              <a:off x="6238301" y="3429000"/>
              <a:ext cx="2526702" cy="600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BE588EE-00B2-4E45-A12D-D00683155DE0}"/>
                </a:ext>
              </a:extLst>
            </p:cNvPr>
            <p:cNvSpPr/>
            <p:nvPr/>
          </p:nvSpPr>
          <p:spPr>
            <a:xfrm>
              <a:off x="6571882" y="3544371"/>
              <a:ext cx="1729961" cy="338554"/>
            </a:xfrm>
            <a:prstGeom prst="rect">
              <a:avLst/>
            </a:prstGeom>
            <a:grp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Operational Risk</a:t>
              </a:r>
            </a:p>
          </p:txBody>
        </p:sp>
      </p:grpSp>
      <p:grpSp>
        <p:nvGrpSpPr>
          <p:cNvPr id="9" name="Group 8">
            <a:extLst>
              <a:ext uri="{FF2B5EF4-FFF2-40B4-BE49-F238E27FC236}">
                <a16:creationId xmlns:a16="http://schemas.microsoft.com/office/drawing/2014/main" id="{8AE970F0-FC7E-F94F-943F-69427597A3F2}"/>
              </a:ext>
            </a:extLst>
          </p:cNvPr>
          <p:cNvGrpSpPr/>
          <p:nvPr/>
        </p:nvGrpSpPr>
        <p:grpSpPr>
          <a:xfrm>
            <a:off x="5952327" y="3202116"/>
            <a:ext cx="2526702" cy="600074"/>
            <a:chOff x="6279160" y="4243386"/>
            <a:chExt cx="2526702" cy="600074"/>
          </a:xfrm>
          <a:solidFill>
            <a:schemeClr val="tx1">
              <a:lumMod val="50000"/>
              <a:lumOff val="50000"/>
            </a:schemeClr>
          </a:solidFill>
        </p:grpSpPr>
        <p:sp>
          <p:nvSpPr>
            <p:cNvPr id="10" name="Rectangle 9">
              <a:extLst>
                <a:ext uri="{FF2B5EF4-FFF2-40B4-BE49-F238E27FC236}">
                  <a16:creationId xmlns:a16="http://schemas.microsoft.com/office/drawing/2014/main" id="{4C354BF5-019B-D54B-9665-22EEA6D6E6F6}"/>
                </a:ext>
              </a:extLst>
            </p:cNvPr>
            <p:cNvSpPr/>
            <p:nvPr/>
          </p:nvSpPr>
          <p:spPr>
            <a:xfrm>
              <a:off x="6279160" y="4243386"/>
              <a:ext cx="2526702" cy="600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2FDAB71-928A-C743-8BB5-C3456F4E4AE5}"/>
                </a:ext>
              </a:extLst>
            </p:cNvPr>
            <p:cNvSpPr/>
            <p:nvPr/>
          </p:nvSpPr>
          <p:spPr>
            <a:xfrm>
              <a:off x="6707336" y="4358757"/>
              <a:ext cx="1459054" cy="338554"/>
            </a:xfrm>
            <a:prstGeom prst="rect">
              <a:avLst/>
            </a:prstGeom>
            <a:grp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Financial Risk</a:t>
              </a:r>
            </a:p>
          </p:txBody>
        </p:sp>
      </p:grpSp>
      <p:grpSp>
        <p:nvGrpSpPr>
          <p:cNvPr id="12" name="Group 11">
            <a:extLst>
              <a:ext uri="{FF2B5EF4-FFF2-40B4-BE49-F238E27FC236}">
                <a16:creationId xmlns:a16="http://schemas.microsoft.com/office/drawing/2014/main" id="{1911EAAF-1767-C74A-B578-E729B47C11D9}"/>
              </a:ext>
            </a:extLst>
          </p:cNvPr>
          <p:cNvGrpSpPr/>
          <p:nvPr/>
        </p:nvGrpSpPr>
        <p:grpSpPr>
          <a:xfrm>
            <a:off x="8712590" y="3202117"/>
            <a:ext cx="2526702" cy="600074"/>
            <a:chOff x="3459760" y="4269134"/>
            <a:chExt cx="2526702" cy="600074"/>
          </a:xfrm>
          <a:solidFill>
            <a:schemeClr val="tx1">
              <a:lumMod val="50000"/>
              <a:lumOff val="50000"/>
            </a:schemeClr>
          </a:solidFill>
        </p:grpSpPr>
        <p:sp>
          <p:nvSpPr>
            <p:cNvPr id="13" name="Rectangle 12">
              <a:extLst>
                <a:ext uri="{FF2B5EF4-FFF2-40B4-BE49-F238E27FC236}">
                  <a16:creationId xmlns:a16="http://schemas.microsoft.com/office/drawing/2014/main" id="{8BB39804-4126-194E-9338-38A19AAC339A}"/>
                </a:ext>
              </a:extLst>
            </p:cNvPr>
            <p:cNvSpPr/>
            <p:nvPr/>
          </p:nvSpPr>
          <p:spPr>
            <a:xfrm>
              <a:off x="3459760" y="4269134"/>
              <a:ext cx="2526702" cy="600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F157369-6033-F14C-B04D-1D8E8ACDB7AF}"/>
                </a:ext>
              </a:extLst>
            </p:cNvPr>
            <p:cNvSpPr/>
            <p:nvPr/>
          </p:nvSpPr>
          <p:spPr>
            <a:xfrm>
              <a:off x="3700254" y="4349012"/>
              <a:ext cx="1806905" cy="338554"/>
            </a:xfrm>
            <a:prstGeom prst="rect">
              <a:avLst/>
            </a:prstGeom>
            <a:grp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Reputational Risk</a:t>
              </a:r>
            </a:p>
          </p:txBody>
        </p:sp>
      </p:grpSp>
      <p:sp>
        <p:nvSpPr>
          <p:cNvPr id="15" name="Rectangle 14">
            <a:extLst>
              <a:ext uri="{FF2B5EF4-FFF2-40B4-BE49-F238E27FC236}">
                <a16:creationId xmlns:a16="http://schemas.microsoft.com/office/drawing/2014/main" id="{5286B394-D179-0E45-960A-588FDC2A1356}"/>
              </a:ext>
            </a:extLst>
          </p:cNvPr>
          <p:cNvSpPr/>
          <p:nvPr/>
        </p:nvSpPr>
        <p:spPr>
          <a:xfrm>
            <a:off x="431801" y="3932433"/>
            <a:ext cx="2526702" cy="2185980"/>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9C03976-D60D-D842-9493-AFF24614889E}"/>
              </a:ext>
            </a:extLst>
          </p:cNvPr>
          <p:cNvSpPr/>
          <p:nvPr/>
        </p:nvSpPr>
        <p:spPr>
          <a:xfrm>
            <a:off x="3192064" y="3932432"/>
            <a:ext cx="2526702" cy="2185981"/>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EC17E7A-D9E3-1544-B4B0-C4FBE3BA9BC9}"/>
              </a:ext>
            </a:extLst>
          </p:cNvPr>
          <p:cNvSpPr/>
          <p:nvPr/>
        </p:nvSpPr>
        <p:spPr>
          <a:xfrm>
            <a:off x="5947079" y="3932431"/>
            <a:ext cx="2526702" cy="2179813"/>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E715CD6-E01D-D246-9BE1-7857B1E0E4FC}"/>
              </a:ext>
            </a:extLst>
          </p:cNvPr>
          <p:cNvSpPr/>
          <p:nvPr/>
        </p:nvSpPr>
        <p:spPr>
          <a:xfrm>
            <a:off x="8712590" y="3932431"/>
            <a:ext cx="2526702" cy="2179814"/>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6800068C-8D05-D548-8486-96F0AD3FE360}"/>
              </a:ext>
            </a:extLst>
          </p:cNvPr>
          <p:cNvGrpSpPr/>
          <p:nvPr/>
        </p:nvGrpSpPr>
        <p:grpSpPr>
          <a:xfrm>
            <a:off x="431801" y="1506022"/>
            <a:ext cx="5287008" cy="600074"/>
            <a:chOff x="3459760" y="3429000"/>
            <a:chExt cx="2526702" cy="600074"/>
          </a:xfrm>
          <a:solidFill>
            <a:srgbClr val="7CE7EB"/>
          </a:solidFill>
        </p:grpSpPr>
        <p:sp>
          <p:nvSpPr>
            <p:cNvPr id="20" name="Rectangle 19">
              <a:extLst>
                <a:ext uri="{FF2B5EF4-FFF2-40B4-BE49-F238E27FC236}">
                  <a16:creationId xmlns:a16="http://schemas.microsoft.com/office/drawing/2014/main" id="{7F13B71E-2C48-BC42-ADD3-D85B085D98A5}"/>
                </a:ext>
              </a:extLst>
            </p:cNvPr>
            <p:cNvSpPr/>
            <p:nvPr/>
          </p:nvSpPr>
          <p:spPr>
            <a:xfrm>
              <a:off x="3459760" y="3429000"/>
              <a:ext cx="2526702" cy="6000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F32939C-3B43-9843-984A-BC9BC05B2043}"/>
                </a:ext>
              </a:extLst>
            </p:cNvPr>
            <p:cNvSpPr/>
            <p:nvPr/>
          </p:nvSpPr>
          <p:spPr>
            <a:xfrm>
              <a:off x="4174401" y="3532186"/>
              <a:ext cx="1013687"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Cyber Breach Risk</a:t>
              </a:r>
            </a:p>
          </p:txBody>
        </p:sp>
      </p:grpSp>
      <p:grpSp>
        <p:nvGrpSpPr>
          <p:cNvPr id="22" name="Group 21">
            <a:extLst>
              <a:ext uri="{FF2B5EF4-FFF2-40B4-BE49-F238E27FC236}">
                <a16:creationId xmlns:a16="http://schemas.microsoft.com/office/drawing/2014/main" id="{FA8CDA2A-DFFE-2944-A31F-42C943B4FFE2}"/>
              </a:ext>
            </a:extLst>
          </p:cNvPr>
          <p:cNvGrpSpPr/>
          <p:nvPr/>
        </p:nvGrpSpPr>
        <p:grpSpPr>
          <a:xfrm>
            <a:off x="5890133" y="1495771"/>
            <a:ext cx="5287008" cy="600074"/>
            <a:chOff x="3459760" y="3429000"/>
            <a:chExt cx="2526702" cy="600074"/>
          </a:xfrm>
          <a:solidFill>
            <a:schemeClr val="accent2">
              <a:lumMod val="75000"/>
            </a:schemeClr>
          </a:solidFill>
        </p:grpSpPr>
        <p:sp>
          <p:nvSpPr>
            <p:cNvPr id="23" name="Rectangle 22">
              <a:extLst>
                <a:ext uri="{FF2B5EF4-FFF2-40B4-BE49-F238E27FC236}">
                  <a16:creationId xmlns:a16="http://schemas.microsoft.com/office/drawing/2014/main" id="{3EC50B2A-557D-7049-84A4-85C8E09F7AB3}"/>
                </a:ext>
              </a:extLst>
            </p:cNvPr>
            <p:cNvSpPr/>
            <p:nvPr/>
          </p:nvSpPr>
          <p:spPr>
            <a:xfrm>
              <a:off x="3459760" y="3429000"/>
              <a:ext cx="2526702" cy="600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D4F021D-992D-6F4A-AA24-34C5D20D9494}"/>
                </a:ext>
              </a:extLst>
            </p:cNvPr>
            <p:cNvSpPr/>
            <p:nvPr/>
          </p:nvSpPr>
          <p:spPr>
            <a:xfrm>
              <a:off x="4153166" y="3544371"/>
              <a:ext cx="901073" cy="338554"/>
            </a:xfrm>
            <a:prstGeom prst="rect">
              <a:avLst/>
            </a:prstGeom>
            <a:grp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Compliance Risk</a:t>
              </a:r>
            </a:p>
          </p:txBody>
        </p:sp>
      </p:grpSp>
      <p:cxnSp>
        <p:nvCxnSpPr>
          <p:cNvPr id="25" name="Straight Connector 24">
            <a:extLst>
              <a:ext uri="{FF2B5EF4-FFF2-40B4-BE49-F238E27FC236}">
                <a16:creationId xmlns:a16="http://schemas.microsoft.com/office/drawing/2014/main" id="{3D1EF3DC-5959-1044-9356-EA154A8B753F}"/>
              </a:ext>
            </a:extLst>
          </p:cNvPr>
          <p:cNvCxnSpPr>
            <a:stCxn id="20" idx="2"/>
          </p:cNvCxnSpPr>
          <p:nvPr/>
        </p:nvCxnSpPr>
        <p:spPr>
          <a:xfrm flipH="1">
            <a:off x="3071813" y="2106096"/>
            <a:ext cx="3492" cy="3656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2FEBE4-5D6A-5742-B210-78F4B0F1D3AE}"/>
              </a:ext>
            </a:extLst>
          </p:cNvPr>
          <p:cNvCxnSpPr>
            <a:cxnSpLocks/>
          </p:cNvCxnSpPr>
          <p:nvPr/>
        </p:nvCxnSpPr>
        <p:spPr>
          <a:xfrm>
            <a:off x="8704961" y="2083658"/>
            <a:ext cx="7629" cy="71193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7A24050-9DCB-5945-B029-F8B9258F8D23}"/>
              </a:ext>
            </a:extLst>
          </p:cNvPr>
          <p:cNvCxnSpPr>
            <a:cxnSpLocks/>
          </p:cNvCxnSpPr>
          <p:nvPr/>
        </p:nvCxnSpPr>
        <p:spPr>
          <a:xfrm>
            <a:off x="1575742" y="2471738"/>
            <a:ext cx="840019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8D01F9B-DB47-5647-91ED-919DDCFCC5FF}"/>
              </a:ext>
            </a:extLst>
          </p:cNvPr>
          <p:cNvCxnSpPr>
            <a:cxnSpLocks/>
          </p:cNvCxnSpPr>
          <p:nvPr/>
        </p:nvCxnSpPr>
        <p:spPr>
          <a:xfrm>
            <a:off x="1996819" y="2795588"/>
            <a:ext cx="8400199"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084574E-8815-5D4F-8016-F279CAE1394C}"/>
              </a:ext>
            </a:extLst>
          </p:cNvPr>
          <p:cNvCxnSpPr>
            <a:cxnSpLocks/>
          </p:cNvCxnSpPr>
          <p:nvPr/>
        </p:nvCxnSpPr>
        <p:spPr>
          <a:xfrm>
            <a:off x="4645919" y="2815517"/>
            <a:ext cx="0" cy="34298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5C680B-846C-1143-A791-41C9D6617AE9}"/>
              </a:ext>
            </a:extLst>
          </p:cNvPr>
          <p:cNvCxnSpPr>
            <a:cxnSpLocks/>
          </p:cNvCxnSpPr>
          <p:nvPr/>
        </p:nvCxnSpPr>
        <p:spPr>
          <a:xfrm>
            <a:off x="2018768" y="2767313"/>
            <a:ext cx="0" cy="42819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3F9F68-6318-5248-9F75-711D8416F6AB}"/>
              </a:ext>
            </a:extLst>
          </p:cNvPr>
          <p:cNvCxnSpPr>
            <a:cxnSpLocks/>
          </p:cNvCxnSpPr>
          <p:nvPr/>
        </p:nvCxnSpPr>
        <p:spPr>
          <a:xfrm>
            <a:off x="7465724" y="2795588"/>
            <a:ext cx="0" cy="37589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7AF3C4-1BD9-DF40-B29E-AADD39E442AE}"/>
              </a:ext>
            </a:extLst>
          </p:cNvPr>
          <p:cNvCxnSpPr>
            <a:cxnSpLocks/>
          </p:cNvCxnSpPr>
          <p:nvPr/>
        </p:nvCxnSpPr>
        <p:spPr>
          <a:xfrm>
            <a:off x="10367911" y="2831585"/>
            <a:ext cx="0" cy="33989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1FDBBBB-BFAD-1846-A85D-215FC84195EA}"/>
              </a:ext>
            </a:extLst>
          </p:cNvPr>
          <p:cNvCxnSpPr>
            <a:cxnSpLocks/>
          </p:cNvCxnSpPr>
          <p:nvPr/>
        </p:nvCxnSpPr>
        <p:spPr>
          <a:xfrm>
            <a:off x="1612572" y="2486883"/>
            <a:ext cx="7629" cy="7119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EACBA0F-2ED5-AA43-8A9E-30F22C994DAF}"/>
              </a:ext>
            </a:extLst>
          </p:cNvPr>
          <p:cNvCxnSpPr>
            <a:cxnSpLocks/>
          </p:cNvCxnSpPr>
          <p:nvPr/>
        </p:nvCxnSpPr>
        <p:spPr>
          <a:xfrm>
            <a:off x="4203897" y="2475620"/>
            <a:ext cx="7629" cy="7119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265D25-042D-5B46-A234-D64A79BD3FBF}"/>
              </a:ext>
            </a:extLst>
          </p:cNvPr>
          <p:cNvCxnSpPr>
            <a:cxnSpLocks/>
          </p:cNvCxnSpPr>
          <p:nvPr/>
        </p:nvCxnSpPr>
        <p:spPr>
          <a:xfrm>
            <a:off x="7027515" y="2459552"/>
            <a:ext cx="7629" cy="7119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A595C0B-45BB-514A-BF26-5DB77D34CEF4}"/>
              </a:ext>
            </a:extLst>
          </p:cNvPr>
          <p:cNvCxnSpPr>
            <a:cxnSpLocks/>
          </p:cNvCxnSpPr>
          <p:nvPr/>
        </p:nvCxnSpPr>
        <p:spPr>
          <a:xfrm>
            <a:off x="9975941" y="2446574"/>
            <a:ext cx="7629" cy="7119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94086B96-53FE-1B4D-A8E9-428E8CEB3191}"/>
              </a:ext>
            </a:extLst>
          </p:cNvPr>
          <p:cNvSpPr/>
          <p:nvPr/>
        </p:nvSpPr>
        <p:spPr bwMode="auto">
          <a:xfrm>
            <a:off x="557649" y="4111876"/>
            <a:ext cx="2125103" cy="1852366"/>
          </a:xfrm>
          <a:prstGeom prst="rect">
            <a:avLst/>
          </a:prstGeom>
          <a:solidFill>
            <a:schemeClr val="tx1"/>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Proxima Nova" panose="02000506030000020004" pitchFamily="2" charset="0"/>
                <a:ea typeface="+mn-ea"/>
                <a:cs typeface="+mn-cs"/>
              </a:rPr>
              <a:t>A theft of IP leads to bad press and long term value loss</a:t>
            </a:r>
          </a:p>
        </p:txBody>
      </p:sp>
      <p:sp>
        <p:nvSpPr>
          <p:cNvPr id="38" name="Rectangle 37">
            <a:extLst>
              <a:ext uri="{FF2B5EF4-FFF2-40B4-BE49-F238E27FC236}">
                <a16:creationId xmlns:a16="http://schemas.microsoft.com/office/drawing/2014/main" id="{17090300-9C14-0A48-B2E4-3F963245B7D0}"/>
              </a:ext>
            </a:extLst>
          </p:cNvPr>
          <p:cNvSpPr/>
          <p:nvPr/>
        </p:nvSpPr>
        <p:spPr bwMode="auto">
          <a:xfrm>
            <a:off x="3409250" y="4093346"/>
            <a:ext cx="2125103" cy="1852366"/>
          </a:xfrm>
          <a:prstGeom prst="rect">
            <a:avLst/>
          </a:prstGeom>
          <a:solidFill>
            <a:schemeClr val="tx1"/>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A ransomware attack leads to downtime and loss of revenue</a:t>
            </a:r>
          </a:p>
        </p:txBody>
      </p:sp>
      <p:sp>
        <p:nvSpPr>
          <p:cNvPr id="39" name="Rectangle 38">
            <a:extLst>
              <a:ext uri="{FF2B5EF4-FFF2-40B4-BE49-F238E27FC236}">
                <a16:creationId xmlns:a16="http://schemas.microsoft.com/office/drawing/2014/main" id="{6AE93431-E87A-FA4E-81CC-96AA7CE4DBB4}"/>
              </a:ext>
            </a:extLst>
          </p:cNvPr>
          <p:cNvSpPr/>
          <p:nvPr/>
        </p:nvSpPr>
        <p:spPr bwMode="auto">
          <a:xfrm>
            <a:off x="6081950" y="4127748"/>
            <a:ext cx="2237591" cy="1852366"/>
          </a:xfrm>
          <a:prstGeom prst="rect">
            <a:avLst/>
          </a:prstGeom>
          <a:solidFill>
            <a:schemeClr val="tx1"/>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A compliance violation leads to a big fine and bad press</a:t>
            </a:r>
          </a:p>
        </p:txBody>
      </p:sp>
      <p:sp>
        <p:nvSpPr>
          <p:cNvPr id="40" name="Rectangle 39">
            <a:extLst>
              <a:ext uri="{FF2B5EF4-FFF2-40B4-BE49-F238E27FC236}">
                <a16:creationId xmlns:a16="http://schemas.microsoft.com/office/drawing/2014/main" id="{E9B1BCF0-5EC5-DA45-B85E-BD67E854D5B8}"/>
              </a:ext>
            </a:extLst>
          </p:cNvPr>
          <p:cNvSpPr/>
          <p:nvPr/>
        </p:nvSpPr>
        <p:spPr bwMode="auto">
          <a:xfrm>
            <a:off x="8913389" y="4127161"/>
            <a:ext cx="2125103" cy="1852366"/>
          </a:xfrm>
          <a:prstGeom prst="rect">
            <a:avLst/>
          </a:prstGeom>
          <a:solidFill>
            <a:schemeClr val="tx1"/>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Loss of customer data results in bad press and harms customer trust.</a:t>
            </a:r>
          </a:p>
        </p:txBody>
      </p:sp>
      <p:sp>
        <p:nvSpPr>
          <p:cNvPr id="41" name="Title 1">
            <a:extLst>
              <a:ext uri="{FF2B5EF4-FFF2-40B4-BE49-F238E27FC236}">
                <a16:creationId xmlns:a16="http://schemas.microsoft.com/office/drawing/2014/main" id="{77BBF8B1-7490-CD4D-839D-27FEB1249BEC}"/>
              </a:ext>
            </a:extLst>
          </p:cNvPr>
          <p:cNvSpPr txBox="1">
            <a:spLocks/>
          </p:cNvSpPr>
          <p:nvPr/>
        </p:nvSpPr>
        <p:spPr>
          <a:xfrm>
            <a:off x="838200" y="18255"/>
            <a:ext cx="10515600" cy="9927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INFOSEC MANAGES BUSINESS-LEVEL RISK</a:t>
            </a:r>
          </a:p>
        </p:txBody>
      </p:sp>
    </p:spTree>
    <p:extLst>
      <p:ext uri="{BB962C8B-B14F-4D97-AF65-F5344CB8AC3E}">
        <p14:creationId xmlns:p14="http://schemas.microsoft.com/office/powerpoint/2010/main" val="1678591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230059-A347-FF46-9C50-B1C12629149B}"/>
              </a:ext>
            </a:extLst>
          </p:cNvPr>
          <p:cNvGrpSpPr/>
          <p:nvPr/>
        </p:nvGrpSpPr>
        <p:grpSpPr>
          <a:xfrm>
            <a:off x="850904" y="1332192"/>
            <a:ext cx="10197234" cy="600074"/>
            <a:chOff x="3459760" y="3429000"/>
            <a:chExt cx="2294988" cy="600074"/>
          </a:xfrm>
          <a:solidFill>
            <a:schemeClr val="accent2"/>
          </a:solidFill>
        </p:grpSpPr>
        <p:sp>
          <p:nvSpPr>
            <p:cNvPr id="3" name="Rectangle 2">
              <a:extLst>
                <a:ext uri="{FF2B5EF4-FFF2-40B4-BE49-F238E27FC236}">
                  <a16:creationId xmlns:a16="http://schemas.microsoft.com/office/drawing/2014/main" id="{68C98F1E-39F8-3B49-8FF8-E71778082684}"/>
                </a:ext>
              </a:extLst>
            </p:cNvPr>
            <p:cNvSpPr/>
            <p:nvPr/>
          </p:nvSpPr>
          <p:spPr>
            <a:xfrm>
              <a:off x="3459760" y="3429000"/>
              <a:ext cx="2294988" cy="60007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EBC6E7E-A71D-C646-BA2A-FAABCDDE4101}"/>
                </a:ext>
              </a:extLst>
            </p:cNvPr>
            <p:cNvSpPr/>
            <p:nvPr/>
          </p:nvSpPr>
          <p:spPr>
            <a:xfrm>
              <a:off x="3485896" y="3571271"/>
              <a:ext cx="2236742" cy="369332"/>
            </a:xfrm>
            <a:prstGeom prst="rect">
              <a:avLst/>
            </a:prstGeom>
            <a:solidFill>
              <a:srgbClr val="7030A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5 Principles of Effective Cyber Risk Oversight: Guidance by National Assoc. of Corporate Directors</a:t>
              </a:r>
            </a:p>
          </p:txBody>
        </p:sp>
      </p:grpSp>
      <p:grpSp>
        <p:nvGrpSpPr>
          <p:cNvPr id="5" name="Group 4">
            <a:extLst>
              <a:ext uri="{FF2B5EF4-FFF2-40B4-BE49-F238E27FC236}">
                <a16:creationId xmlns:a16="http://schemas.microsoft.com/office/drawing/2014/main" id="{902A9929-6510-0F4C-B34B-39F03123DE27}"/>
              </a:ext>
            </a:extLst>
          </p:cNvPr>
          <p:cNvGrpSpPr/>
          <p:nvPr/>
        </p:nvGrpSpPr>
        <p:grpSpPr>
          <a:xfrm>
            <a:off x="850901" y="2053653"/>
            <a:ext cx="10197237" cy="782830"/>
            <a:chOff x="431801" y="3187407"/>
            <a:chExt cx="10197237" cy="927394"/>
          </a:xfrm>
        </p:grpSpPr>
        <p:sp>
          <p:nvSpPr>
            <p:cNvPr id="6" name="Rectangle 5">
              <a:extLst>
                <a:ext uri="{FF2B5EF4-FFF2-40B4-BE49-F238E27FC236}">
                  <a16:creationId xmlns:a16="http://schemas.microsoft.com/office/drawing/2014/main" id="{6ECF970B-3A3A-5C43-8F9B-1EE684E237A4}"/>
                </a:ext>
              </a:extLst>
            </p:cNvPr>
            <p:cNvSpPr/>
            <p:nvPr/>
          </p:nvSpPr>
          <p:spPr>
            <a:xfrm>
              <a:off x="431801" y="3187407"/>
              <a:ext cx="10197237" cy="92739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77C0A19-F136-7B46-BF3B-1D020F6E2E38}"/>
                </a:ext>
              </a:extLst>
            </p:cNvPr>
            <p:cNvGrpSpPr/>
            <p:nvPr/>
          </p:nvGrpSpPr>
          <p:grpSpPr>
            <a:xfrm>
              <a:off x="431801" y="3202116"/>
              <a:ext cx="754062" cy="912683"/>
              <a:chOff x="3459760" y="3429000"/>
              <a:chExt cx="754062" cy="912683"/>
            </a:xfrm>
          </p:grpSpPr>
          <p:sp>
            <p:nvSpPr>
              <p:cNvPr id="8" name="Rectangle 7">
                <a:extLst>
                  <a:ext uri="{FF2B5EF4-FFF2-40B4-BE49-F238E27FC236}">
                    <a16:creationId xmlns:a16="http://schemas.microsoft.com/office/drawing/2014/main" id="{21813F33-8FF7-0745-AA8A-D98A4B2745DE}"/>
                  </a:ext>
                </a:extLst>
              </p:cNvPr>
              <p:cNvSpPr/>
              <p:nvPr/>
            </p:nvSpPr>
            <p:spPr>
              <a:xfrm>
                <a:off x="3459760" y="3429000"/>
                <a:ext cx="754062" cy="9126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87FF570-6939-7840-B0DC-A1F20DB5F113}"/>
                  </a:ext>
                </a:extLst>
              </p:cNvPr>
              <p:cNvSpPr/>
              <p:nvPr/>
            </p:nvSpPr>
            <p:spPr>
              <a:xfrm>
                <a:off x="3632247" y="3553149"/>
                <a:ext cx="409086" cy="69276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roxima Nova" panose="02000506030000020004" pitchFamily="2" charset="0"/>
                    <a:ea typeface="+mn-ea"/>
                    <a:cs typeface="+mn-cs"/>
                  </a:rPr>
                  <a:t>1</a:t>
                </a:r>
                <a:endParaRPr kumimoji="0" lang="en-US" sz="1800" b="0" i="0" u="none" strike="noStrike" kern="1200" cap="none" spc="0" normalizeH="0" baseline="0" noProof="0" dirty="0">
                  <a:ln>
                    <a:noFill/>
                  </a:ln>
                  <a:effectLst/>
                  <a:uLnTx/>
                  <a:uFillTx/>
                  <a:latin typeface="Proxima Nova" panose="02000506030000020004" pitchFamily="2" charset="0"/>
                  <a:ea typeface="+mn-ea"/>
                  <a:cs typeface="+mn-cs"/>
                </a:endParaRPr>
              </a:p>
            </p:txBody>
          </p:sp>
        </p:grpSp>
      </p:grpSp>
      <p:grpSp>
        <p:nvGrpSpPr>
          <p:cNvPr id="10" name="Group 9">
            <a:extLst>
              <a:ext uri="{FF2B5EF4-FFF2-40B4-BE49-F238E27FC236}">
                <a16:creationId xmlns:a16="http://schemas.microsoft.com/office/drawing/2014/main" id="{C34AF831-C26B-2640-A5E3-D59AAD539907}"/>
              </a:ext>
            </a:extLst>
          </p:cNvPr>
          <p:cNvGrpSpPr/>
          <p:nvPr/>
        </p:nvGrpSpPr>
        <p:grpSpPr>
          <a:xfrm>
            <a:off x="850901" y="2857506"/>
            <a:ext cx="10197237" cy="912685"/>
            <a:chOff x="431801" y="3202115"/>
            <a:chExt cx="10197237" cy="912685"/>
          </a:xfrm>
        </p:grpSpPr>
        <p:grpSp>
          <p:nvGrpSpPr>
            <p:cNvPr id="11" name="Group 10">
              <a:extLst>
                <a:ext uri="{FF2B5EF4-FFF2-40B4-BE49-F238E27FC236}">
                  <a16:creationId xmlns:a16="http://schemas.microsoft.com/office/drawing/2014/main" id="{2966AE91-7CE7-4B4E-AAF0-14B00B7BFE62}"/>
                </a:ext>
              </a:extLst>
            </p:cNvPr>
            <p:cNvGrpSpPr/>
            <p:nvPr/>
          </p:nvGrpSpPr>
          <p:grpSpPr>
            <a:xfrm>
              <a:off x="431801" y="3202115"/>
              <a:ext cx="754062" cy="912683"/>
              <a:chOff x="3459760" y="3428999"/>
              <a:chExt cx="754062" cy="912683"/>
            </a:xfrm>
          </p:grpSpPr>
          <p:sp>
            <p:nvSpPr>
              <p:cNvPr id="13" name="Rectangle 12">
                <a:extLst>
                  <a:ext uri="{FF2B5EF4-FFF2-40B4-BE49-F238E27FC236}">
                    <a16:creationId xmlns:a16="http://schemas.microsoft.com/office/drawing/2014/main" id="{3474606C-CC9C-7442-8246-1BB3C7F4B317}"/>
                  </a:ext>
                </a:extLst>
              </p:cNvPr>
              <p:cNvSpPr/>
              <p:nvPr/>
            </p:nvSpPr>
            <p:spPr>
              <a:xfrm>
                <a:off x="3459760" y="3428999"/>
                <a:ext cx="754062" cy="912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7A352DB-2EB2-6143-BD4F-40D3AC9FB3EB}"/>
                  </a:ext>
                </a:extLst>
              </p:cNvPr>
              <p:cNvSpPr/>
              <p:nvPr/>
            </p:nvSpPr>
            <p:spPr>
              <a:xfrm>
                <a:off x="3615731" y="3576407"/>
                <a:ext cx="409086"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roxima Nova" panose="02000506030000020004" pitchFamily="2" charset="0"/>
                    <a:ea typeface="+mn-ea"/>
                    <a:cs typeface="+mn-cs"/>
                  </a:rPr>
                  <a:t>2</a:t>
                </a:r>
                <a:endParaRPr kumimoji="0" lang="en-US" sz="1800" b="0" i="0" u="none" strike="noStrike" kern="1200" cap="none" spc="0" normalizeH="0" baseline="0" noProof="0" dirty="0">
                  <a:ln>
                    <a:noFill/>
                  </a:ln>
                  <a:effectLst/>
                  <a:uLnTx/>
                  <a:uFillTx/>
                  <a:latin typeface="Proxima Nova" panose="02000506030000020004" pitchFamily="2" charset="0"/>
                  <a:ea typeface="+mn-ea"/>
                  <a:cs typeface="+mn-cs"/>
                </a:endParaRPr>
              </a:p>
            </p:txBody>
          </p:sp>
        </p:grpSp>
        <p:sp>
          <p:nvSpPr>
            <p:cNvPr id="12" name="Rectangle 11">
              <a:extLst>
                <a:ext uri="{FF2B5EF4-FFF2-40B4-BE49-F238E27FC236}">
                  <a16:creationId xmlns:a16="http://schemas.microsoft.com/office/drawing/2014/main" id="{4A7F7021-41CD-3942-90D9-C1676FB5F18C}"/>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094B2B24-6310-FF4F-87C1-7104907F12B2}"/>
              </a:ext>
            </a:extLst>
          </p:cNvPr>
          <p:cNvGrpSpPr/>
          <p:nvPr/>
        </p:nvGrpSpPr>
        <p:grpSpPr>
          <a:xfrm>
            <a:off x="850901" y="3791215"/>
            <a:ext cx="10197237" cy="912685"/>
            <a:chOff x="431801" y="3202115"/>
            <a:chExt cx="10197237" cy="912685"/>
          </a:xfrm>
        </p:grpSpPr>
        <p:grpSp>
          <p:nvGrpSpPr>
            <p:cNvPr id="16" name="Group 15">
              <a:extLst>
                <a:ext uri="{FF2B5EF4-FFF2-40B4-BE49-F238E27FC236}">
                  <a16:creationId xmlns:a16="http://schemas.microsoft.com/office/drawing/2014/main" id="{585EEA1F-EB7D-7C47-88BE-2B8747282C31}"/>
                </a:ext>
              </a:extLst>
            </p:cNvPr>
            <p:cNvGrpSpPr/>
            <p:nvPr/>
          </p:nvGrpSpPr>
          <p:grpSpPr>
            <a:xfrm>
              <a:off x="431801" y="3202115"/>
              <a:ext cx="754062" cy="912683"/>
              <a:chOff x="3459760" y="3428999"/>
              <a:chExt cx="754062" cy="912683"/>
            </a:xfrm>
          </p:grpSpPr>
          <p:sp>
            <p:nvSpPr>
              <p:cNvPr id="18" name="Rectangle 17">
                <a:extLst>
                  <a:ext uri="{FF2B5EF4-FFF2-40B4-BE49-F238E27FC236}">
                    <a16:creationId xmlns:a16="http://schemas.microsoft.com/office/drawing/2014/main" id="{2FF888DD-C44D-D941-BE92-76478DFA173D}"/>
                  </a:ext>
                </a:extLst>
              </p:cNvPr>
              <p:cNvSpPr/>
              <p:nvPr/>
            </p:nvSpPr>
            <p:spPr>
              <a:xfrm>
                <a:off x="3459760" y="3428999"/>
                <a:ext cx="754062" cy="91268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2B249E2-31DE-6446-A918-8A928EB84DEE}"/>
                  </a:ext>
                </a:extLst>
              </p:cNvPr>
              <p:cNvSpPr/>
              <p:nvPr/>
            </p:nvSpPr>
            <p:spPr>
              <a:xfrm>
                <a:off x="3625834" y="3592952"/>
                <a:ext cx="421911"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roxima Nova" panose="02000506030000020004" pitchFamily="2" charset="0"/>
                    <a:ea typeface="+mn-ea"/>
                    <a:cs typeface="+mn-cs"/>
                  </a:rPr>
                  <a:t>3</a:t>
                </a:r>
                <a:endParaRPr kumimoji="0" lang="en-US" sz="1800" b="0" i="0" u="none" strike="noStrike" kern="1200" cap="none" spc="0" normalizeH="0" baseline="0" noProof="0" dirty="0">
                  <a:ln>
                    <a:noFill/>
                  </a:ln>
                  <a:effectLst/>
                  <a:uLnTx/>
                  <a:uFillTx/>
                  <a:latin typeface="Proxima Nova" panose="02000506030000020004" pitchFamily="2" charset="0"/>
                  <a:ea typeface="+mn-ea"/>
                  <a:cs typeface="+mn-cs"/>
                </a:endParaRPr>
              </a:p>
            </p:txBody>
          </p:sp>
        </p:grpSp>
        <p:sp>
          <p:nvSpPr>
            <p:cNvPr id="17" name="Rectangle 16">
              <a:extLst>
                <a:ext uri="{FF2B5EF4-FFF2-40B4-BE49-F238E27FC236}">
                  <a16:creationId xmlns:a16="http://schemas.microsoft.com/office/drawing/2014/main" id="{D63C69E3-9532-6644-87C0-0697B3344FDF}"/>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5301ECF7-36DC-6F40-B3F7-B86702FFBC29}"/>
              </a:ext>
            </a:extLst>
          </p:cNvPr>
          <p:cNvGrpSpPr/>
          <p:nvPr/>
        </p:nvGrpSpPr>
        <p:grpSpPr>
          <a:xfrm>
            <a:off x="850901" y="4724924"/>
            <a:ext cx="10197237" cy="912684"/>
            <a:chOff x="431801" y="3202116"/>
            <a:chExt cx="10197237" cy="912684"/>
          </a:xfrm>
        </p:grpSpPr>
        <p:grpSp>
          <p:nvGrpSpPr>
            <p:cNvPr id="21" name="Group 20">
              <a:extLst>
                <a:ext uri="{FF2B5EF4-FFF2-40B4-BE49-F238E27FC236}">
                  <a16:creationId xmlns:a16="http://schemas.microsoft.com/office/drawing/2014/main" id="{EB7042A9-C067-1F44-B65C-83C661292A2B}"/>
                </a:ext>
              </a:extLst>
            </p:cNvPr>
            <p:cNvGrpSpPr/>
            <p:nvPr/>
          </p:nvGrpSpPr>
          <p:grpSpPr>
            <a:xfrm>
              <a:off x="431801" y="3202116"/>
              <a:ext cx="754062" cy="912684"/>
              <a:chOff x="3459760" y="3429000"/>
              <a:chExt cx="754062" cy="912684"/>
            </a:xfrm>
          </p:grpSpPr>
          <p:sp>
            <p:nvSpPr>
              <p:cNvPr id="23" name="Rectangle 22">
                <a:extLst>
                  <a:ext uri="{FF2B5EF4-FFF2-40B4-BE49-F238E27FC236}">
                    <a16:creationId xmlns:a16="http://schemas.microsoft.com/office/drawing/2014/main" id="{516C3970-A513-2A43-9E12-62BF50261D5A}"/>
                  </a:ext>
                </a:extLst>
              </p:cNvPr>
              <p:cNvSpPr/>
              <p:nvPr/>
            </p:nvSpPr>
            <p:spPr>
              <a:xfrm>
                <a:off x="3459760" y="3429000"/>
                <a:ext cx="754062" cy="9126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3ACA7EA-4E07-3249-9E6A-DA5FE196E849}"/>
                  </a:ext>
                </a:extLst>
              </p:cNvPr>
              <p:cNvSpPr/>
              <p:nvPr/>
            </p:nvSpPr>
            <p:spPr>
              <a:xfrm>
                <a:off x="3615731" y="3592954"/>
                <a:ext cx="421911" cy="58477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roxima Nova" panose="02000506030000020004" pitchFamily="2" charset="0"/>
                    <a:ea typeface="+mn-ea"/>
                    <a:cs typeface="+mn-cs"/>
                  </a:rPr>
                  <a:t>4</a:t>
                </a:r>
                <a:endParaRPr kumimoji="0" lang="en-US" sz="1800" b="0" i="0" u="none" strike="noStrike" kern="1200" cap="none" spc="0" normalizeH="0" baseline="0" noProof="0" dirty="0">
                  <a:ln>
                    <a:noFill/>
                  </a:ln>
                  <a:effectLst/>
                  <a:uLnTx/>
                  <a:uFillTx/>
                  <a:latin typeface="Proxima Nova" panose="02000506030000020004" pitchFamily="2" charset="0"/>
                  <a:ea typeface="+mn-ea"/>
                  <a:cs typeface="+mn-cs"/>
                </a:endParaRPr>
              </a:p>
            </p:txBody>
          </p:sp>
        </p:grpSp>
        <p:sp>
          <p:nvSpPr>
            <p:cNvPr id="22" name="Rectangle 21">
              <a:extLst>
                <a:ext uri="{FF2B5EF4-FFF2-40B4-BE49-F238E27FC236}">
                  <a16:creationId xmlns:a16="http://schemas.microsoft.com/office/drawing/2014/main" id="{2A383C3A-598F-1C47-A859-129329B5AFC1}"/>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73CE16A6-0429-0545-A44F-3EEA612121ED}"/>
              </a:ext>
            </a:extLst>
          </p:cNvPr>
          <p:cNvGrpSpPr/>
          <p:nvPr/>
        </p:nvGrpSpPr>
        <p:grpSpPr>
          <a:xfrm>
            <a:off x="850901" y="5658631"/>
            <a:ext cx="10197237" cy="912685"/>
            <a:chOff x="431801" y="3202115"/>
            <a:chExt cx="10197237" cy="912685"/>
          </a:xfrm>
        </p:grpSpPr>
        <p:grpSp>
          <p:nvGrpSpPr>
            <p:cNvPr id="26" name="Group 25">
              <a:extLst>
                <a:ext uri="{FF2B5EF4-FFF2-40B4-BE49-F238E27FC236}">
                  <a16:creationId xmlns:a16="http://schemas.microsoft.com/office/drawing/2014/main" id="{EE90669B-6CAF-C942-BCA9-B54A55647435}"/>
                </a:ext>
              </a:extLst>
            </p:cNvPr>
            <p:cNvGrpSpPr/>
            <p:nvPr/>
          </p:nvGrpSpPr>
          <p:grpSpPr>
            <a:xfrm>
              <a:off x="431801" y="3202115"/>
              <a:ext cx="754062" cy="912683"/>
              <a:chOff x="3459760" y="3428999"/>
              <a:chExt cx="754062" cy="912683"/>
            </a:xfrm>
          </p:grpSpPr>
          <p:sp>
            <p:nvSpPr>
              <p:cNvPr id="28" name="Rectangle 27">
                <a:extLst>
                  <a:ext uri="{FF2B5EF4-FFF2-40B4-BE49-F238E27FC236}">
                    <a16:creationId xmlns:a16="http://schemas.microsoft.com/office/drawing/2014/main" id="{0C1D4263-F8F1-D24A-852A-6267A42E738D}"/>
                  </a:ext>
                </a:extLst>
              </p:cNvPr>
              <p:cNvSpPr/>
              <p:nvPr/>
            </p:nvSpPr>
            <p:spPr>
              <a:xfrm>
                <a:off x="3459760" y="3428999"/>
                <a:ext cx="754062" cy="91268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BABD649-7209-AD48-B291-F9689009098C}"/>
                  </a:ext>
                </a:extLst>
              </p:cNvPr>
              <p:cNvSpPr/>
              <p:nvPr/>
            </p:nvSpPr>
            <p:spPr>
              <a:xfrm>
                <a:off x="3632247" y="3592952"/>
                <a:ext cx="409086"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Proxima Nova" panose="02000506030000020004" pitchFamily="2" charset="0"/>
                    <a:ea typeface="+mn-ea"/>
                    <a:cs typeface="+mn-cs"/>
                  </a:rPr>
                  <a:t>5</a:t>
                </a:r>
                <a:endParaRPr kumimoji="0" lang="en-US" sz="1800" b="0" i="0" u="none" strike="noStrike" kern="1200" cap="none" spc="0" normalizeH="0" baseline="0" noProof="0" dirty="0">
                  <a:ln>
                    <a:noFill/>
                  </a:ln>
                  <a:effectLst/>
                  <a:uLnTx/>
                  <a:uFillTx/>
                  <a:latin typeface="Proxima Nova" panose="02000506030000020004" pitchFamily="2" charset="0"/>
                  <a:ea typeface="+mn-ea"/>
                  <a:cs typeface="+mn-cs"/>
                </a:endParaRPr>
              </a:p>
            </p:txBody>
          </p:sp>
        </p:grpSp>
        <p:sp>
          <p:nvSpPr>
            <p:cNvPr id="27" name="Rectangle 26">
              <a:extLst>
                <a:ext uri="{FF2B5EF4-FFF2-40B4-BE49-F238E27FC236}">
                  <a16:creationId xmlns:a16="http://schemas.microsoft.com/office/drawing/2014/main" id="{619E571E-910F-5E43-963E-8AF4C54AAFC1}"/>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sp>
        <p:nvSpPr>
          <p:cNvPr id="30" name="Rectangle 29">
            <a:extLst>
              <a:ext uri="{FF2B5EF4-FFF2-40B4-BE49-F238E27FC236}">
                <a16:creationId xmlns:a16="http://schemas.microsoft.com/office/drawing/2014/main" id="{91D808E7-9AF1-6249-9F11-A62DE1DFCD3B}"/>
              </a:ext>
            </a:extLst>
          </p:cNvPr>
          <p:cNvSpPr/>
          <p:nvPr/>
        </p:nvSpPr>
        <p:spPr>
          <a:xfrm>
            <a:off x="1712197" y="2165306"/>
            <a:ext cx="915899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approach cybersecurity as an enterprise-wide risk management issue, not just an IT issue</a:t>
            </a:r>
          </a:p>
        </p:txBody>
      </p:sp>
      <p:sp>
        <p:nvSpPr>
          <p:cNvPr id="31" name="Rectangle 30">
            <a:extLst>
              <a:ext uri="{FF2B5EF4-FFF2-40B4-BE49-F238E27FC236}">
                <a16:creationId xmlns:a16="http://schemas.microsoft.com/office/drawing/2014/main" id="{42C9389E-FDB1-FF47-8020-D3371532ACE2}"/>
              </a:ext>
            </a:extLst>
          </p:cNvPr>
          <p:cNvSpPr/>
          <p:nvPr/>
        </p:nvSpPr>
        <p:spPr>
          <a:xfrm>
            <a:off x="1712197" y="3007693"/>
            <a:ext cx="899390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understand the legal implications of cyber risk as they apply to the company’s specific circumstances</a:t>
            </a:r>
          </a:p>
        </p:txBody>
      </p:sp>
      <p:sp>
        <p:nvSpPr>
          <p:cNvPr id="32" name="Rectangle 31">
            <a:extLst>
              <a:ext uri="{FF2B5EF4-FFF2-40B4-BE49-F238E27FC236}">
                <a16:creationId xmlns:a16="http://schemas.microsoft.com/office/drawing/2014/main" id="{2C7B7044-0D9D-DC46-B36D-06AF47261C77}"/>
              </a:ext>
            </a:extLst>
          </p:cNvPr>
          <p:cNvSpPr/>
          <p:nvPr/>
        </p:nvSpPr>
        <p:spPr>
          <a:xfrm>
            <a:off x="1712197" y="3928777"/>
            <a:ext cx="899390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have adequate access to cybersecurity expertise, and discussions about cyber-risk management should be given regular and adequate time on the board meeting agenda</a:t>
            </a:r>
          </a:p>
        </p:txBody>
      </p:sp>
      <p:sp>
        <p:nvSpPr>
          <p:cNvPr id="33" name="Rectangle 32">
            <a:extLst>
              <a:ext uri="{FF2B5EF4-FFF2-40B4-BE49-F238E27FC236}">
                <a16:creationId xmlns:a16="http://schemas.microsoft.com/office/drawing/2014/main" id="{D1A65EAA-FBF2-9049-9499-267339716215}"/>
              </a:ext>
            </a:extLst>
          </p:cNvPr>
          <p:cNvSpPr/>
          <p:nvPr/>
        </p:nvSpPr>
        <p:spPr>
          <a:xfrm>
            <a:off x="1712197" y="4818953"/>
            <a:ext cx="919326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set the expectation that management will establish an enterprise-wide cyber-risk management framework</a:t>
            </a:r>
          </a:p>
        </p:txBody>
      </p:sp>
      <p:sp>
        <p:nvSpPr>
          <p:cNvPr id="34" name="Rectangle 33">
            <a:extLst>
              <a:ext uri="{FF2B5EF4-FFF2-40B4-BE49-F238E27FC236}">
                <a16:creationId xmlns:a16="http://schemas.microsoft.com/office/drawing/2014/main" id="{33C752C5-3D56-8A4A-A9E4-83E48C28C87A}"/>
              </a:ext>
            </a:extLst>
          </p:cNvPr>
          <p:cNvSpPr/>
          <p:nvPr/>
        </p:nvSpPr>
        <p:spPr>
          <a:xfrm>
            <a:off x="1712197" y="5760840"/>
            <a:ext cx="894260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Board-management discussion about cyber risk should include identification of which risks to avoid, accept, and mitigate or transfer through insurance, as well as specific plans</a:t>
            </a:r>
          </a:p>
        </p:txBody>
      </p:sp>
      <p:sp>
        <p:nvSpPr>
          <p:cNvPr id="35" name="Rectangle 34">
            <a:extLst>
              <a:ext uri="{FF2B5EF4-FFF2-40B4-BE49-F238E27FC236}">
                <a16:creationId xmlns:a16="http://schemas.microsoft.com/office/drawing/2014/main" id="{CB7E4493-7ED0-7849-94A4-631C838CA928}"/>
              </a:ext>
            </a:extLst>
          </p:cNvPr>
          <p:cNvSpPr/>
          <p:nvPr/>
        </p:nvSpPr>
        <p:spPr>
          <a:xfrm>
            <a:off x="4452937" y="6591414"/>
            <a:ext cx="7739063" cy="230832"/>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rPr>
              <a:t>Source: National Association of Corporate Directors, </a:t>
            </a:r>
            <a:r>
              <a:rPr kumimoji="0" lang="en-US" sz="900" b="0" i="1" u="none" strike="noStrike" kern="1200" cap="none" spc="0" normalizeH="0" baseline="0" noProof="0" dirty="0">
                <a:ln>
                  <a:noFill/>
                </a:ln>
                <a:effectLst/>
                <a:uLnTx/>
                <a:uFillTx/>
                <a:latin typeface="Calibri" panose="020F0502020204030204"/>
                <a:ea typeface="+mn-ea"/>
                <a:cs typeface="+mn-cs"/>
              </a:rPr>
              <a:t>Cyber-Risk Oversight Handbook</a:t>
            </a:r>
            <a:r>
              <a:rPr kumimoji="0" lang="en-US" sz="900" b="0" i="0" u="none" strike="noStrike" kern="1200" cap="none" spc="0" normalizeH="0" baseline="0" noProof="0" dirty="0">
                <a:ln>
                  <a:noFill/>
                </a:ln>
                <a:effectLst/>
                <a:uLnTx/>
                <a:uFillTx/>
                <a:latin typeface="Calibri" panose="020F0502020204030204"/>
                <a:ea typeface="+mn-ea"/>
                <a:cs typeface="+mn-cs"/>
              </a:rPr>
              <a:t>, 2020</a:t>
            </a:r>
          </a:p>
        </p:txBody>
      </p:sp>
      <p:sp>
        <p:nvSpPr>
          <p:cNvPr id="36" name="Title 1">
            <a:extLst>
              <a:ext uri="{FF2B5EF4-FFF2-40B4-BE49-F238E27FC236}">
                <a16:creationId xmlns:a16="http://schemas.microsoft.com/office/drawing/2014/main" id="{8E447236-3CF3-874F-9040-92089004205B}"/>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THE BOARD’S ROLE IN CYBER RISK OVERSIGHT</a:t>
            </a:r>
          </a:p>
        </p:txBody>
      </p:sp>
    </p:spTree>
    <p:extLst>
      <p:ext uri="{BB962C8B-B14F-4D97-AF65-F5344CB8AC3E}">
        <p14:creationId xmlns:p14="http://schemas.microsoft.com/office/powerpoint/2010/main" val="373683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2428-3C45-1C41-8452-12C76B533DB8}"/>
              </a:ext>
            </a:extLst>
          </p:cNvPr>
          <p:cNvSpPr txBox="1">
            <a:spLocks/>
          </p:cNvSpPr>
          <p:nvPr/>
        </p:nvSpPr>
        <p:spPr>
          <a:xfrm>
            <a:off x="838200" y="18255"/>
            <a:ext cx="10515600" cy="992789"/>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THREE LAYERS OF INFORMATION RISK MANAGEMENT </a:t>
            </a:r>
          </a:p>
        </p:txBody>
      </p:sp>
      <p:sp>
        <p:nvSpPr>
          <p:cNvPr id="3" name="Rectangle 2">
            <a:extLst>
              <a:ext uri="{FF2B5EF4-FFF2-40B4-BE49-F238E27FC236}">
                <a16:creationId xmlns:a16="http://schemas.microsoft.com/office/drawing/2014/main" id="{D30C29F2-60FE-4E40-A7AA-B0E76C582588}"/>
              </a:ext>
            </a:extLst>
          </p:cNvPr>
          <p:cNvSpPr/>
          <p:nvPr/>
        </p:nvSpPr>
        <p:spPr bwMode="auto">
          <a:xfrm>
            <a:off x="7554237" y="1506679"/>
            <a:ext cx="1824881" cy="393094"/>
          </a:xfrm>
          <a:prstGeom prst="rect">
            <a:avLst/>
          </a:prstGeom>
          <a:solidFill>
            <a:srgbClr val="00B050"/>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Internal Audit</a:t>
            </a:r>
          </a:p>
        </p:txBody>
      </p:sp>
      <p:grpSp>
        <p:nvGrpSpPr>
          <p:cNvPr id="4" name="Group 3">
            <a:extLst>
              <a:ext uri="{FF2B5EF4-FFF2-40B4-BE49-F238E27FC236}">
                <a16:creationId xmlns:a16="http://schemas.microsoft.com/office/drawing/2014/main" id="{80BEE77D-8AF2-8449-86E2-5B12CEF0F2F4}"/>
              </a:ext>
            </a:extLst>
          </p:cNvPr>
          <p:cNvGrpSpPr/>
          <p:nvPr/>
        </p:nvGrpSpPr>
        <p:grpSpPr>
          <a:xfrm>
            <a:off x="6281370" y="2453793"/>
            <a:ext cx="4629212" cy="1012559"/>
            <a:chOff x="4277892" y="2833249"/>
            <a:chExt cx="3630516" cy="1012559"/>
          </a:xfrm>
        </p:grpSpPr>
        <p:sp>
          <p:nvSpPr>
            <p:cNvPr id="5" name="Rectangle 4">
              <a:extLst>
                <a:ext uri="{FF2B5EF4-FFF2-40B4-BE49-F238E27FC236}">
                  <a16:creationId xmlns:a16="http://schemas.microsoft.com/office/drawing/2014/main" id="{E05B1E87-A8DE-224B-9338-8476B04CEB28}"/>
                </a:ext>
              </a:extLst>
            </p:cNvPr>
            <p:cNvSpPr/>
            <p:nvPr/>
          </p:nvSpPr>
          <p:spPr bwMode="auto">
            <a:xfrm>
              <a:off x="4277892" y="3442514"/>
              <a:ext cx="1058206" cy="393094"/>
            </a:xfrm>
            <a:prstGeom prst="rect">
              <a:avLst/>
            </a:prstGeom>
            <a:solidFill>
              <a:schemeClr val="accent2"/>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Information </a:t>
              </a: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Security</a:t>
              </a:r>
            </a:p>
          </p:txBody>
        </p:sp>
        <p:sp>
          <p:nvSpPr>
            <p:cNvPr id="6" name="Rectangle 5">
              <a:extLst>
                <a:ext uri="{FF2B5EF4-FFF2-40B4-BE49-F238E27FC236}">
                  <a16:creationId xmlns:a16="http://schemas.microsoft.com/office/drawing/2014/main" id="{574C9FAB-449A-EC4E-9A49-2755F306F4BC}"/>
                </a:ext>
              </a:extLst>
            </p:cNvPr>
            <p:cNvSpPr/>
            <p:nvPr/>
          </p:nvSpPr>
          <p:spPr bwMode="auto">
            <a:xfrm>
              <a:off x="4758398" y="2833249"/>
              <a:ext cx="1058206" cy="393094"/>
            </a:xfrm>
            <a:prstGeom prst="rect">
              <a:avLst/>
            </a:prstGeom>
            <a:solidFill>
              <a:schemeClr val="accent2"/>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Legal</a:t>
              </a:r>
            </a:p>
          </p:txBody>
        </p:sp>
        <p:sp>
          <p:nvSpPr>
            <p:cNvPr id="7" name="Rectangle 6">
              <a:extLst>
                <a:ext uri="{FF2B5EF4-FFF2-40B4-BE49-F238E27FC236}">
                  <a16:creationId xmlns:a16="http://schemas.microsoft.com/office/drawing/2014/main" id="{90E0F10D-D2A6-0F42-B929-604A3F693BA4}"/>
                </a:ext>
              </a:extLst>
            </p:cNvPr>
            <p:cNvSpPr/>
            <p:nvPr/>
          </p:nvSpPr>
          <p:spPr bwMode="auto">
            <a:xfrm>
              <a:off x="6850202" y="3442514"/>
              <a:ext cx="1058206" cy="393094"/>
            </a:xfrm>
            <a:prstGeom prst="rect">
              <a:avLst/>
            </a:prstGeom>
            <a:solidFill>
              <a:schemeClr val="accent2"/>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Privacy</a:t>
              </a:r>
            </a:p>
          </p:txBody>
        </p:sp>
        <p:sp>
          <p:nvSpPr>
            <p:cNvPr id="8" name="Rectangle 7">
              <a:extLst>
                <a:ext uri="{FF2B5EF4-FFF2-40B4-BE49-F238E27FC236}">
                  <a16:creationId xmlns:a16="http://schemas.microsoft.com/office/drawing/2014/main" id="{7D301980-3218-D445-ACDF-DF34DB3C0BE6}"/>
                </a:ext>
              </a:extLst>
            </p:cNvPr>
            <p:cNvSpPr/>
            <p:nvPr/>
          </p:nvSpPr>
          <p:spPr bwMode="auto">
            <a:xfrm>
              <a:off x="5569671" y="3452714"/>
              <a:ext cx="1058206" cy="393094"/>
            </a:xfrm>
            <a:prstGeom prst="rect">
              <a:avLst/>
            </a:prstGeom>
            <a:solidFill>
              <a:schemeClr val="accent2"/>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Compliance</a:t>
              </a:r>
            </a:p>
          </p:txBody>
        </p:sp>
        <p:sp>
          <p:nvSpPr>
            <p:cNvPr id="9" name="Rectangle 8">
              <a:extLst>
                <a:ext uri="{FF2B5EF4-FFF2-40B4-BE49-F238E27FC236}">
                  <a16:creationId xmlns:a16="http://schemas.microsoft.com/office/drawing/2014/main" id="{AD2F27DE-0BED-E943-99E6-0FB51B793A03}"/>
                </a:ext>
              </a:extLst>
            </p:cNvPr>
            <p:cNvSpPr/>
            <p:nvPr/>
          </p:nvSpPr>
          <p:spPr bwMode="auto">
            <a:xfrm>
              <a:off x="6090958" y="2835745"/>
              <a:ext cx="1058206" cy="393094"/>
            </a:xfrm>
            <a:prstGeom prst="rect">
              <a:avLst/>
            </a:prstGeom>
            <a:solidFill>
              <a:schemeClr val="accent2"/>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HR</a:t>
              </a:r>
            </a:p>
          </p:txBody>
        </p:sp>
      </p:grpSp>
      <p:sp>
        <p:nvSpPr>
          <p:cNvPr id="10" name="Rectangle 9">
            <a:extLst>
              <a:ext uri="{FF2B5EF4-FFF2-40B4-BE49-F238E27FC236}">
                <a16:creationId xmlns:a16="http://schemas.microsoft.com/office/drawing/2014/main" id="{AABD5EB5-2333-8D48-99BC-22A71A7701B5}"/>
              </a:ext>
            </a:extLst>
          </p:cNvPr>
          <p:cNvSpPr/>
          <p:nvPr/>
        </p:nvSpPr>
        <p:spPr bwMode="auto">
          <a:xfrm>
            <a:off x="480272" y="5007493"/>
            <a:ext cx="4622614" cy="299129"/>
          </a:xfrm>
          <a:prstGeom prst="rect">
            <a:avLst/>
          </a:prstGeom>
          <a:solidFill>
            <a:srgbClr val="C00000"/>
          </a:solidFill>
          <a:ln w="127"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Layer 1. Risk Owners – in IT or in the Business Units</a:t>
            </a:r>
          </a:p>
        </p:txBody>
      </p:sp>
      <p:grpSp>
        <p:nvGrpSpPr>
          <p:cNvPr id="11" name="Group 10">
            <a:extLst>
              <a:ext uri="{FF2B5EF4-FFF2-40B4-BE49-F238E27FC236}">
                <a16:creationId xmlns:a16="http://schemas.microsoft.com/office/drawing/2014/main" id="{23ED5EF7-F8A5-4A48-995F-B7283A7323B2}"/>
              </a:ext>
            </a:extLst>
          </p:cNvPr>
          <p:cNvGrpSpPr/>
          <p:nvPr/>
        </p:nvGrpSpPr>
        <p:grpSpPr>
          <a:xfrm>
            <a:off x="466799" y="1335936"/>
            <a:ext cx="4622614" cy="850182"/>
            <a:chOff x="536781" y="1744368"/>
            <a:chExt cx="3625342" cy="850182"/>
          </a:xfrm>
        </p:grpSpPr>
        <p:sp>
          <p:nvSpPr>
            <p:cNvPr id="12" name="Rectangle 11">
              <a:extLst>
                <a:ext uri="{FF2B5EF4-FFF2-40B4-BE49-F238E27FC236}">
                  <a16:creationId xmlns:a16="http://schemas.microsoft.com/office/drawing/2014/main" id="{22619BF9-454D-1349-9849-B912E8BE7029}"/>
                </a:ext>
              </a:extLst>
            </p:cNvPr>
            <p:cNvSpPr/>
            <p:nvPr/>
          </p:nvSpPr>
          <p:spPr bwMode="auto">
            <a:xfrm>
              <a:off x="536781" y="1744368"/>
              <a:ext cx="3625342" cy="299129"/>
            </a:xfrm>
            <a:prstGeom prst="rect">
              <a:avLst/>
            </a:prstGeom>
            <a:solidFill>
              <a:srgbClr val="00B050"/>
            </a:solidFill>
            <a:ln w="127"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Layer 3. Internal Audit</a:t>
              </a:r>
            </a:p>
          </p:txBody>
        </p:sp>
        <p:sp>
          <p:nvSpPr>
            <p:cNvPr id="13" name="Rectangle 12">
              <a:extLst>
                <a:ext uri="{FF2B5EF4-FFF2-40B4-BE49-F238E27FC236}">
                  <a16:creationId xmlns:a16="http://schemas.microsoft.com/office/drawing/2014/main" id="{6B3B21B5-3778-E642-B57C-8E5BD94A1C77}"/>
                </a:ext>
              </a:extLst>
            </p:cNvPr>
            <p:cNvSpPr/>
            <p:nvPr/>
          </p:nvSpPr>
          <p:spPr bwMode="auto">
            <a:xfrm>
              <a:off x="536781" y="2027720"/>
              <a:ext cx="3625342" cy="566830"/>
            </a:xfrm>
            <a:prstGeom prst="rect">
              <a:avLst/>
            </a:prstGeom>
            <a:noFill/>
            <a:ln w="127"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Internal Audit provides the final assurance that information risks are being managed within the organization’s risk appetite.</a:t>
              </a:r>
            </a:p>
          </p:txBody>
        </p:sp>
      </p:grpSp>
      <p:sp>
        <p:nvSpPr>
          <p:cNvPr id="14" name="Rectangle 13">
            <a:extLst>
              <a:ext uri="{FF2B5EF4-FFF2-40B4-BE49-F238E27FC236}">
                <a16:creationId xmlns:a16="http://schemas.microsoft.com/office/drawing/2014/main" id="{FC3C414B-0A2B-8D46-9D45-6BEEED6EB57D}"/>
              </a:ext>
            </a:extLst>
          </p:cNvPr>
          <p:cNvSpPr/>
          <p:nvPr/>
        </p:nvSpPr>
        <p:spPr bwMode="auto">
          <a:xfrm>
            <a:off x="480272" y="2353880"/>
            <a:ext cx="4622614" cy="299129"/>
          </a:xfrm>
          <a:prstGeom prst="rect">
            <a:avLst/>
          </a:prstGeom>
          <a:solidFill>
            <a:schemeClr val="accent2"/>
          </a:solidFill>
          <a:ln w="127" cap="flat" cmpd="sng" algn="ctr">
            <a:solidFill>
              <a:srgbClr val="00285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Layer 2. Risk Management</a:t>
            </a:r>
          </a:p>
        </p:txBody>
      </p:sp>
      <p:sp>
        <p:nvSpPr>
          <p:cNvPr id="15" name="Rectangle 14">
            <a:extLst>
              <a:ext uri="{FF2B5EF4-FFF2-40B4-BE49-F238E27FC236}">
                <a16:creationId xmlns:a16="http://schemas.microsoft.com/office/drawing/2014/main" id="{EEA97976-C67E-B04C-844A-158F27771F55}"/>
              </a:ext>
            </a:extLst>
          </p:cNvPr>
          <p:cNvSpPr/>
          <p:nvPr/>
        </p:nvSpPr>
        <p:spPr bwMode="auto">
          <a:xfrm>
            <a:off x="480272" y="2655251"/>
            <a:ext cx="4622614" cy="1009405"/>
          </a:xfrm>
          <a:prstGeom prst="rect">
            <a:avLst/>
          </a:prstGeom>
          <a:noFill/>
          <a:ln w="127"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Mapping assets to risk owners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Identifying and quantifying known and emerging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Setting up and facilitating risk management workflows</a:t>
            </a:r>
          </a:p>
        </p:txBody>
      </p:sp>
      <p:sp>
        <p:nvSpPr>
          <p:cNvPr id="16" name="Rectangle 15">
            <a:extLst>
              <a:ext uri="{FF2B5EF4-FFF2-40B4-BE49-F238E27FC236}">
                <a16:creationId xmlns:a16="http://schemas.microsoft.com/office/drawing/2014/main" id="{C940B5E9-508C-DB42-A5A5-691BCDF9CAEF}"/>
              </a:ext>
            </a:extLst>
          </p:cNvPr>
          <p:cNvSpPr/>
          <p:nvPr/>
        </p:nvSpPr>
        <p:spPr bwMode="auto">
          <a:xfrm>
            <a:off x="481401" y="5254368"/>
            <a:ext cx="4622614" cy="1009405"/>
          </a:xfrm>
          <a:prstGeom prst="rect">
            <a:avLst/>
          </a:prstGeom>
          <a:noFill/>
          <a:ln w="127"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Owning and managing risks, e.g., patching software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Maintaining effective security controls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Making daily risk management decisions</a:t>
            </a:r>
          </a:p>
        </p:txBody>
      </p:sp>
      <p:sp>
        <p:nvSpPr>
          <p:cNvPr id="17" name="Rectangle 16">
            <a:extLst>
              <a:ext uri="{FF2B5EF4-FFF2-40B4-BE49-F238E27FC236}">
                <a16:creationId xmlns:a16="http://schemas.microsoft.com/office/drawing/2014/main" id="{2FCEB999-493C-194A-91D8-E36A8A3DAC56}"/>
              </a:ext>
            </a:extLst>
          </p:cNvPr>
          <p:cNvSpPr/>
          <p:nvPr/>
        </p:nvSpPr>
        <p:spPr bwMode="auto">
          <a:xfrm>
            <a:off x="6224955" y="3023810"/>
            <a:ext cx="1461971" cy="471918"/>
          </a:xfrm>
          <a:prstGeom prst="rect">
            <a:avLst/>
          </a:prstGeom>
          <a:noFill/>
          <a:ln w="2857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18" name="Picture 17">
            <a:extLst>
              <a:ext uri="{FF2B5EF4-FFF2-40B4-BE49-F238E27FC236}">
                <a16:creationId xmlns:a16="http://schemas.microsoft.com/office/drawing/2014/main" id="{DD386029-B7CC-4D48-BDF9-F2F5A27F60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2125" y="4132036"/>
            <a:ext cx="6400394" cy="2438570"/>
          </a:xfrm>
          <a:prstGeom prst="rect">
            <a:avLst/>
          </a:prstGeom>
        </p:spPr>
      </p:pic>
      <p:sp>
        <p:nvSpPr>
          <p:cNvPr id="19" name="Rectangle 18">
            <a:extLst>
              <a:ext uri="{FF2B5EF4-FFF2-40B4-BE49-F238E27FC236}">
                <a16:creationId xmlns:a16="http://schemas.microsoft.com/office/drawing/2014/main" id="{A2B88AC5-2A6B-BF42-ACC3-B82E360BBDF0}"/>
              </a:ext>
            </a:extLst>
          </p:cNvPr>
          <p:cNvSpPr/>
          <p:nvPr/>
        </p:nvSpPr>
        <p:spPr>
          <a:xfrm>
            <a:off x="10352313" y="4132036"/>
            <a:ext cx="1480457" cy="325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Business Segment</a:t>
            </a:r>
          </a:p>
        </p:txBody>
      </p:sp>
      <p:sp>
        <p:nvSpPr>
          <p:cNvPr id="20" name="Rectangle 19">
            <a:extLst>
              <a:ext uri="{FF2B5EF4-FFF2-40B4-BE49-F238E27FC236}">
                <a16:creationId xmlns:a16="http://schemas.microsoft.com/office/drawing/2014/main" id="{CF9E5663-4632-DD4B-9FEB-2F88F9F1E4E1}"/>
              </a:ext>
            </a:extLst>
          </p:cNvPr>
          <p:cNvSpPr/>
          <p:nvPr/>
        </p:nvSpPr>
        <p:spPr>
          <a:xfrm>
            <a:off x="10352313" y="4719864"/>
            <a:ext cx="1480457" cy="325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Business Unit</a:t>
            </a:r>
          </a:p>
        </p:txBody>
      </p:sp>
      <p:sp>
        <p:nvSpPr>
          <p:cNvPr id="21" name="Rectangle 20">
            <a:extLst>
              <a:ext uri="{FF2B5EF4-FFF2-40B4-BE49-F238E27FC236}">
                <a16:creationId xmlns:a16="http://schemas.microsoft.com/office/drawing/2014/main" id="{114CF7F7-2033-BD4D-907C-ED7127C201C1}"/>
              </a:ext>
            </a:extLst>
          </p:cNvPr>
          <p:cNvSpPr/>
          <p:nvPr/>
        </p:nvSpPr>
        <p:spPr>
          <a:xfrm>
            <a:off x="10352313" y="5438321"/>
            <a:ext cx="1480457" cy="325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Site</a:t>
            </a:r>
          </a:p>
        </p:txBody>
      </p:sp>
    </p:spTree>
    <p:extLst>
      <p:ext uri="{BB962C8B-B14F-4D97-AF65-F5344CB8AC3E}">
        <p14:creationId xmlns:p14="http://schemas.microsoft.com/office/powerpoint/2010/main" val="356881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3720C9B-C02E-C845-B585-63586173386B}"/>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j-ea"/>
                <a:cs typeface="+mj-cs"/>
              </a:rPr>
              <a:t>OUR INFOSEC FUNCTION IN DETAIL</a:t>
            </a:r>
          </a:p>
        </p:txBody>
      </p:sp>
      <p:sp>
        <p:nvSpPr>
          <p:cNvPr id="6" name="Rectangle 5">
            <a:extLst>
              <a:ext uri="{FF2B5EF4-FFF2-40B4-BE49-F238E27FC236}">
                <a16:creationId xmlns:a16="http://schemas.microsoft.com/office/drawing/2014/main" id="{218520A3-CC37-6742-A275-855419E0C53F}"/>
              </a:ext>
            </a:extLst>
          </p:cNvPr>
          <p:cNvSpPr/>
          <p:nvPr/>
        </p:nvSpPr>
        <p:spPr>
          <a:xfrm>
            <a:off x="3199694" y="1540429"/>
            <a:ext cx="3160357" cy="651187"/>
          </a:xfrm>
          <a:prstGeom prst="rect">
            <a:avLst/>
          </a:prstGeom>
          <a:solidFill>
            <a:srgbClr val="7030A0"/>
          </a:solidFill>
          <a:ln w="9525" cap="flat" cmpd="sng" algn="ctr">
            <a:noFill/>
            <a:prstDash val="solid"/>
            <a:round/>
            <a:headEnd type="none" w="med" len="med"/>
            <a:tailEnd type="none" w="med" len="med"/>
          </a:ln>
          <a:effectLst/>
        </p:spPr>
        <p:txBody>
          <a:bodyPr vert="horz" wrap="square" lIns="101882" tIns="0" rIns="101882" bIns="0" numCol="1" rtlCol="0" anchor="ctr" anchorCtr="0" compatLnSpc="1">
            <a:prstTxWarp prst="textNoShape">
              <a:avLst/>
            </a:prstTxWarp>
          </a:bodyPr>
          <a:lstStyle/>
          <a:p>
            <a:pPr marL="0" marR="0" lvl="0" indent="1069" algn="ctr" defTabSz="913849" rtl="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ＭＳ Ｐゴシック" pitchFamily="-110" charset="-128"/>
                <a:cs typeface="+mn-cs"/>
              </a:rPr>
              <a:t>Manage Information Security Risk</a:t>
            </a:r>
          </a:p>
        </p:txBody>
      </p:sp>
      <p:sp>
        <p:nvSpPr>
          <p:cNvPr id="7" name="Rectangle 6">
            <a:extLst>
              <a:ext uri="{FF2B5EF4-FFF2-40B4-BE49-F238E27FC236}">
                <a16:creationId xmlns:a16="http://schemas.microsoft.com/office/drawing/2014/main" id="{71E3D2B2-A186-CE40-B2F9-D99AF305FE8A}"/>
              </a:ext>
            </a:extLst>
          </p:cNvPr>
          <p:cNvSpPr/>
          <p:nvPr/>
        </p:nvSpPr>
        <p:spPr>
          <a:xfrm>
            <a:off x="945870" y="3117508"/>
            <a:ext cx="1502835"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19980"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ＭＳ Ｐゴシック" pitchFamily="-110" charset="-128"/>
                <a:cs typeface="+mn-cs"/>
              </a:rPr>
              <a:t>Risk Management Strategy </a:t>
            </a:r>
          </a:p>
        </p:txBody>
      </p:sp>
      <p:sp>
        <p:nvSpPr>
          <p:cNvPr id="8" name="Rectangle 7">
            <a:extLst>
              <a:ext uri="{FF2B5EF4-FFF2-40B4-BE49-F238E27FC236}">
                <a16:creationId xmlns:a16="http://schemas.microsoft.com/office/drawing/2014/main" id="{64400B62-BEDB-EE40-AF1D-993B1845892D}"/>
              </a:ext>
            </a:extLst>
          </p:cNvPr>
          <p:cNvSpPr/>
          <p:nvPr/>
        </p:nvSpPr>
        <p:spPr>
          <a:xfrm>
            <a:off x="8922688" y="2426108"/>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19980"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ＭＳ Ｐゴシック" pitchFamily="-110" charset="-128"/>
                <a:cs typeface="+mn-cs"/>
              </a:rPr>
              <a:t>Manage Data Classification</a:t>
            </a:r>
          </a:p>
        </p:txBody>
      </p:sp>
      <p:sp>
        <p:nvSpPr>
          <p:cNvPr id="9" name="Rectangle 8">
            <a:extLst>
              <a:ext uri="{FF2B5EF4-FFF2-40B4-BE49-F238E27FC236}">
                <a16:creationId xmlns:a16="http://schemas.microsoft.com/office/drawing/2014/main" id="{AC334433-E271-6C47-A62D-DF233412DAD1}"/>
              </a:ext>
            </a:extLst>
          </p:cNvPr>
          <p:cNvSpPr/>
          <p:nvPr/>
        </p:nvSpPr>
        <p:spPr>
          <a:xfrm>
            <a:off x="8922688" y="3733573"/>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20184"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ＭＳ Ｐゴシック" pitchFamily="-110" charset="-128"/>
                <a:cs typeface="+mn-cs"/>
              </a:rPr>
              <a:t>Manage Employee Awareness &amp; Training</a:t>
            </a:r>
          </a:p>
        </p:txBody>
      </p:sp>
      <p:sp>
        <p:nvSpPr>
          <p:cNvPr id="10" name="Rectangle 9">
            <a:extLst>
              <a:ext uri="{FF2B5EF4-FFF2-40B4-BE49-F238E27FC236}">
                <a16:creationId xmlns:a16="http://schemas.microsoft.com/office/drawing/2014/main" id="{5A272298-31BF-3C4D-AA89-CB2B78B14043}"/>
              </a:ext>
            </a:extLst>
          </p:cNvPr>
          <p:cNvSpPr/>
          <p:nvPr/>
        </p:nvSpPr>
        <p:spPr>
          <a:xfrm>
            <a:off x="7001482" y="4405695"/>
            <a:ext cx="1501877" cy="564974"/>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19980"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ＭＳ Ｐゴシック" pitchFamily="-110" charset="-128"/>
                <a:cs typeface="+mn-cs"/>
              </a:rPr>
              <a:t>Manage Third-Party Risks</a:t>
            </a:r>
          </a:p>
        </p:txBody>
      </p:sp>
      <p:sp>
        <p:nvSpPr>
          <p:cNvPr id="11" name="Rectangle 10">
            <a:extLst>
              <a:ext uri="{FF2B5EF4-FFF2-40B4-BE49-F238E27FC236}">
                <a16:creationId xmlns:a16="http://schemas.microsoft.com/office/drawing/2014/main" id="{8475A162-CCB2-0B43-B34A-B51B16EC9EF1}"/>
              </a:ext>
            </a:extLst>
          </p:cNvPr>
          <p:cNvSpPr/>
          <p:nvPr/>
        </p:nvSpPr>
        <p:spPr>
          <a:xfrm>
            <a:off x="4858175" y="3776995"/>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19980"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ＭＳ Ｐゴシック" pitchFamily="-110" charset="-128"/>
                <a:cs typeface="+mn-cs"/>
              </a:rPr>
              <a:t>Evaluate and oversee deployment of  new security tools</a:t>
            </a:r>
          </a:p>
        </p:txBody>
      </p:sp>
      <p:sp>
        <p:nvSpPr>
          <p:cNvPr id="12" name="Rectangle 11">
            <a:extLst>
              <a:ext uri="{FF2B5EF4-FFF2-40B4-BE49-F238E27FC236}">
                <a16:creationId xmlns:a16="http://schemas.microsoft.com/office/drawing/2014/main" id="{E197363F-5911-A845-8B57-7D12D220312B}"/>
              </a:ext>
            </a:extLst>
          </p:cNvPr>
          <p:cNvSpPr/>
          <p:nvPr/>
        </p:nvSpPr>
        <p:spPr>
          <a:xfrm>
            <a:off x="7005754" y="2420453"/>
            <a:ext cx="1502835"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19980"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ＭＳ Ｐゴシック" pitchFamily="-110" charset="-128"/>
                <a:cs typeface="+mn-cs"/>
              </a:rPr>
              <a:t>Respond to Regulatory Requirements</a:t>
            </a:r>
          </a:p>
        </p:txBody>
      </p:sp>
      <p:sp>
        <p:nvSpPr>
          <p:cNvPr id="13" name="Rectangle 12">
            <a:extLst>
              <a:ext uri="{FF2B5EF4-FFF2-40B4-BE49-F238E27FC236}">
                <a16:creationId xmlns:a16="http://schemas.microsoft.com/office/drawing/2014/main" id="{809AFC81-607C-5A4C-A6D9-413ACE42EF4A}"/>
              </a:ext>
            </a:extLst>
          </p:cNvPr>
          <p:cNvSpPr/>
          <p:nvPr/>
        </p:nvSpPr>
        <p:spPr>
          <a:xfrm>
            <a:off x="7001482" y="3085513"/>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19980"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ＭＳ Ｐゴシック" pitchFamily="-110" charset="-128"/>
                <a:cs typeface="+mn-cs"/>
              </a:rPr>
              <a:t>Maintain Records Management and E-Discovery</a:t>
            </a:r>
          </a:p>
        </p:txBody>
      </p:sp>
      <p:sp>
        <p:nvSpPr>
          <p:cNvPr id="14" name="Rectangle 13">
            <a:extLst>
              <a:ext uri="{FF2B5EF4-FFF2-40B4-BE49-F238E27FC236}">
                <a16:creationId xmlns:a16="http://schemas.microsoft.com/office/drawing/2014/main" id="{839811FA-FE7F-F142-9862-397766EB1B49}"/>
              </a:ext>
            </a:extLst>
          </p:cNvPr>
          <p:cNvSpPr/>
          <p:nvPr/>
        </p:nvSpPr>
        <p:spPr>
          <a:xfrm>
            <a:off x="7001482" y="3733574"/>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20184"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ＭＳ Ｐゴシック" pitchFamily="-110" charset="-128"/>
                <a:cs typeface="+mn-cs"/>
              </a:rPr>
              <a:t>Manage Data Privacy</a:t>
            </a:r>
          </a:p>
        </p:txBody>
      </p:sp>
      <p:sp>
        <p:nvSpPr>
          <p:cNvPr id="15" name="Rectangle 14">
            <a:extLst>
              <a:ext uri="{FF2B5EF4-FFF2-40B4-BE49-F238E27FC236}">
                <a16:creationId xmlns:a16="http://schemas.microsoft.com/office/drawing/2014/main" id="{39A12CEE-48BF-204E-AC80-1F0390A0F46B}"/>
              </a:ext>
            </a:extLst>
          </p:cNvPr>
          <p:cNvSpPr/>
          <p:nvPr/>
        </p:nvSpPr>
        <p:spPr>
          <a:xfrm>
            <a:off x="3199694" y="3776995"/>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20184"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ＭＳ Ｐゴシック" pitchFamily="-110" charset="-128"/>
                <a:cs typeface="+mn-cs"/>
              </a:rPr>
              <a:t>Operate Security Controls</a:t>
            </a:r>
          </a:p>
        </p:txBody>
      </p:sp>
      <p:sp>
        <p:nvSpPr>
          <p:cNvPr id="16" name="Rectangle 15">
            <a:extLst>
              <a:ext uri="{FF2B5EF4-FFF2-40B4-BE49-F238E27FC236}">
                <a16:creationId xmlns:a16="http://schemas.microsoft.com/office/drawing/2014/main" id="{97F40598-1C63-A040-BCD9-AF138575AC5F}"/>
              </a:ext>
            </a:extLst>
          </p:cNvPr>
          <p:cNvSpPr/>
          <p:nvPr/>
        </p:nvSpPr>
        <p:spPr>
          <a:xfrm>
            <a:off x="3199694" y="2420452"/>
            <a:ext cx="1501877" cy="589206"/>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20184"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ＭＳ Ｐゴシック" pitchFamily="-110" charset="-128"/>
                <a:cs typeface="+mn-cs"/>
              </a:rPr>
              <a:t>Manage Incident Response</a:t>
            </a:r>
          </a:p>
        </p:txBody>
      </p:sp>
      <p:sp>
        <p:nvSpPr>
          <p:cNvPr id="17" name="Rectangle 16">
            <a:extLst>
              <a:ext uri="{FF2B5EF4-FFF2-40B4-BE49-F238E27FC236}">
                <a16:creationId xmlns:a16="http://schemas.microsoft.com/office/drawing/2014/main" id="{E698CEDA-DEF5-3446-AD21-739228229D30}"/>
              </a:ext>
            </a:extLst>
          </p:cNvPr>
          <p:cNvSpPr/>
          <p:nvPr/>
        </p:nvSpPr>
        <p:spPr>
          <a:xfrm>
            <a:off x="4858175" y="3077616"/>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20184"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ＭＳ Ｐゴシック" pitchFamily="-110" charset="-128"/>
                <a:cs typeface="+mn-cs"/>
              </a:rPr>
              <a:t>Manage Vulnerabilities and other risk items</a:t>
            </a:r>
          </a:p>
        </p:txBody>
      </p:sp>
      <p:sp>
        <p:nvSpPr>
          <p:cNvPr id="18" name="Rectangle 17">
            <a:extLst>
              <a:ext uri="{FF2B5EF4-FFF2-40B4-BE49-F238E27FC236}">
                <a16:creationId xmlns:a16="http://schemas.microsoft.com/office/drawing/2014/main" id="{3C2076D8-ADDF-6642-A185-01FBC22F0164}"/>
              </a:ext>
            </a:extLst>
          </p:cNvPr>
          <p:cNvSpPr/>
          <p:nvPr/>
        </p:nvSpPr>
        <p:spPr>
          <a:xfrm>
            <a:off x="4858175" y="2420453"/>
            <a:ext cx="1502835"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19980"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ＭＳ Ｐゴシック" pitchFamily="-110" charset="-128"/>
                <a:cs typeface="+mn-cs"/>
              </a:rPr>
              <a:t>Manage Security Architecture </a:t>
            </a:r>
          </a:p>
        </p:txBody>
      </p:sp>
      <p:sp>
        <p:nvSpPr>
          <p:cNvPr id="19" name="Rectangle 18">
            <a:extLst>
              <a:ext uri="{FF2B5EF4-FFF2-40B4-BE49-F238E27FC236}">
                <a16:creationId xmlns:a16="http://schemas.microsoft.com/office/drawing/2014/main" id="{6D7DD455-0530-E04B-8031-411354B2240B}"/>
              </a:ext>
            </a:extLst>
          </p:cNvPr>
          <p:cNvSpPr/>
          <p:nvPr/>
        </p:nvSpPr>
        <p:spPr>
          <a:xfrm>
            <a:off x="3199694" y="3088296"/>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20184"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ea typeface="ＭＳ Ｐゴシック" pitchFamily="-110" charset="-128"/>
                <a:cs typeface="+mn-cs"/>
              </a:rPr>
              <a:t>Monitor Systems and Events</a:t>
            </a:r>
          </a:p>
        </p:txBody>
      </p:sp>
      <p:sp>
        <p:nvSpPr>
          <p:cNvPr id="20" name="Rectangle 19">
            <a:extLst>
              <a:ext uri="{FF2B5EF4-FFF2-40B4-BE49-F238E27FC236}">
                <a16:creationId xmlns:a16="http://schemas.microsoft.com/office/drawing/2014/main" id="{AD113785-9EA3-9C47-912F-C128EC207D6A}"/>
              </a:ext>
            </a:extLst>
          </p:cNvPr>
          <p:cNvSpPr/>
          <p:nvPr/>
        </p:nvSpPr>
        <p:spPr>
          <a:xfrm>
            <a:off x="8922688" y="3077615"/>
            <a:ext cx="150238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19980"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ＭＳ Ｐゴシック" pitchFamily="-110" charset="-128"/>
                <a:cs typeface="+mn-cs"/>
              </a:rPr>
              <a:t>Manage Business Continuity and Disaster Recovery Plans</a:t>
            </a:r>
          </a:p>
        </p:txBody>
      </p:sp>
      <p:sp>
        <p:nvSpPr>
          <p:cNvPr id="21" name="Rectangle 20">
            <a:extLst>
              <a:ext uri="{FF2B5EF4-FFF2-40B4-BE49-F238E27FC236}">
                <a16:creationId xmlns:a16="http://schemas.microsoft.com/office/drawing/2014/main" id="{019FE1EF-421E-5B48-BD78-F123DBF7D484}"/>
              </a:ext>
            </a:extLst>
          </p:cNvPr>
          <p:cNvSpPr/>
          <p:nvPr/>
        </p:nvSpPr>
        <p:spPr>
          <a:xfrm>
            <a:off x="945871" y="2448476"/>
            <a:ext cx="1501877" cy="60109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19980"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ＭＳ Ｐゴシック" pitchFamily="-110" charset="-128"/>
                <a:cs typeface="+mn-cs"/>
              </a:rPr>
              <a:t>Interact with CEO and Board</a:t>
            </a:r>
          </a:p>
        </p:txBody>
      </p:sp>
      <p:sp>
        <p:nvSpPr>
          <p:cNvPr id="23" name="Rectangle 22">
            <a:extLst>
              <a:ext uri="{FF2B5EF4-FFF2-40B4-BE49-F238E27FC236}">
                <a16:creationId xmlns:a16="http://schemas.microsoft.com/office/drawing/2014/main" id="{ED0E8B3C-07AB-F042-9AB2-412224768EA1}"/>
              </a:ext>
            </a:extLst>
          </p:cNvPr>
          <p:cNvSpPr/>
          <p:nvPr/>
        </p:nvSpPr>
        <p:spPr>
          <a:xfrm>
            <a:off x="945870" y="5124604"/>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20184"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ＭＳ Ｐゴシック" pitchFamily="-110" charset="-128"/>
                <a:cs typeface="+mn-cs"/>
              </a:rPr>
              <a:t>Hiring and Training</a:t>
            </a:r>
          </a:p>
        </p:txBody>
      </p:sp>
      <p:sp>
        <p:nvSpPr>
          <p:cNvPr id="24" name="Rectangle 23">
            <a:extLst>
              <a:ext uri="{FF2B5EF4-FFF2-40B4-BE49-F238E27FC236}">
                <a16:creationId xmlns:a16="http://schemas.microsoft.com/office/drawing/2014/main" id="{792C2350-88B0-0B4D-9565-43022AC13147}"/>
              </a:ext>
            </a:extLst>
          </p:cNvPr>
          <p:cNvSpPr/>
          <p:nvPr/>
        </p:nvSpPr>
        <p:spPr>
          <a:xfrm>
            <a:off x="945870" y="5982559"/>
            <a:ext cx="9474745"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20184"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ＭＳ Ｐゴシック" pitchFamily="-110" charset="-128"/>
                <a:cs typeface="+mn-cs"/>
              </a:rPr>
              <a:t>Measure Metrics and Performance</a:t>
            </a:r>
          </a:p>
        </p:txBody>
      </p:sp>
      <p:sp>
        <p:nvSpPr>
          <p:cNvPr id="25" name="Rectangle 24">
            <a:extLst>
              <a:ext uri="{FF2B5EF4-FFF2-40B4-BE49-F238E27FC236}">
                <a16:creationId xmlns:a16="http://schemas.microsoft.com/office/drawing/2014/main" id="{E5BC704B-67E8-1E4A-8202-24456894F3F5}"/>
              </a:ext>
            </a:extLst>
          </p:cNvPr>
          <p:cNvSpPr/>
          <p:nvPr/>
        </p:nvSpPr>
        <p:spPr>
          <a:xfrm>
            <a:off x="8918738" y="4387635"/>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20184"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ＭＳ Ｐゴシック" pitchFamily="-110" charset="-128"/>
                <a:cs typeface="+mn-cs"/>
              </a:rPr>
              <a:t>Manage Information Security Vendors</a:t>
            </a:r>
          </a:p>
        </p:txBody>
      </p:sp>
      <p:sp>
        <p:nvSpPr>
          <p:cNvPr id="26" name="Rectangle 25">
            <a:extLst>
              <a:ext uri="{FF2B5EF4-FFF2-40B4-BE49-F238E27FC236}">
                <a16:creationId xmlns:a16="http://schemas.microsoft.com/office/drawing/2014/main" id="{CF68C3B5-4639-6D46-A734-DB61608F849B}"/>
              </a:ext>
            </a:extLst>
          </p:cNvPr>
          <p:cNvSpPr/>
          <p:nvPr/>
        </p:nvSpPr>
        <p:spPr>
          <a:xfrm>
            <a:off x="945870" y="4455572"/>
            <a:ext cx="1501877" cy="601095"/>
          </a:xfrm>
          <a:prstGeom prst="rect">
            <a:avLst/>
          </a:prstGeom>
          <a:solidFill>
            <a:schemeClr val="accent6">
              <a:lumMod val="20000"/>
              <a:lumOff val="80000"/>
            </a:schemeClr>
          </a:solidFill>
          <a:ln w="9525" cap="flat" cmpd="sng" algn="ctr">
            <a:solidFill>
              <a:srgbClr val="002060"/>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20184"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ＭＳ Ｐゴシック" pitchFamily="-110" charset="-128"/>
                <a:cs typeface="+mn-cs"/>
              </a:rPr>
              <a:t>Manage Information Security Budget</a:t>
            </a:r>
          </a:p>
        </p:txBody>
      </p:sp>
      <p:sp>
        <p:nvSpPr>
          <p:cNvPr id="27" name="Rectangle 26">
            <a:extLst>
              <a:ext uri="{FF2B5EF4-FFF2-40B4-BE49-F238E27FC236}">
                <a16:creationId xmlns:a16="http://schemas.microsoft.com/office/drawing/2014/main" id="{27191237-173B-4246-B860-81FD9CBE7D99}"/>
              </a:ext>
            </a:extLst>
          </p:cNvPr>
          <p:cNvSpPr/>
          <p:nvPr/>
        </p:nvSpPr>
        <p:spPr>
          <a:xfrm>
            <a:off x="945870" y="3786540"/>
            <a:ext cx="1501877" cy="60109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58" tIns="0" rIns="68558" bIns="0" numCol="1" rtlCol="0" anchor="ctr" anchorCtr="0" compatLnSpc="1">
            <a:prstTxWarp prst="textNoShape">
              <a:avLst/>
            </a:prstTxWarp>
          </a:bodyPr>
          <a:lstStyle/>
          <a:p>
            <a:pPr marL="0" marR="0" lvl="0" indent="959" algn="ctr" defTabSz="819980" rtl="0" eaLnBrk="1" fontAlgn="auto" latinLnBrk="0" hangingPunct="1">
              <a:lnSpc>
                <a:spcPct val="100000"/>
              </a:lnSpc>
              <a:spcBef>
                <a:spcPct val="5000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Calibri" panose="020F0502020204030204"/>
                <a:ea typeface="ＭＳ Ｐゴシック" pitchFamily="-110" charset="-128"/>
                <a:cs typeface="+mn-cs"/>
              </a:rPr>
              <a:t>Drive Ownership And Accountability</a:t>
            </a:r>
          </a:p>
        </p:txBody>
      </p:sp>
      <p:sp>
        <p:nvSpPr>
          <p:cNvPr id="28" name="Rectangle 27">
            <a:extLst>
              <a:ext uri="{FF2B5EF4-FFF2-40B4-BE49-F238E27FC236}">
                <a16:creationId xmlns:a16="http://schemas.microsoft.com/office/drawing/2014/main" id="{5B6A131F-B05E-3140-9025-1DC6CEB8BB07}"/>
              </a:ext>
            </a:extLst>
          </p:cNvPr>
          <p:cNvSpPr/>
          <p:nvPr/>
        </p:nvSpPr>
        <p:spPr>
          <a:xfrm>
            <a:off x="7001482" y="1540429"/>
            <a:ext cx="3553712" cy="651187"/>
          </a:xfrm>
          <a:prstGeom prst="rect">
            <a:avLst/>
          </a:prstGeom>
          <a:solidFill>
            <a:srgbClr val="7030A0"/>
          </a:solidFill>
          <a:ln w="9525" cap="flat" cmpd="sng" algn="ctr">
            <a:noFill/>
            <a:prstDash val="solid"/>
            <a:round/>
            <a:headEnd type="none" w="med" len="med"/>
            <a:tailEnd type="none" w="med" len="med"/>
          </a:ln>
          <a:effectLst/>
        </p:spPr>
        <p:txBody>
          <a:bodyPr vert="horz" wrap="square" lIns="101882" tIns="0" rIns="101882" bIns="0" numCol="1" rtlCol="0" anchor="ctr" anchorCtr="0" compatLnSpc="1">
            <a:prstTxWarp prst="textNoShape">
              <a:avLst/>
            </a:prstTxWarp>
          </a:bodyPr>
          <a:lstStyle/>
          <a:p>
            <a:pPr marL="0" marR="0" lvl="0" indent="1069" algn="ctr" defTabSz="913849" rtl="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ＭＳ Ｐゴシック" pitchFamily="-110" charset="-128"/>
                <a:cs typeface="+mn-cs"/>
              </a:rPr>
              <a:t>Manage Compliance and 3</a:t>
            </a:r>
            <a:r>
              <a:rPr kumimoji="0" lang="en-US" sz="1600" b="1" i="0" u="none" strike="noStrike" kern="0" cap="none" spc="0" normalizeH="0" baseline="30000" noProof="0" dirty="0">
                <a:ln>
                  <a:noFill/>
                </a:ln>
                <a:solidFill>
                  <a:prstClr val="white"/>
                </a:solidFill>
                <a:effectLst/>
                <a:uLnTx/>
                <a:uFillTx/>
                <a:latin typeface="Calibri" panose="020F0502020204030204"/>
                <a:ea typeface="ＭＳ Ｐゴシック" pitchFamily="-110" charset="-128"/>
                <a:cs typeface="+mn-cs"/>
              </a:rPr>
              <a:t>rd</a:t>
            </a:r>
            <a:r>
              <a:rPr kumimoji="0" lang="en-US" sz="1600" b="1" i="0" u="none" strike="noStrike" kern="0" cap="none" spc="0" normalizeH="0" baseline="0" noProof="0" dirty="0">
                <a:ln>
                  <a:noFill/>
                </a:ln>
                <a:solidFill>
                  <a:prstClr val="white"/>
                </a:solidFill>
                <a:effectLst/>
                <a:uLnTx/>
                <a:uFillTx/>
                <a:latin typeface="Calibri" panose="020F0502020204030204"/>
                <a:ea typeface="ＭＳ Ｐゴシック" pitchFamily="-110" charset="-128"/>
                <a:cs typeface="+mn-cs"/>
              </a:rPr>
              <a:t> Party Risks</a:t>
            </a:r>
          </a:p>
        </p:txBody>
      </p:sp>
      <p:sp>
        <p:nvSpPr>
          <p:cNvPr id="29" name="Rectangle 28">
            <a:extLst>
              <a:ext uri="{FF2B5EF4-FFF2-40B4-BE49-F238E27FC236}">
                <a16:creationId xmlns:a16="http://schemas.microsoft.com/office/drawing/2014/main" id="{2E5EB389-6360-7641-A2BF-CACC915CCD82}"/>
              </a:ext>
            </a:extLst>
          </p:cNvPr>
          <p:cNvSpPr/>
          <p:nvPr/>
        </p:nvSpPr>
        <p:spPr>
          <a:xfrm>
            <a:off x="945870" y="1540429"/>
            <a:ext cx="1501877" cy="651187"/>
          </a:xfrm>
          <a:prstGeom prst="rect">
            <a:avLst/>
          </a:prstGeom>
          <a:solidFill>
            <a:srgbClr val="7030A0"/>
          </a:solidFill>
          <a:ln w="9525" cap="flat" cmpd="sng" algn="ctr">
            <a:noFill/>
            <a:prstDash val="solid"/>
            <a:round/>
            <a:headEnd type="none" w="med" len="med"/>
            <a:tailEnd type="none" w="med" len="med"/>
          </a:ln>
          <a:effectLst/>
        </p:spPr>
        <p:txBody>
          <a:bodyPr vert="horz" wrap="square" lIns="101882" tIns="0" rIns="101882" bIns="0" numCol="1" rtlCol="0" anchor="ctr" anchorCtr="0" compatLnSpc="1">
            <a:prstTxWarp prst="textNoShape">
              <a:avLst/>
            </a:prstTxWarp>
          </a:bodyPr>
          <a:lstStyle/>
          <a:p>
            <a:pPr marL="0" marR="0" lvl="0" indent="1069" algn="ctr" defTabSz="913849" rtl="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ＭＳ Ｐゴシック" pitchFamily="-110" charset="-128"/>
                <a:cs typeface="+mn-cs"/>
              </a:rPr>
              <a:t>CISO and Deputy CISO</a:t>
            </a:r>
          </a:p>
        </p:txBody>
      </p:sp>
    </p:spTree>
    <p:extLst>
      <p:ext uri="{BB962C8B-B14F-4D97-AF65-F5344CB8AC3E}">
        <p14:creationId xmlns:p14="http://schemas.microsoft.com/office/powerpoint/2010/main" val="3681130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6BD3F5-3FE1-854C-806F-D2F355E8313A}"/>
              </a:ext>
            </a:extLst>
          </p:cNvPr>
          <p:cNvSpPr/>
          <p:nvPr/>
        </p:nvSpPr>
        <p:spPr>
          <a:xfrm>
            <a:off x="2678229" y="1516620"/>
            <a:ext cx="3140680" cy="524181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A8E721F7-EC90-574D-909B-ED8AE5BC7298}"/>
              </a:ext>
            </a:extLst>
          </p:cNvPr>
          <p:cNvSpPr txBox="1">
            <a:spLocks/>
          </p:cNvSpPr>
          <p:nvPr/>
        </p:nvSpPr>
        <p:spPr>
          <a:xfrm>
            <a:off x="838200" y="18255"/>
            <a:ext cx="10515600" cy="992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CYBERSECURITY POSTURE PROJECTS</a:t>
            </a:r>
            <a:endParaRPr lang="en-US" sz="4000" b="1" dirty="0">
              <a:solidFill>
                <a:schemeClr val="bg1"/>
              </a:solidFill>
              <a:latin typeface="+mn-lt"/>
            </a:endParaRPr>
          </a:p>
        </p:txBody>
      </p:sp>
      <p:sp>
        <p:nvSpPr>
          <p:cNvPr id="4" name="TextBox 3">
            <a:extLst>
              <a:ext uri="{FF2B5EF4-FFF2-40B4-BE49-F238E27FC236}">
                <a16:creationId xmlns:a16="http://schemas.microsoft.com/office/drawing/2014/main" id="{5BAED93C-6794-8748-BE8E-FEAC3B51B6AD}"/>
              </a:ext>
            </a:extLst>
          </p:cNvPr>
          <p:cNvSpPr txBox="1"/>
          <p:nvPr/>
        </p:nvSpPr>
        <p:spPr>
          <a:xfrm>
            <a:off x="3055946" y="1516621"/>
            <a:ext cx="5472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Initiatives</a:t>
            </a:r>
          </a:p>
        </p:txBody>
      </p:sp>
      <p:grpSp>
        <p:nvGrpSpPr>
          <p:cNvPr id="5" name="Group 4">
            <a:extLst>
              <a:ext uri="{FF2B5EF4-FFF2-40B4-BE49-F238E27FC236}">
                <a16:creationId xmlns:a16="http://schemas.microsoft.com/office/drawing/2014/main" id="{DE4220EE-40DE-F645-B611-15DCEDFB6882}"/>
              </a:ext>
            </a:extLst>
          </p:cNvPr>
          <p:cNvGrpSpPr/>
          <p:nvPr/>
        </p:nvGrpSpPr>
        <p:grpSpPr>
          <a:xfrm>
            <a:off x="481769" y="1516620"/>
            <a:ext cx="1927137" cy="5045064"/>
            <a:chOff x="1375041" y="1334563"/>
            <a:chExt cx="1222135" cy="4897127"/>
          </a:xfrm>
        </p:grpSpPr>
        <p:sp>
          <p:nvSpPr>
            <p:cNvPr id="6" name="Rectangle 5">
              <a:extLst>
                <a:ext uri="{FF2B5EF4-FFF2-40B4-BE49-F238E27FC236}">
                  <a16:creationId xmlns:a16="http://schemas.microsoft.com/office/drawing/2014/main" id="{586623CE-EFF7-E44F-8ACE-5EE78C706EFB}"/>
                </a:ext>
              </a:extLst>
            </p:cNvPr>
            <p:cNvSpPr/>
            <p:nvPr/>
          </p:nvSpPr>
          <p:spPr>
            <a:xfrm>
              <a:off x="1384478" y="1801736"/>
              <a:ext cx="1209763" cy="609601"/>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Identify</a:t>
              </a:r>
            </a:p>
          </p:txBody>
        </p:sp>
        <p:sp>
          <p:nvSpPr>
            <p:cNvPr id="7" name="Rectangle 6">
              <a:extLst>
                <a:ext uri="{FF2B5EF4-FFF2-40B4-BE49-F238E27FC236}">
                  <a16:creationId xmlns:a16="http://schemas.microsoft.com/office/drawing/2014/main" id="{BC9D1264-9BAB-894C-A638-799DEF73D3C3}"/>
                </a:ext>
              </a:extLst>
            </p:cNvPr>
            <p:cNvSpPr/>
            <p:nvPr/>
          </p:nvSpPr>
          <p:spPr>
            <a:xfrm>
              <a:off x="1384478" y="2800653"/>
              <a:ext cx="1209763" cy="609601"/>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Protect</a:t>
              </a:r>
            </a:p>
          </p:txBody>
        </p:sp>
        <p:sp>
          <p:nvSpPr>
            <p:cNvPr id="8" name="Rectangle 7">
              <a:extLst>
                <a:ext uri="{FF2B5EF4-FFF2-40B4-BE49-F238E27FC236}">
                  <a16:creationId xmlns:a16="http://schemas.microsoft.com/office/drawing/2014/main" id="{20FA37F3-32AF-6B41-9E8B-82E17CEC04D3}"/>
                </a:ext>
              </a:extLst>
            </p:cNvPr>
            <p:cNvSpPr/>
            <p:nvPr/>
          </p:nvSpPr>
          <p:spPr>
            <a:xfrm>
              <a:off x="1384478" y="3744696"/>
              <a:ext cx="1209763" cy="609601"/>
            </a:xfrm>
            <a:prstGeom prst="rect">
              <a:avLst/>
            </a:prstGeom>
            <a:solidFill>
              <a:srgbClr val="FFCC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Detect</a:t>
              </a:r>
            </a:p>
          </p:txBody>
        </p:sp>
        <p:sp>
          <p:nvSpPr>
            <p:cNvPr id="9" name="Rectangle 8">
              <a:extLst>
                <a:ext uri="{FF2B5EF4-FFF2-40B4-BE49-F238E27FC236}">
                  <a16:creationId xmlns:a16="http://schemas.microsoft.com/office/drawing/2014/main" id="{7EBA0653-3E1E-4447-B2D3-7E419E83C86B}"/>
                </a:ext>
              </a:extLst>
            </p:cNvPr>
            <p:cNvSpPr/>
            <p:nvPr/>
          </p:nvSpPr>
          <p:spPr>
            <a:xfrm>
              <a:off x="1375041" y="4678046"/>
              <a:ext cx="1222135" cy="609601"/>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Respond</a:t>
              </a:r>
            </a:p>
          </p:txBody>
        </p:sp>
        <p:sp>
          <p:nvSpPr>
            <p:cNvPr id="10" name="Rectangle 9">
              <a:extLst>
                <a:ext uri="{FF2B5EF4-FFF2-40B4-BE49-F238E27FC236}">
                  <a16:creationId xmlns:a16="http://schemas.microsoft.com/office/drawing/2014/main" id="{5022CD4E-466F-BE40-BECD-2A777F951DF1}"/>
                </a:ext>
              </a:extLst>
            </p:cNvPr>
            <p:cNvSpPr/>
            <p:nvPr/>
          </p:nvSpPr>
          <p:spPr>
            <a:xfrm>
              <a:off x="1375041" y="5622089"/>
              <a:ext cx="1219200" cy="609601"/>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Recover</a:t>
              </a:r>
            </a:p>
          </p:txBody>
        </p:sp>
        <p:sp>
          <p:nvSpPr>
            <p:cNvPr id="11" name="TextBox 10">
              <a:extLst>
                <a:ext uri="{FF2B5EF4-FFF2-40B4-BE49-F238E27FC236}">
                  <a16:creationId xmlns:a16="http://schemas.microsoft.com/office/drawing/2014/main" id="{29F6D724-EF8D-7141-BA0E-F879437EBF73}"/>
                </a:ext>
              </a:extLst>
            </p:cNvPr>
            <p:cNvSpPr txBox="1"/>
            <p:nvPr/>
          </p:nvSpPr>
          <p:spPr>
            <a:xfrm>
              <a:off x="1375041" y="1334563"/>
              <a:ext cx="1209763" cy="3585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Calibri" panose="020F0502020204030204"/>
                  <a:ea typeface="+mn-ea"/>
                  <a:cs typeface="Arial" panose="020B0604020202020204" pitchFamily="34" charset="0"/>
                </a:rPr>
                <a:t>Capability </a:t>
              </a:r>
            </a:p>
          </p:txBody>
        </p:sp>
      </p:grpSp>
      <p:cxnSp>
        <p:nvCxnSpPr>
          <p:cNvPr id="12" name="Straight Connector 11">
            <a:extLst>
              <a:ext uri="{FF2B5EF4-FFF2-40B4-BE49-F238E27FC236}">
                <a16:creationId xmlns:a16="http://schemas.microsoft.com/office/drawing/2014/main" id="{3A388F7C-6698-F142-89DF-052A4717DC19}"/>
              </a:ext>
            </a:extLst>
          </p:cNvPr>
          <p:cNvCxnSpPr>
            <a:cxnSpLocks/>
          </p:cNvCxnSpPr>
          <p:nvPr/>
        </p:nvCxnSpPr>
        <p:spPr>
          <a:xfrm>
            <a:off x="304800" y="2858800"/>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BE4685-57A0-6449-BA8B-384AC9CFB101}"/>
              </a:ext>
            </a:extLst>
          </p:cNvPr>
          <p:cNvCxnSpPr>
            <a:cxnSpLocks/>
          </p:cNvCxnSpPr>
          <p:nvPr/>
        </p:nvCxnSpPr>
        <p:spPr>
          <a:xfrm>
            <a:off x="304800" y="3831648"/>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BD3E68-3A36-684C-921F-0EF4082C8AB3}"/>
              </a:ext>
            </a:extLst>
          </p:cNvPr>
          <p:cNvCxnSpPr>
            <a:cxnSpLocks/>
          </p:cNvCxnSpPr>
          <p:nvPr/>
        </p:nvCxnSpPr>
        <p:spPr>
          <a:xfrm>
            <a:off x="304800" y="4804496"/>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1E889E-8A56-5D4C-8113-C32A54E9AFE0}"/>
              </a:ext>
            </a:extLst>
          </p:cNvPr>
          <p:cNvCxnSpPr>
            <a:cxnSpLocks/>
          </p:cNvCxnSpPr>
          <p:nvPr/>
        </p:nvCxnSpPr>
        <p:spPr>
          <a:xfrm>
            <a:off x="304800" y="5777342"/>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88601D-2A1F-D74E-A600-E80954D66CBC}"/>
              </a:ext>
            </a:extLst>
          </p:cNvPr>
          <p:cNvCxnSpPr>
            <a:cxnSpLocks/>
          </p:cNvCxnSpPr>
          <p:nvPr/>
        </p:nvCxnSpPr>
        <p:spPr>
          <a:xfrm>
            <a:off x="304800" y="1885952"/>
            <a:ext cx="1059872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80CE1A-3654-DC45-B3C4-5C1A8A56818F}"/>
              </a:ext>
            </a:extLst>
          </p:cNvPr>
          <p:cNvSpPr txBox="1"/>
          <p:nvPr/>
        </p:nvSpPr>
        <p:spPr>
          <a:xfrm>
            <a:off x="2693110" y="5986066"/>
            <a:ext cx="30149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Review &amp; update business continuity plan every quarter</a:t>
            </a:r>
          </a:p>
        </p:txBody>
      </p:sp>
      <p:sp>
        <p:nvSpPr>
          <p:cNvPr id="18" name="TextBox 17">
            <a:extLst>
              <a:ext uri="{FF2B5EF4-FFF2-40B4-BE49-F238E27FC236}">
                <a16:creationId xmlns:a16="http://schemas.microsoft.com/office/drawing/2014/main" id="{511DC00A-4ED7-6543-8F66-75399CDF35AE}"/>
              </a:ext>
            </a:extLst>
          </p:cNvPr>
          <p:cNvSpPr txBox="1"/>
          <p:nvPr/>
        </p:nvSpPr>
        <p:spPr>
          <a:xfrm>
            <a:off x="2718388" y="5029309"/>
            <a:ext cx="29896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Improve incidence response with automated playbooks</a:t>
            </a:r>
          </a:p>
        </p:txBody>
      </p:sp>
      <p:sp>
        <p:nvSpPr>
          <p:cNvPr id="19" name="TextBox 18">
            <a:extLst>
              <a:ext uri="{FF2B5EF4-FFF2-40B4-BE49-F238E27FC236}">
                <a16:creationId xmlns:a16="http://schemas.microsoft.com/office/drawing/2014/main" id="{A6AC5F42-9C28-A74B-A8CE-FE02283AC6AF}"/>
              </a:ext>
            </a:extLst>
          </p:cNvPr>
          <p:cNvSpPr txBox="1"/>
          <p:nvPr/>
        </p:nvSpPr>
        <p:spPr>
          <a:xfrm>
            <a:off x="2718387" y="2880936"/>
            <a:ext cx="298968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Implement strong identity with adaptive authentication. Improve security hygiene and patching posture. Update email security. </a:t>
            </a:r>
          </a:p>
        </p:txBody>
      </p:sp>
      <p:sp>
        <p:nvSpPr>
          <p:cNvPr id="20" name="TextBox 19">
            <a:extLst>
              <a:ext uri="{FF2B5EF4-FFF2-40B4-BE49-F238E27FC236}">
                <a16:creationId xmlns:a16="http://schemas.microsoft.com/office/drawing/2014/main" id="{FCA6894A-F06C-1148-96F9-78E8294EFEE5}"/>
              </a:ext>
            </a:extLst>
          </p:cNvPr>
          <p:cNvSpPr txBox="1"/>
          <p:nvPr/>
        </p:nvSpPr>
        <p:spPr>
          <a:xfrm>
            <a:off x="2758548" y="1993674"/>
            <a:ext cx="294952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Implement continuous cybersecurity posture visibility. Build risk owner’s matrix and update quarterly. </a:t>
            </a:r>
          </a:p>
        </p:txBody>
      </p:sp>
      <p:sp>
        <p:nvSpPr>
          <p:cNvPr id="21" name="TextBox 20">
            <a:extLst>
              <a:ext uri="{FF2B5EF4-FFF2-40B4-BE49-F238E27FC236}">
                <a16:creationId xmlns:a16="http://schemas.microsoft.com/office/drawing/2014/main" id="{A0EB240B-2D2B-6D4D-BE81-D4F320001FFB}"/>
              </a:ext>
            </a:extLst>
          </p:cNvPr>
          <p:cNvSpPr txBox="1"/>
          <p:nvPr/>
        </p:nvSpPr>
        <p:spPr>
          <a:xfrm>
            <a:off x="2718388" y="4048216"/>
            <a:ext cx="29896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Incorporate threat feeds in SOC workflows. </a:t>
            </a:r>
          </a:p>
        </p:txBody>
      </p:sp>
      <p:sp>
        <p:nvSpPr>
          <p:cNvPr id="22" name="Chevron 1">
            <a:extLst>
              <a:ext uri="{FF2B5EF4-FFF2-40B4-BE49-F238E27FC236}">
                <a16:creationId xmlns:a16="http://schemas.microsoft.com/office/drawing/2014/main" id="{D84AED74-E08C-3446-B40B-A04CF15284B4}"/>
              </a:ext>
            </a:extLst>
          </p:cNvPr>
          <p:cNvSpPr/>
          <p:nvPr/>
        </p:nvSpPr>
        <p:spPr bwMode="auto">
          <a:xfrm>
            <a:off x="5970553" y="1537279"/>
            <a:ext cx="2468880" cy="235779"/>
          </a:xfrm>
          <a:prstGeom prst="chevron">
            <a:avLst/>
          </a:prstGeom>
          <a:solidFill>
            <a:srgbClr val="0070C0"/>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2021</a:t>
            </a:r>
          </a:p>
        </p:txBody>
      </p:sp>
      <p:sp>
        <p:nvSpPr>
          <p:cNvPr id="23" name="Chevron 5">
            <a:extLst>
              <a:ext uri="{FF2B5EF4-FFF2-40B4-BE49-F238E27FC236}">
                <a16:creationId xmlns:a16="http://schemas.microsoft.com/office/drawing/2014/main" id="{D64CE411-229E-A940-BA0F-7E8DE38DE7FC}"/>
              </a:ext>
            </a:extLst>
          </p:cNvPr>
          <p:cNvSpPr/>
          <p:nvPr/>
        </p:nvSpPr>
        <p:spPr bwMode="auto">
          <a:xfrm>
            <a:off x="8481358" y="1537279"/>
            <a:ext cx="2468880" cy="240990"/>
          </a:xfrm>
          <a:prstGeom prst="chevron">
            <a:avLst/>
          </a:prstGeom>
          <a:solidFill>
            <a:schemeClr val="accent4">
              <a:lumMod val="75000"/>
            </a:schemeClr>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2022</a:t>
            </a:r>
          </a:p>
        </p:txBody>
      </p:sp>
      <p:sp>
        <p:nvSpPr>
          <p:cNvPr id="24" name="Off-page Connector 23">
            <a:extLst>
              <a:ext uri="{FF2B5EF4-FFF2-40B4-BE49-F238E27FC236}">
                <a16:creationId xmlns:a16="http://schemas.microsoft.com/office/drawing/2014/main" id="{0E7D7D1B-82E1-E146-9594-09E7232FE561}"/>
              </a:ext>
            </a:extLst>
          </p:cNvPr>
          <p:cNvSpPr/>
          <p:nvPr/>
        </p:nvSpPr>
        <p:spPr>
          <a:xfrm rot="16200000">
            <a:off x="6603591" y="5455151"/>
            <a:ext cx="317945" cy="1576331"/>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ff-page Connector 24">
            <a:extLst>
              <a:ext uri="{FF2B5EF4-FFF2-40B4-BE49-F238E27FC236}">
                <a16:creationId xmlns:a16="http://schemas.microsoft.com/office/drawing/2014/main" id="{5DAB6C99-D8E0-364B-9367-BD40B42D7569}"/>
              </a:ext>
            </a:extLst>
          </p:cNvPr>
          <p:cNvSpPr/>
          <p:nvPr/>
        </p:nvSpPr>
        <p:spPr>
          <a:xfrm rot="16200000">
            <a:off x="8208143" y="5580690"/>
            <a:ext cx="317946" cy="1325251"/>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ff-page Connector 25">
            <a:extLst>
              <a:ext uri="{FF2B5EF4-FFF2-40B4-BE49-F238E27FC236}">
                <a16:creationId xmlns:a16="http://schemas.microsoft.com/office/drawing/2014/main" id="{8C7673E6-BE09-DE4E-B9F0-73434DE92FBE}"/>
              </a:ext>
            </a:extLst>
          </p:cNvPr>
          <p:cNvSpPr/>
          <p:nvPr/>
        </p:nvSpPr>
        <p:spPr>
          <a:xfrm rot="16200000">
            <a:off x="9507283" y="5796970"/>
            <a:ext cx="317945" cy="892688"/>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ff-page Connector 26">
            <a:extLst>
              <a:ext uri="{FF2B5EF4-FFF2-40B4-BE49-F238E27FC236}">
                <a16:creationId xmlns:a16="http://schemas.microsoft.com/office/drawing/2014/main" id="{91F6C4C1-1B7A-1B4B-B8FB-6B347A0053C3}"/>
              </a:ext>
            </a:extLst>
          </p:cNvPr>
          <p:cNvSpPr/>
          <p:nvPr/>
        </p:nvSpPr>
        <p:spPr>
          <a:xfrm rot="16200000">
            <a:off x="6362328" y="1836271"/>
            <a:ext cx="319767" cy="1019891"/>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9A716AF-3445-314A-BD2D-B143E305722E}"/>
              </a:ext>
            </a:extLst>
          </p:cNvPr>
          <p:cNvSpPr txBox="1"/>
          <p:nvPr/>
        </p:nvSpPr>
        <p:spPr>
          <a:xfrm>
            <a:off x="6028981" y="2206811"/>
            <a:ext cx="8899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Deploy Balbix</a:t>
            </a:r>
          </a:p>
        </p:txBody>
      </p:sp>
      <p:sp>
        <p:nvSpPr>
          <p:cNvPr id="29" name="Off-page Connector 28">
            <a:extLst>
              <a:ext uri="{FF2B5EF4-FFF2-40B4-BE49-F238E27FC236}">
                <a16:creationId xmlns:a16="http://schemas.microsoft.com/office/drawing/2014/main" id="{A9122269-1162-DB4F-9BEA-0C47FCE49E2F}"/>
              </a:ext>
            </a:extLst>
          </p:cNvPr>
          <p:cNvSpPr/>
          <p:nvPr/>
        </p:nvSpPr>
        <p:spPr>
          <a:xfrm rot="16200000">
            <a:off x="7576822" y="1798489"/>
            <a:ext cx="317943" cy="1097280"/>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4378250-3DB9-8840-9A84-A749DA91C859}"/>
              </a:ext>
            </a:extLst>
          </p:cNvPr>
          <p:cNvSpPr txBox="1"/>
          <p:nvPr/>
        </p:nvSpPr>
        <p:spPr>
          <a:xfrm>
            <a:off x="7146264" y="2142105"/>
            <a:ext cx="13040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Asset Criticality Analysis</a:t>
            </a:r>
          </a:p>
        </p:txBody>
      </p:sp>
      <p:sp>
        <p:nvSpPr>
          <p:cNvPr id="31" name="Off-page Connector 30">
            <a:extLst>
              <a:ext uri="{FF2B5EF4-FFF2-40B4-BE49-F238E27FC236}">
                <a16:creationId xmlns:a16="http://schemas.microsoft.com/office/drawing/2014/main" id="{78AC9E65-9236-634D-8A33-0D6AC36AD903}"/>
              </a:ext>
            </a:extLst>
          </p:cNvPr>
          <p:cNvSpPr/>
          <p:nvPr/>
        </p:nvSpPr>
        <p:spPr>
          <a:xfrm rot="16200000">
            <a:off x="9123972" y="1538634"/>
            <a:ext cx="339101" cy="1638148"/>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1565A7EA-CE3B-B046-9217-8B1E2BC7F3A7}"/>
              </a:ext>
            </a:extLst>
          </p:cNvPr>
          <p:cNvSpPr txBox="1"/>
          <p:nvPr/>
        </p:nvSpPr>
        <p:spPr>
          <a:xfrm>
            <a:off x="8434071" y="2157278"/>
            <a:ext cx="16381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Build risk group hierarchy and assign risk owners</a:t>
            </a:r>
          </a:p>
        </p:txBody>
      </p:sp>
      <p:sp>
        <p:nvSpPr>
          <p:cNvPr id="33" name="Off-page Connector 32">
            <a:extLst>
              <a:ext uri="{FF2B5EF4-FFF2-40B4-BE49-F238E27FC236}">
                <a16:creationId xmlns:a16="http://schemas.microsoft.com/office/drawing/2014/main" id="{DAFC04E2-542D-2041-8741-F6579EF4A067}"/>
              </a:ext>
            </a:extLst>
          </p:cNvPr>
          <p:cNvSpPr/>
          <p:nvPr/>
        </p:nvSpPr>
        <p:spPr>
          <a:xfrm rot="16200000">
            <a:off x="6362328" y="2837289"/>
            <a:ext cx="319767" cy="1019891"/>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30A8A8E-CB47-8C4A-A555-8C6513ADE42A}"/>
              </a:ext>
            </a:extLst>
          </p:cNvPr>
          <p:cNvSpPr txBox="1"/>
          <p:nvPr/>
        </p:nvSpPr>
        <p:spPr>
          <a:xfrm>
            <a:off x="6028981" y="3207829"/>
            <a:ext cx="8242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Deploy Okta</a:t>
            </a:r>
          </a:p>
        </p:txBody>
      </p:sp>
      <p:sp>
        <p:nvSpPr>
          <p:cNvPr id="35" name="Off-page Connector 34">
            <a:extLst>
              <a:ext uri="{FF2B5EF4-FFF2-40B4-BE49-F238E27FC236}">
                <a16:creationId xmlns:a16="http://schemas.microsoft.com/office/drawing/2014/main" id="{A82EC174-1C36-FA48-95C3-ECADECFD8454}"/>
              </a:ext>
            </a:extLst>
          </p:cNvPr>
          <p:cNvSpPr/>
          <p:nvPr/>
        </p:nvSpPr>
        <p:spPr>
          <a:xfrm rot="16200000">
            <a:off x="9514569" y="2868223"/>
            <a:ext cx="319768" cy="1421567"/>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2A5FA15E-A0E8-2746-88B6-18D42D080FCF}"/>
              </a:ext>
            </a:extLst>
          </p:cNvPr>
          <p:cNvSpPr txBox="1"/>
          <p:nvPr/>
        </p:nvSpPr>
        <p:spPr>
          <a:xfrm>
            <a:off x="8940143" y="3372606"/>
            <a:ext cx="11736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Deploy Proofpoint or similar tool</a:t>
            </a:r>
          </a:p>
        </p:txBody>
      </p:sp>
      <p:sp>
        <p:nvSpPr>
          <p:cNvPr id="37" name="Off-page Connector 36">
            <a:extLst>
              <a:ext uri="{FF2B5EF4-FFF2-40B4-BE49-F238E27FC236}">
                <a16:creationId xmlns:a16="http://schemas.microsoft.com/office/drawing/2014/main" id="{0B4B9C16-E8E2-0D46-AA27-F7A844E7E152}"/>
              </a:ext>
            </a:extLst>
          </p:cNvPr>
          <p:cNvSpPr/>
          <p:nvPr/>
        </p:nvSpPr>
        <p:spPr>
          <a:xfrm rot="16200000">
            <a:off x="7863899" y="2301400"/>
            <a:ext cx="314424" cy="1607804"/>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8E82977-C6DE-5043-B046-1B899F2111D3}"/>
              </a:ext>
            </a:extLst>
          </p:cNvPr>
          <p:cNvSpPr txBox="1"/>
          <p:nvPr/>
        </p:nvSpPr>
        <p:spPr>
          <a:xfrm>
            <a:off x="7160907" y="2896338"/>
            <a:ext cx="17067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Build Balbix workflows for non-patching risk items </a:t>
            </a:r>
          </a:p>
        </p:txBody>
      </p:sp>
      <p:sp>
        <p:nvSpPr>
          <p:cNvPr id="39" name="Off-page Connector 38">
            <a:extLst>
              <a:ext uri="{FF2B5EF4-FFF2-40B4-BE49-F238E27FC236}">
                <a16:creationId xmlns:a16="http://schemas.microsoft.com/office/drawing/2014/main" id="{D0C98398-18C3-D845-B164-21EB5CE0E69B}"/>
              </a:ext>
            </a:extLst>
          </p:cNvPr>
          <p:cNvSpPr/>
          <p:nvPr/>
        </p:nvSpPr>
        <p:spPr>
          <a:xfrm rot="16200000">
            <a:off x="7788845" y="2847487"/>
            <a:ext cx="319767" cy="1463040"/>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DD50604-BCAA-2F49-8AF3-DD89A9E5A7BA}"/>
              </a:ext>
            </a:extLst>
          </p:cNvPr>
          <p:cNvSpPr txBox="1"/>
          <p:nvPr/>
        </p:nvSpPr>
        <p:spPr>
          <a:xfrm>
            <a:off x="7190487" y="3374804"/>
            <a:ext cx="12435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Improve Patching  Posture using Balbix</a:t>
            </a:r>
          </a:p>
        </p:txBody>
      </p:sp>
      <p:sp>
        <p:nvSpPr>
          <p:cNvPr id="41" name="Off-page Connector 40">
            <a:extLst>
              <a:ext uri="{FF2B5EF4-FFF2-40B4-BE49-F238E27FC236}">
                <a16:creationId xmlns:a16="http://schemas.microsoft.com/office/drawing/2014/main" id="{1DF4C7DF-968E-194E-94D8-B6268E54B1C5}"/>
              </a:ext>
            </a:extLst>
          </p:cNvPr>
          <p:cNvSpPr/>
          <p:nvPr/>
        </p:nvSpPr>
        <p:spPr>
          <a:xfrm rot="16200000">
            <a:off x="7731288" y="3614403"/>
            <a:ext cx="350648" cy="1355491"/>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72CE1EDC-C6CD-5B44-98D4-9230F1A59083}"/>
              </a:ext>
            </a:extLst>
          </p:cNvPr>
          <p:cNvSpPr txBox="1"/>
          <p:nvPr/>
        </p:nvSpPr>
        <p:spPr>
          <a:xfrm>
            <a:off x="7204993" y="4087801"/>
            <a:ext cx="13554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Integrate Recorded Future in SOC </a:t>
            </a:r>
          </a:p>
        </p:txBody>
      </p:sp>
      <p:sp>
        <p:nvSpPr>
          <p:cNvPr id="43" name="Off-page Connector 42">
            <a:extLst>
              <a:ext uri="{FF2B5EF4-FFF2-40B4-BE49-F238E27FC236}">
                <a16:creationId xmlns:a16="http://schemas.microsoft.com/office/drawing/2014/main" id="{97309327-C3BC-EE4D-9EC2-2DD9127E9087}"/>
              </a:ext>
            </a:extLst>
          </p:cNvPr>
          <p:cNvSpPr/>
          <p:nvPr/>
        </p:nvSpPr>
        <p:spPr>
          <a:xfrm rot="16200000">
            <a:off x="9532164" y="4524825"/>
            <a:ext cx="350648" cy="1355491"/>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7C9582C4-5B05-444B-A69D-42A3C01280FD}"/>
              </a:ext>
            </a:extLst>
          </p:cNvPr>
          <p:cNvSpPr txBox="1"/>
          <p:nvPr/>
        </p:nvSpPr>
        <p:spPr>
          <a:xfrm>
            <a:off x="9019959" y="5002515"/>
            <a:ext cx="13554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Integrate TBD SOAR platform in SOC </a:t>
            </a:r>
          </a:p>
        </p:txBody>
      </p:sp>
      <p:sp>
        <p:nvSpPr>
          <p:cNvPr id="45" name="TextBox 44">
            <a:extLst>
              <a:ext uri="{FF2B5EF4-FFF2-40B4-BE49-F238E27FC236}">
                <a16:creationId xmlns:a16="http://schemas.microsoft.com/office/drawing/2014/main" id="{8D2D9F75-C7A3-5548-A426-41784141A2DC}"/>
              </a:ext>
            </a:extLst>
          </p:cNvPr>
          <p:cNvSpPr txBox="1"/>
          <p:nvPr/>
        </p:nvSpPr>
        <p:spPr>
          <a:xfrm>
            <a:off x="5908325" y="6032011"/>
            <a:ext cx="14054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Review &amp; identify gaps in plan with risk owners</a:t>
            </a:r>
          </a:p>
        </p:txBody>
      </p:sp>
      <p:sp>
        <p:nvSpPr>
          <p:cNvPr id="46" name="TextBox 45">
            <a:extLst>
              <a:ext uri="{FF2B5EF4-FFF2-40B4-BE49-F238E27FC236}">
                <a16:creationId xmlns:a16="http://schemas.microsoft.com/office/drawing/2014/main" id="{A1436879-DFAE-734D-AD29-69259C6ABC2C}"/>
              </a:ext>
            </a:extLst>
          </p:cNvPr>
          <p:cNvSpPr txBox="1"/>
          <p:nvPr/>
        </p:nvSpPr>
        <p:spPr>
          <a:xfrm>
            <a:off x="7680999" y="6034754"/>
            <a:ext cx="12826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Develop plan update to address gaps</a:t>
            </a:r>
          </a:p>
        </p:txBody>
      </p:sp>
      <p:sp>
        <p:nvSpPr>
          <p:cNvPr id="47" name="TextBox 46">
            <a:extLst>
              <a:ext uri="{FF2B5EF4-FFF2-40B4-BE49-F238E27FC236}">
                <a16:creationId xmlns:a16="http://schemas.microsoft.com/office/drawing/2014/main" id="{2EAEDCAC-C648-E148-A22C-421623B5A620}"/>
              </a:ext>
            </a:extLst>
          </p:cNvPr>
          <p:cNvSpPr txBox="1"/>
          <p:nvPr/>
        </p:nvSpPr>
        <p:spPr>
          <a:xfrm>
            <a:off x="9186491" y="6034754"/>
            <a:ext cx="9111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Implement &amp; test plan</a:t>
            </a:r>
          </a:p>
        </p:txBody>
      </p:sp>
      <p:sp>
        <p:nvSpPr>
          <p:cNvPr id="48" name="Off-page Connector 47">
            <a:extLst>
              <a:ext uri="{FF2B5EF4-FFF2-40B4-BE49-F238E27FC236}">
                <a16:creationId xmlns:a16="http://schemas.microsoft.com/office/drawing/2014/main" id="{7DF6D42F-C080-804C-8A5C-32B34EBEFCCB}"/>
              </a:ext>
            </a:extLst>
          </p:cNvPr>
          <p:cNvSpPr/>
          <p:nvPr/>
        </p:nvSpPr>
        <p:spPr>
          <a:xfrm rot="16200000">
            <a:off x="9390166" y="2581350"/>
            <a:ext cx="317209" cy="1057623"/>
          </a:xfrm>
          <a:prstGeom prst="flowChartOffpage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2F460CA-3B2D-9B4C-8CE3-B569A72CF587}"/>
              </a:ext>
            </a:extLst>
          </p:cNvPr>
          <p:cNvSpPr txBox="1"/>
          <p:nvPr/>
        </p:nvSpPr>
        <p:spPr>
          <a:xfrm>
            <a:off x="8996433" y="2902482"/>
            <a:ext cx="909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Turn on Okta adaptive auth </a:t>
            </a:r>
          </a:p>
        </p:txBody>
      </p:sp>
    </p:spTree>
    <p:extLst>
      <p:ext uri="{BB962C8B-B14F-4D97-AF65-F5344CB8AC3E}">
        <p14:creationId xmlns:p14="http://schemas.microsoft.com/office/powerpoint/2010/main" val="2613263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If you found these slides useful…</a:t>
            </a:r>
          </a:p>
        </p:txBody>
      </p:sp>
      <p:sp>
        <p:nvSpPr>
          <p:cNvPr id="3" name="Text Placeholder 2">
            <a:extLst>
              <a:ext uri="{FF2B5EF4-FFF2-40B4-BE49-F238E27FC236}">
                <a16:creationId xmlns:a16="http://schemas.microsoft.com/office/drawing/2014/main" id="{AB4831D8-03EB-5A4A-93B4-B8C4990FB46D}"/>
              </a:ext>
            </a:extLst>
          </p:cNvPr>
          <p:cNvSpPr>
            <a:spLocks noGrp="1"/>
          </p:cNvSpPr>
          <p:nvPr>
            <p:ph idx="1"/>
          </p:nvPr>
        </p:nvSpPr>
        <p:spPr>
          <a:xfrm>
            <a:off x="838200" y="1811337"/>
            <a:ext cx="10284502" cy="4351338"/>
          </a:xfrm>
        </p:spPr>
        <p:txBody>
          <a:bodyPr>
            <a:normAutofit lnSpcReduction="10000"/>
          </a:bodyPr>
          <a:lstStyle/>
          <a:p>
            <a:pPr marL="114300" indent="0">
              <a:buNone/>
            </a:pPr>
            <a:r>
              <a:rPr lang="en-US" sz="2400" dirty="0">
                <a:latin typeface="PT Sans" panose="020B0503020203020204" pitchFamily="34" charset="77"/>
              </a:rPr>
              <a:t>Balbix can help you with many critical pieces of your Infosec program. </a:t>
            </a:r>
          </a:p>
          <a:p>
            <a:pPr marL="114300" indent="0">
              <a:buNone/>
            </a:pPr>
            <a:endParaRPr lang="en-US" sz="2400" dirty="0">
              <a:latin typeface="PT Sans" panose="020B0503020203020204" pitchFamily="34" charset="77"/>
            </a:endParaRPr>
          </a:p>
          <a:p>
            <a:pPr marL="114300" indent="0">
              <a:buNone/>
            </a:pPr>
            <a:r>
              <a:rPr lang="en-US" sz="2400" dirty="0">
                <a:latin typeface="PT Sans" panose="020B0503020203020204" pitchFamily="34" charset="77"/>
              </a:rPr>
              <a:t>The Balbix platform uses AI to help discover and analyze your assets and attack surface to </a:t>
            </a:r>
            <a:r>
              <a:rPr lang="en-US" sz="2400" dirty="0">
                <a:solidFill>
                  <a:schemeClr val="bg1"/>
                </a:solidFill>
                <a:highlight>
                  <a:srgbClr val="0071C1"/>
                </a:highlight>
                <a:latin typeface="PT Sans" panose="020B0503020203020204" pitchFamily="34" charset="77"/>
              </a:rPr>
              <a:t> </a:t>
            </a:r>
            <a:r>
              <a:rPr lang="en-US" sz="2400" b="1" dirty="0">
                <a:solidFill>
                  <a:schemeClr val="bg1"/>
                </a:solidFill>
                <a:highlight>
                  <a:srgbClr val="0071C1"/>
                </a:highlight>
                <a:latin typeface="PT Sans" panose="020B0503020203020204" pitchFamily="34" charset="77"/>
              </a:rPr>
              <a:t>Identify</a:t>
            </a:r>
            <a:r>
              <a:rPr lang="en-US" sz="2400" dirty="0">
                <a:solidFill>
                  <a:srgbClr val="0071C1"/>
                </a:solidFill>
                <a:highlight>
                  <a:srgbClr val="0071C1"/>
                </a:highlight>
                <a:latin typeface="PT Sans" panose="020B0503020203020204" pitchFamily="34" charset="77"/>
              </a:rPr>
              <a:t> </a:t>
            </a:r>
            <a:r>
              <a:rPr lang="en-US" sz="2400" dirty="0">
                <a:latin typeface="PT Sans" panose="020B0503020203020204" pitchFamily="34" charset="77"/>
              </a:rPr>
              <a:t> areas of greatest risk. This is foundational to effective capabilities for </a:t>
            </a:r>
            <a:r>
              <a:rPr lang="en-US" sz="2400" dirty="0">
                <a:highlight>
                  <a:srgbClr val="7130A1"/>
                </a:highlight>
                <a:latin typeface="PT Sans" panose="020B0503020203020204" pitchFamily="34" charset="77"/>
              </a:rPr>
              <a:t> </a:t>
            </a:r>
            <a:r>
              <a:rPr lang="en-US" sz="2400" b="1" dirty="0">
                <a:solidFill>
                  <a:schemeClr val="bg1"/>
                </a:solidFill>
                <a:highlight>
                  <a:srgbClr val="7130A1"/>
                </a:highlight>
                <a:latin typeface="PT Sans" panose="020B0503020203020204" pitchFamily="34" charset="77"/>
              </a:rPr>
              <a:t>Protect</a:t>
            </a:r>
            <a:r>
              <a:rPr lang="en-US" sz="2400" dirty="0">
                <a:solidFill>
                  <a:schemeClr val="bg1"/>
                </a:solidFill>
                <a:highlight>
                  <a:srgbClr val="7130A1"/>
                </a:highlight>
                <a:latin typeface="PT Sans" panose="020B0503020203020204" pitchFamily="34" charset="77"/>
              </a:rPr>
              <a:t> </a:t>
            </a:r>
            <a:r>
              <a:rPr lang="en-US" sz="2400" dirty="0">
                <a:solidFill>
                  <a:schemeClr val="bg1"/>
                </a:solidFill>
                <a:latin typeface="PT Sans" panose="020B0503020203020204" pitchFamily="34" charset="77"/>
              </a:rPr>
              <a:t>, </a:t>
            </a:r>
            <a:r>
              <a:rPr lang="en-US" sz="2400" dirty="0">
                <a:solidFill>
                  <a:schemeClr val="bg1"/>
                </a:solidFill>
                <a:highlight>
                  <a:srgbClr val="FFCD01"/>
                </a:highlight>
                <a:latin typeface="PT Sans" panose="020B0503020203020204" pitchFamily="34" charset="77"/>
              </a:rPr>
              <a:t> </a:t>
            </a:r>
            <a:r>
              <a:rPr lang="en-US" sz="2400" b="1" dirty="0">
                <a:solidFill>
                  <a:schemeClr val="bg1"/>
                </a:solidFill>
                <a:highlight>
                  <a:srgbClr val="FFCD01"/>
                </a:highlight>
                <a:latin typeface="PT Sans" panose="020B0503020203020204" pitchFamily="34" charset="77"/>
              </a:rPr>
              <a:t>Detect</a:t>
            </a:r>
            <a:r>
              <a:rPr lang="en-US" sz="2400" dirty="0">
                <a:solidFill>
                  <a:schemeClr val="bg1"/>
                </a:solidFill>
                <a:highlight>
                  <a:srgbClr val="FFCD01"/>
                </a:highlight>
                <a:latin typeface="PT Sans" panose="020B0503020203020204" pitchFamily="34" charset="77"/>
              </a:rPr>
              <a:t> </a:t>
            </a:r>
            <a:r>
              <a:rPr lang="en-US" sz="2400" dirty="0">
                <a:solidFill>
                  <a:schemeClr val="bg1"/>
                </a:solidFill>
                <a:latin typeface="PT Sans" panose="020B0503020203020204" pitchFamily="34" charset="77"/>
              </a:rPr>
              <a:t>, </a:t>
            </a:r>
            <a:r>
              <a:rPr lang="en-US" sz="2400" b="1" dirty="0">
                <a:solidFill>
                  <a:schemeClr val="bg1"/>
                </a:solidFill>
                <a:highlight>
                  <a:srgbClr val="FF0000"/>
                </a:highlight>
                <a:latin typeface="PT Sans" panose="020B0503020203020204" pitchFamily="34" charset="77"/>
              </a:rPr>
              <a:t> Respond </a:t>
            </a:r>
            <a:r>
              <a:rPr lang="en-US" sz="2400" dirty="0">
                <a:latin typeface="PT Sans" panose="020B0503020203020204" pitchFamily="34" charset="77"/>
              </a:rPr>
              <a:t>and </a:t>
            </a:r>
            <a:r>
              <a:rPr lang="en-US" sz="2400" b="1" dirty="0">
                <a:highlight>
                  <a:srgbClr val="00B050"/>
                </a:highlight>
                <a:latin typeface="PT Sans" panose="020B0503020203020204" pitchFamily="34" charset="77"/>
              </a:rPr>
              <a:t> </a:t>
            </a:r>
            <a:r>
              <a:rPr lang="en-US" sz="2400" b="1" dirty="0">
                <a:solidFill>
                  <a:schemeClr val="bg1"/>
                </a:solidFill>
                <a:highlight>
                  <a:srgbClr val="00B050"/>
                </a:highlight>
                <a:latin typeface="PT Sans" panose="020B0503020203020204" pitchFamily="34" charset="77"/>
              </a:rPr>
              <a:t>Recover</a:t>
            </a:r>
            <a:r>
              <a:rPr lang="en-US" sz="2400" b="1" dirty="0">
                <a:highlight>
                  <a:srgbClr val="00B050"/>
                </a:highlight>
                <a:latin typeface="PT Sans" panose="020B0503020203020204" pitchFamily="34" charset="77"/>
              </a:rPr>
              <a:t> </a:t>
            </a:r>
            <a:r>
              <a:rPr lang="en-US" sz="2400" dirty="0">
                <a:latin typeface="PT Sans" panose="020B0503020203020204" pitchFamily="34" charset="77"/>
              </a:rPr>
              <a:t>.  </a:t>
            </a:r>
          </a:p>
          <a:p>
            <a:pPr marL="114300" indent="0">
              <a:buNone/>
            </a:pPr>
            <a:endParaRPr lang="en-US" sz="2400" dirty="0">
              <a:latin typeface="PT Sans" panose="020B0503020203020204" pitchFamily="34" charset="77"/>
            </a:endParaRPr>
          </a:p>
          <a:p>
            <a:pPr marL="114300" indent="0">
              <a:buNone/>
            </a:pPr>
            <a:r>
              <a:rPr lang="en-US" sz="2400" dirty="0">
                <a:latin typeface="PT Sans" panose="020B0503020203020204" pitchFamily="34" charset="77"/>
              </a:rPr>
              <a:t>Balbix will automatically and rigorously quantify your cyber risk in $s. </a:t>
            </a:r>
          </a:p>
          <a:p>
            <a:pPr marL="114300" indent="0">
              <a:buNone/>
            </a:pPr>
            <a:endParaRPr lang="en-US" sz="2400" dirty="0">
              <a:latin typeface="PT Sans" panose="020B0503020203020204" pitchFamily="34" charset="77"/>
            </a:endParaRPr>
          </a:p>
          <a:p>
            <a:pPr marL="114300" indent="0">
              <a:buNone/>
            </a:pPr>
            <a:r>
              <a:rPr lang="en-US" sz="2400" dirty="0">
                <a:latin typeface="PT Sans" panose="020B0503020203020204" pitchFamily="34" charset="77"/>
              </a:rPr>
              <a:t>Balbix also enables you </a:t>
            </a:r>
            <a:r>
              <a:rPr lang="en-US" sz="2400" b="1" dirty="0">
                <a:solidFill>
                  <a:srgbClr val="7030A0"/>
                </a:solidFill>
                <a:latin typeface="PT Sans" panose="020B0503020203020204" pitchFamily="34" charset="77"/>
              </a:rPr>
              <a:t>automate</a:t>
            </a:r>
            <a:r>
              <a:rPr lang="en-US" sz="2400" dirty="0">
                <a:latin typeface="PT Sans" panose="020B0503020203020204" pitchFamily="34" charset="77"/>
              </a:rPr>
              <a:t> critical elements of your cybersecurity program and quantify changes in risk as you improve your cybersecurity posture. The next few slides has some additional examples of this. </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1263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You are telling a story…</a:t>
            </a:r>
          </a:p>
        </p:txBody>
      </p:sp>
      <p:sp>
        <p:nvSpPr>
          <p:cNvPr id="3" name="Text Placeholder 2">
            <a:extLst>
              <a:ext uri="{FF2B5EF4-FFF2-40B4-BE49-F238E27FC236}">
                <a16:creationId xmlns:a16="http://schemas.microsoft.com/office/drawing/2014/main" id="{AB4831D8-03EB-5A4A-93B4-B8C4990FB46D}"/>
              </a:ext>
            </a:extLst>
          </p:cNvPr>
          <p:cNvSpPr>
            <a:spLocks noGrp="1"/>
          </p:cNvSpPr>
          <p:nvPr>
            <p:ph idx="1"/>
          </p:nvPr>
        </p:nvSpPr>
        <p:spPr/>
        <p:txBody>
          <a:bodyPr>
            <a:normAutofit fontScale="92500" lnSpcReduction="10000"/>
          </a:bodyPr>
          <a:lstStyle/>
          <a:p>
            <a:pPr marL="114300" indent="0">
              <a:buNone/>
            </a:pPr>
            <a:r>
              <a:rPr lang="en-US" sz="2400" dirty="0"/>
              <a:t>Remember you are communicating about a complex technical topic with people who typically do not have a deep technical background. </a:t>
            </a:r>
          </a:p>
          <a:p>
            <a:pPr marL="114300" indent="0">
              <a:buNone/>
            </a:pPr>
            <a:endParaRPr lang="en-US" sz="2400" dirty="0"/>
          </a:p>
          <a:p>
            <a:pPr marL="114300" indent="0">
              <a:buNone/>
            </a:pPr>
            <a:r>
              <a:rPr lang="en-US" sz="2400" dirty="0"/>
              <a:t>Your goal with this presentation is to help the Board meet its fiduciary duties. In order to do so, you will need to quantify cyber risk in business terms and map these to your key operational projects and metrics. </a:t>
            </a:r>
          </a:p>
          <a:p>
            <a:pPr marL="114300" indent="0">
              <a:buNone/>
            </a:pPr>
            <a:r>
              <a:rPr lang="en-US" sz="2400" dirty="0"/>
              <a:t> </a:t>
            </a:r>
          </a:p>
          <a:p>
            <a:pPr marL="114300" indent="0">
              <a:buNone/>
            </a:pPr>
            <a:r>
              <a:rPr lang="en-US" sz="2400" dirty="0"/>
              <a:t>Ultimately what you say will need </a:t>
            </a:r>
            <a:r>
              <a:rPr lang="en-US" sz="2400" i="1" u="sng" dirty="0"/>
              <a:t>to inspire the board’s trust </a:t>
            </a:r>
            <a:r>
              <a:rPr lang="en-US" sz="2400" dirty="0"/>
              <a:t>and confidence in you and </a:t>
            </a:r>
            <a:r>
              <a:rPr lang="en-US" sz="2400" i="1" u="sng" dirty="0"/>
              <a:t>provide assurance</a:t>
            </a:r>
            <a:r>
              <a:rPr lang="en-US" sz="2400" i="1" dirty="0"/>
              <a:t> </a:t>
            </a:r>
            <a:r>
              <a:rPr lang="en-US" sz="2400" dirty="0"/>
              <a:t>that your function is effectively managing information risk.</a:t>
            </a:r>
          </a:p>
          <a:p>
            <a:pPr marL="114300" indent="0">
              <a:buNone/>
            </a:pPr>
            <a:endParaRPr lang="en-US" sz="2400" dirty="0"/>
          </a:p>
          <a:p>
            <a:pPr marL="114300" indent="0">
              <a:buNone/>
            </a:pPr>
            <a:r>
              <a:rPr lang="en-US" sz="2400" dirty="0"/>
              <a:t>Your best bet is to tell a compelling and simple story. It is more important to be interesting than to be complete!</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delete this slide after use</a:t>
            </a:r>
          </a:p>
        </p:txBody>
      </p:sp>
    </p:spTree>
    <p:extLst>
      <p:ext uri="{BB962C8B-B14F-4D97-AF65-F5344CB8AC3E}">
        <p14:creationId xmlns:p14="http://schemas.microsoft.com/office/powerpoint/2010/main" val="148460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a:xfrm>
            <a:off x="838200" y="373690"/>
            <a:ext cx="10515600" cy="1325563"/>
          </a:xfrm>
        </p:spPr>
        <p:txBody>
          <a:bodyPr/>
          <a:lstStyle/>
          <a:p>
            <a:r>
              <a:rPr lang="en-US" b="1" dirty="0"/>
              <a:t>CYBER RISK QUANTIFICATION</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pic>
        <p:nvPicPr>
          <p:cNvPr id="8" name="Graphic 7">
            <a:extLst>
              <a:ext uri="{FF2B5EF4-FFF2-40B4-BE49-F238E27FC236}">
                <a16:creationId xmlns:a16="http://schemas.microsoft.com/office/drawing/2014/main" id="{2F4AAC36-BA92-314D-94A2-0FEC7CE0486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9887" y="2058102"/>
            <a:ext cx="4996311" cy="1844977"/>
          </a:xfrm>
          <a:prstGeom prst="rect">
            <a:avLst/>
          </a:prstGeom>
        </p:spPr>
      </p:pic>
      <p:sp>
        <p:nvSpPr>
          <p:cNvPr id="9" name="TextBox 8">
            <a:extLst>
              <a:ext uri="{FF2B5EF4-FFF2-40B4-BE49-F238E27FC236}">
                <a16:creationId xmlns:a16="http://schemas.microsoft.com/office/drawing/2014/main" id="{06B97C75-5309-9946-96E5-F1A764D5CF74}"/>
              </a:ext>
            </a:extLst>
          </p:cNvPr>
          <p:cNvSpPr txBox="1"/>
          <p:nvPr/>
        </p:nvSpPr>
        <p:spPr>
          <a:xfrm>
            <a:off x="332509" y="4655128"/>
            <a:ext cx="6555179" cy="2031325"/>
          </a:xfrm>
          <a:prstGeom prst="rect">
            <a:avLst/>
          </a:prstGeom>
          <a:noFill/>
        </p:spPr>
        <p:txBody>
          <a:bodyPr wrap="square" rtlCol="0">
            <a:spAutoFit/>
          </a:bodyPr>
          <a:lstStyle/>
          <a:p>
            <a:r>
              <a:rPr lang="en-US" dirty="0"/>
              <a:t>You can learn more about how to rigorously estimate your cyber risk in money units by analyzing data from your various cybersecurity, IT and business tools.</a:t>
            </a:r>
          </a:p>
          <a:p>
            <a:endParaRPr lang="en-US" dirty="0"/>
          </a:p>
          <a:p>
            <a:r>
              <a:rPr lang="en-US" dirty="0"/>
              <a:t>Download this eBook at </a:t>
            </a:r>
            <a:r>
              <a:rPr lang="en-US" dirty="0">
                <a:hlinkClick r:id="rId5"/>
              </a:rPr>
              <a:t>https://www.balbix.com/resources/how-to-calculate-your-enterprises-breach-risk/</a:t>
            </a:r>
            <a:endParaRPr lang="en-US" dirty="0"/>
          </a:p>
          <a:p>
            <a:endParaRPr lang="en-US" dirty="0"/>
          </a:p>
        </p:txBody>
      </p:sp>
      <p:pic>
        <p:nvPicPr>
          <p:cNvPr id="3" name="Picture 2">
            <a:extLst>
              <a:ext uri="{FF2B5EF4-FFF2-40B4-BE49-F238E27FC236}">
                <a16:creationId xmlns:a16="http://schemas.microsoft.com/office/drawing/2014/main" id="{82F5B152-729E-4D40-A5A3-E4A8A0F7E3C4}"/>
              </a:ext>
            </a:extLst>
          </p:cNvPr>
          <p:cNvPicPr>
            <a:picLocks noChangeAspect="1"/>
          </p:cNvPicPr>
          <p:nvPr/>
        </p:nvPicPr>
        <p:blipFill>
          <a:blip r:embed="rId6"/>
          <a:stretch>
            <a:fillRect/>
          </a:stretch>
        </p:blipFill>
        <p:spPr>
          <a:xfrm>
            <a:off x="7954060" y="1685652"/>
            <a:ext cx="3399740" cy="44042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941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IDENTIFY</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E6900968-DA34-4C45-AA16-19913B791E36}"/>
              </a:ext>
            </a:extLst>
          </p:cNvPr>
          <p:cNvSpPr txBox="1"/>
          <p:nvPr/>
        </p:nvSpPr>
        <p:spPr>
          <a:xfrm>
            <a:off x="3121269" y="2079205"/>
            <a:ext cx="54721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Maturity Level</a:t>
            </a:r>
          </a:p>
        </p:txBody>
      </p:sp>
      <p:cxnSp>
        <p:nvCxnSpPr>
          <p:cNvPr id="14" name="Straight Arrow Connector 13">
            <a:extLst>
              <a:ext uri="{FF2B5EF4-FFF2-40B4-BE49-F238E27FC236}">
                <a16:creationId xmlns:a16="http://schemas.microsoft.com/office/drawing/2014/main" id="{415DA625-B621-004A-9D45-5703FF1F3C06}"/>
              </a:ext>
            </a:extLst>
          </p:cNvPr>
          <p:cNvCxnSpPr>
            <a:cxnSpLocks/>
          </p:cNvCxnSpPr>
          <p:nvPr/>
        </p:nvCxnSpPr>
        <p:spPr>
          <a:xfrm>
            <a:off x="991209" y="2683576"/>
            <a:ext cx="10078201"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4E13E7B-B956-704F-B528-E30E7F08C526}"/>
              </a:ext>
            </a:extLst>
          </p:cNvPr>
          <p:cNvSpPr txBox="1"/>
          <p:nvPr/>
        </p:nvSpPr>
        <p:spPr>
          <a:xfrm>
            <a:off x="1207119" y="5345537"/>
            <a:ext cx="6537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Partial</a:t>
            </a:r>
          </a:p>
        </p:txBody>
      </p:sp>
      <p:sp>
        <p:nvSpPr>
          <p:cNvPr id="20" name="TextBox 19">
            <a:extLst>
              <a:ext uri="{FF2B5EF4-FFF2-40B4-BE49-F238E27FC236}">
                <a16:creationId xmlns:a16="http://schemas.microsoft.com/office/drawing/2014/main" id="{02ADAF97-A67B-564B-944D-924AB5E2EEDA}"/>
              </a:ext>
            </a:extLst>
          </p:cNvPr>
          <p:cNvSpPr txBox="1"/>
          <p:nvPr/>
        </p:nvSpPr>
        <p:spPr>
          <a:xfrm>
            <a:off x="4159840" y="5345536"/>
            <a:ext cx="8579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Informed</a:t>
            </a:r>
          </a:p>
        </p:txBody>
      </p:sp>
      <p:sp>
        <p:nvSpPr>
          <p:cNvPr id="21" name="TextBox 20">
            <a:extLst>
              <a:ext uri="{FF2B5EF4-FFF2-40B4-BE49-F238E27FC236}">
                <a16:creationId xmlns:a16="http://schemas.microsoft.com/office/drawing/2014/main" id="{659D42E3-662A-E64A-90FA-4E1CE344A054}"/>
              </a:ext>
            </a:extLst>
          </p:cNvPr>
          <p:cNvSpPr txBox="1"/>
          <p:nvPr/>
        </p:nvSpPr>
        <p:spPr>
          <a:xfrm>
            <a:off x="7097313" y="5345536"/>
            <a:ext cx="10096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Repeatable</a:t>
            </a:r>
          </a:p>
        </p:txBody>
      </p:sp>
      <p:sp>
        <p:nvSpPr>
          <p:cNvPr id="22" name="TextBox 21">
            <a:extLst>
              <a:ext uri="{FF2B5EF4-FFF2-40B4-BE49-F238E27FC236}">
                <a16:creationId xmlns:a16="http://schemas.microsoft.com/office/drawing/2014/main" id="{514624B0-C6F7-9B4F-A398-E56BCE2715A0}"/>
              </a:ext>
            </a:extLst>
          </p:cNvPr>
          <p:cNvSpPr txBox="1"/>
          <p:nvPr/>
        </p:nvSpPr>
        <p:spPr>
          <a:xfrm>
            <a:off x="10198349" y="5345536"/>
            <a:ext cx="8361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Adaptive</a:t>
            </a:r>
          </a:p>
        </p:txBody>
      </p:sp>
      <p:cxnSp>
        <p:nvCxnSpPr>
          <p:cNvPr id="23" name="Straight Connector 22">
            <a:extLst>
              <a:ext uri="{FF2B5EF4-FFF2-40B4-BE49-F238E27FC236}">
                <a16:creationId xmlns:a16="http://schemas.microsoft.com/office/drawing/2014/main" id="{8E194F16-B5BE-1D47-B4F4-51640D0CD26D}"/>
              </a:ext>
            </a:extLst>
          </p:cNvPr>
          <p:cNvCxnSpPr>
            <a:cxnSpLocks/>
          </p:cNvCxnSpPr>
          <p:nvPr/>
        </p:nvCxnSpPr>
        <p:spPr>
          <a:xfrm flipH="1">
            <a:off x="1564286"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811330-2ABC-1E4A-81C2-12862996E1AB}"/>
              </a:ext>
            </a:extLst>
          </p:cNvPr>
          <p:cNvCxnSpPr>
            <a:cxnSpLocks/>
          </p:cNvCxnSpPr>
          <p:nvPr/>
        </p:nvCxnSpPr>
        <p:spPr>
          <a:xfrm flipH="1">
            <a:off x="4568584" y="2529687"/>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537222-4573-8243-AD87-EC498343FB1E}"/>
              </a:ext>
            </a:extLst>
          </p:cNvPr>
          <p:cNvCxnSpPr>
            <a:cxnSpLocks/>
          </p:cNvCxnSpPr>
          <p:nvPr/>
        </p:nvCxnSpPr>
        <p:spPr>
          <a:xfrm flipH="1">
            <a:off x="7603197"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88442E-BF28-7544-BA76-FC023771F59A}"/>
              </a:ext>
            </a:extLst>
          </p:cNvPr>
          <p:cNvCxnSpPr>
            <a:cxnSpLocks/>
          </p:cNvCxnSpPr>
          <p:nvPr/>
        </p:nvCxnSpPr>
        <p:spPr>
          <a:xfrm flipH="1">
            <a:off x="10616130"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D92AE78-0354-1745-9050-7199353E3F21}"/>
              </a:ext>
            </a:extLst>
          </p:cNvPr>
          <p:cNvSpPr/>
          <p:nvPr/>
        </p:nvSpPr>
        <p:spPr>
          <a:xfrm>
            <a:off x="275572" y="2990895"/>
            <a:ext cx="2577429" cy="20570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Incomplete or manual inventory</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Incomplete and non-continuous vulnerability assessment</a:t>
            </a:r>
          </a:p>
        </p:txBody>
      </p:sp>
      <p:sp>
        <p:nvSpPr>
          <p:cNvPr id="35" name="Rectangle 34">
            <a:extLst>
              <a:ext uri="{FF2B5EF4-FFF2-40B4-BE49-F238E27FC236}">
                <a16:creationId xmlns:a16="http://schemas.microsoft.com/office/drawing/2014/main" id="{E9CE1D10-A884-C34B-BF03-60BBA5F81801}"/>
              </a:ext>
            </a:extLst>
          </p:cNvPr>
          <p:cNvSpPr/>
          <p:nvPr/>
        </p:nvSpPr>
        <p:spPr>
          <a:xfrm>
            <a:off x="3294143" y="2990894"/>
            <a:ext cx="2578608" cy="2053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Continuous asset discovery and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 </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Continuous vulnerability assessment across 100+ attack vectors incl. people </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Can quantify the impact of deployed mitigations on risk </a:t>
            </a:r>
          </a:p>
        </p:txBody>
      </p:sp>
      <p:sp>
        <p:nvSpPr>
          <p:cNvPr id="36" name="Rectangle 35">
            <a:extLst>
              <a:ext uri="{FF2B5EF4-FFF2-40B4-BE49-F238E27FC236}">
                <a16:creationId xmlns:a16="http://schemas.microsoft.com/office/drawing/2014/main" id="{F6B015A7-09F1-BA4F-9A62-A08DFEF03794}"/>
              </a:ext>
            </a:extLst>
          </p:cNvPr>
          <p:cNvSpPr/>
          <p:nvPr/>
        </p:nvSpPr>
        <p:spPr>
          <a:xfrm>
            <a:off x="6313893" y="2990895"/>
            <a:ext cx="2578608" cy="2053283"/>
          </a:xfrm>
          <a:prstGeom prst="rect">
            <a:avLst/>
          </a:prstGeom>
          <a:solidFill>
            <a:srgbClr val="93A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New vulnerabilities and risk items are automatically mapped to risk owners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Risk owners are notified about risk items that require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C747FC8-8AF9-894C-8E26-16B036C4C7B0}"/>
              </a:ext>
            </a:extLst>
          </p:cNvPr>
          <p:cNvSpPr/>
          <p:nvPr/>
        </p:nvSpPr>
        <p:spPr>
          <a:xfrm>
            <a:off x="9333643" y="2990894"/>
            <a:ext cx="2578608" cy="205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Risk is understood in units of currency</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Different mitigation scenarios are simulated and compared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8E9BF365-A3A4-264A-B6B4-DE86A39A25E4}"/>
              </a:ext>
            </a:extLst>
          </p:cNvPr>
          <p:cNvSpPr txBox="1"/>
          <p:nvPr/>
        </p:nvSpPr>
        <p:spPr>
          <a:xfrm>
            <a:off x="275572" y="6021218"/>
            <a:ext cx="5820428"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Balbix can help your organization implement all capabilities that are needed for Adaptive Level Maturity for Identify.  </a:t>
            </a:r>
          </a:p>
        </p:txBody>
      </p:sp>
    </p:spTree>
    <p:extLst>
      <p:ext uri="{BB962C8B-B14F-4D97-AF65-F5344CB8AC3E}">
        <p14:creationId xmlns:p14="http://schemas.microsoft.com/office/powerpoint/2010/main" val="228113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PROTECT</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4C279A1-D711-2848-A735-2DA91864CC1F}"/>
              </a:ext>
            </a:extLst>
          </p:cNvPr>
          <p:cNvSpPr txBox="1"/>
          <p:nvPr/>
        </p:nvSpPr>
        <p:spPr>
          <a:xfrm>
            <a:off x="3121269" y="2079205"/>
            <a:ext cx="54721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Maturity Level</a:t>
            </a:r>
          </a:p>
        </p:txBody>
      </p:sp>
      <p:cxnSp>
        <p:nvCxnSpPr>
          <p:cNvPr id="7" name="Straight Arrow Connector 6">
            <a:extLst>
              <a:ext uri="{FF2B5EF4-FFF2-40B4-BE49-F238E27FC236}">
                <a16:creationId xmlns:a16="http://schemas.microsoft.com/office/drawing/2014/main" id="{5CDF34E5-70EF-1F4B-A371-E8DBB0C625E9}"/>
              </a:ext>
            </a:extLst>
          </p:cNvPr>
          <p:cNvCxnSpPr>
            <a:cxnSpLocks/>
          </p:cNvCxnSpPr>
          <p:nvPr/>
        </p:nvCxnSpPr>
        <p:spPr>
          <a:xfrm>
            <a:off x="991209" y="2683576"/>
            <a:ext cx="10078201"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DC8656-E5A4-B54A-8AEF-1F2E7AD81619}"/>
              </a:ext>
            </a:extLst>
          </p:cNvPr>
          <p:cNvSpPr txBox="1"/>
          <p:nvPr/>
        </p:nvSpPr>
        <p:spPr>
          <a:xfrm>
            <a:off x="1207119" y="5345537"/>
            <a:ext cx="6537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Partial</a:t>
            </a:r>
          </a:p>
        </p:txBody>
      </p:sp>
      <p:sp>
        <p:nvSpPr>
          <p:cNvPr id="9" name="TextBox 8">
            <a:extLst>
              <a:ext uri="{FF2B5EF4-FFF2-40B4-BE49-F238E27FC236}">
                <a16:creationId xmlns:a16="http://schemas.microsoft.com/office/drawing/2014/main" id="{082D445D-C31E-664E-95CC-8089D48ED8F6}"/>
              </a:ext>
            </a:extLst>
          </p:cNvPr>
          <p:cNvSpPr txBox="1"/>
          <p:nvPr/>
        </p:nvSpPr>
        <p:spPr>
          <a:xfrm>
            <a:off x="4159840" y="5345536"/>
            <a:ext cx="8579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Informed</a:t>
            </a:r>
          </a:p>
        </p:txBody>
      </p:sp>
      <p:sp>
        <p:nvSpPr>
          <p:cNvPr id="10" name="TextBox 9">
            <a:extLst>
              <a:ext uri="{FF2B5EF4-FFF2-40B4-BE49-F238E27FC236}">
                <a16:creationId xmlns:a16="http://schemas.microsoft.com/office/drawing/2014/main" id="{EC6319CB-617D-3141-843F-550B34E292AA}"/>
              </a:ext>
            </a:extLst>
          </p:cNvPr>
          <p:cNvSpPr txBox="1"/>
          <p:nvPr/>
        </p:nvSpPr>
        <p:spPr>
          <a:xfrm>
            <a:off x="7097313" y="5345536"/>
            <a:ext cx="10096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Repeatable</a:t>
            </a:r>
          </a:p>
        </p:txBody>
      </p:sp>
      <p:sp>
        <p:nvSpPr>
          <p:cNvPr id="11" name="TextBox 10">
            <a:extLst>
              <a:ext uri="{FF2B5EF4-FFF2-40B4-BE49-F238E27FC236}">
                <a16:creationId xmlns:a16="http://schemas.microsoft.com/office/drawing/2014/main" id="{0A940CE9-918D-224C-94AD-9C871C5565E4}"/>
              </a:ext>
            </a:extLst>
          </p:cNvPr>
          <p:cNvSpPr txBox="1"/>
          <p:nvPr/>
        </p:nvSpPr>
        <p:spPr>
          <a:xfrm>
            <a:off x="10198349" y="5345536"/>
            <a:ext cx="8361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Adaptive</a:t>
            </a:r>
          </a:p>
        </p:txBody>
      </p:sp>
      <p:cxnSp>
        <p:nvCxnSpPr>
          <p:cNvPr id="12" name="Straight Connector 11">
            <a:extLst>
              <a:ext uri="{FF2B5EF4-FFF2-40B4-BE49-F238E27FC236}">
                <a16:creationId xmlns:a16="http://schemas.microsoft.com/office/drawing/2014/main" id="{4F681E78-EC58-5D4A-8372-A4194FB4789C}"/>
              </a:ext>
            </a:extLst>
          </p:cNvPr>
          <p:cNvCxnSpPr>
            <a:cxnSpLocks/>
          </p:cNvCxnSpPr>
          <p:nvPr/>
        </p:nvCxnSpPr>
        <p:spPr>
          <a:xfrm flipH="1">
            <a:off x="1564286"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5F37A0-A4A3-D34C-88B4-12C68037A5FC}"/>
              </a:ext>
            </a:extLst>
          </p:cNvPr>
          <p:cNvCxnSpPr>
            <a:cxnSpLocks/>
          </p:cNvCxnSpPr>
          <p:nvPr/>
        </p:nvCxnSpPr>
        <p:spPr>
          <a:xfrm flipH="1">
            <a:off x="4568584" y="2529687"/>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8321D8-DE5E-7740-BB29-EF9C508C840A}"/>
              </a:ext>
            </a:extLst>
          </p:cNvPr>
          <p:cNvCxnSpPr>
            <a:cxnSpLocks/>
          </p:cNvCxnSpPr>
          <p:nvPr/>
        </p:nvCxnSpPr>
        <p:spPr>
          <a:xfrm flipH="1">
            <a:off x="7603197"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731218B-1A33-BB40-AB5E-7EDEA206B330}"/>
              </a:ext>
            </a:extLst>
          </p:cNvPr>
          <p:cNvCxnSpPr>
            <a:cxnSpLocks/>
          </p:cNvCxnSpPr>
          <p:nvPr/>
        </p:nvCxnSpPr>
        <p:spPr>
          <a:xfrm flipH="1">
            <a:off x="10616130"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B6FA5E3-6237-2147-A6B3-FB0F6CFE62A8}"/>
              </a:ext>
            </a:extLst>
          </p:cNvPr>
          <p:cNvSpPr/>
          <p:nvPr/>
        </p:nvSpPr>
        <p:spPr>
          <a:xfrm>
            <a:off x="275572" y="2990895"/>
            <a:ext cx="2577429" cy="20570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“Partial” maturity level for Identify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Some basic protections in place such as anti-virus and Internet firewall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ADF7897D-660C-7642-8DFD-CD4449C6E907}"/>
              </a:ext>
            </a:extLst>
          </p:cNvPr>
          <p:cNvSpPr/>
          <p:nvPr/>
        </p:nvSpPr>
        <p:spPr>
          <a:xfrm>
            <a:off x="3294143" y="2990894"/>
            <a:ext cx="2578608" cy="2053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“Informed” or higher maturity level for Identify capabilities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EDR and VPN deployed,  security awareness training</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Continuous vulnerability management for the majority of organization’s assets   </a:t>
            </a:r>
          </a:p>
        </p:txBody>
      </p:sp>
      <p:sp>
        <p:nvSpPr>
          <p:cNvPr id="18" name="Rectangle 17">
            <a:extLst>
              <a:ext uri="{FF2B5EF4-FFF2-40B4-BE49-F238E27FC236}">
                <a16:creationId xmlns:a16="http://schemas.microsoft.com/office/drawing/2014/main" id="{67AC958C-44F2-C340-90B9-53BC3DB6FA46}"/>
              </a:ext>
            </a:extLst>
          </p:cNvPr>
          <p:cNvSpPr/>
          <p:nvPr/>
        </p:nvSpPr>
        <p:spPr>
          <a:xfrm>
            <a:off x="6313893" y="2990895"/>
            <a:ext cx="2578608" cy="2053283"/>
          </a:xfrm>
          <a:prstGeom prst="rect">
            <a:avLst/>
          </a:prstGeom>
          <a:solidFill>
            <a:srgbClr val="93A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Strong Identity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Continuous security &amp; risk training of people</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Partially segmented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1C371962-9528-7F41-887F-A055F8B34441}"/>
              </a:ext>
            </a:extLst>
          </p:cNvPr>
          <p:cNvSpPr/>
          <p:nvPr/>
        </p:nvSpPr>
        <p:spPr>
          <a:xfrm>
            <a:off x="9333643" y="2990894"/>
            <a:ext cx="2578608" cy="205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Proactive management of vulnerabilities and risk items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Zones and Adaptive Trust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Periodic penetration testing of defenses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CB1673F9-DEA9-1C4F-B8E5-32325A04026B}"/>
              </a:ext>
            </a:extLst>
          </p:cNvPr>
          <p:cNvSpPr txBox="1"/>
          <p:nvPr/>
        </p:nvSpPr>
        <p:spPr>
          <a:xfrm>
            <a:off x="275572" y="6034049"/>
            <a:ext cx="7720708"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Balbix can help your organization implement important Identify and Protect capabilities (underlined above) that are needed for increased maturity of Protect </a:t>
            </a:r>
          </a:p>
        </p:txBody>
      </p:sp>
    </p:spTree>
    <p:extLst>
      <p:ext uri="{BB962C8B-B14F-4D97-AF65-F5344CB8AC3E}">
        <p14:creationId xmlns:p14="http://schemas.microsoft.com/office/powerpoint/2010/main" val="3463978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DETECT</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FC147BB-5FA6-BB45-A4A3-C4DC0B7333D1}"/>
              </a:ext>
            </a:extLst>
          </p:cNvPr>
          <p:cNvSpPr txBox="1"/>
          <p:nvPr/>
        </p:nvSpPr>
        <p:spPr>
          <a:xfrm>
            <a:off x="3121269" y="2079205"/>
            <a:ext cx="54721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Maturity Level</a:t>
            </a:r>
          </a:p>
        </p:txBody>
      </p:sp>
      <p:cxnSp>
        <p:nvCxnSpPr>
          <p:cNvPr id="7" name="Straight Arrow Connector 6">
            <a:extLst>
              <a:ext uri="{FF2B5EF4-FFF2-40B4-BE49-F238E27FC236}">
                <a16:creationId xmlns:a16="http://schemas.microsoft.com/office/drawing/2014/main" id="{B4165B8B-2339-174A-BBA8-9DC49D94C96B}"/>
              </a:ext>
            </a:extLst>
          </p:cNvPr>
          <p:cNvCxnSpPr>
            <a:cxnSpLocks/>
          </p:cNvCxnSpPr>
          <p:nvPr/>
        </p:nvCxnSpPr>
        <p:spPr>
          <a:xfrm>
            <a:off x="991209" y="2683576"/>
            <a:ext cx="10078201"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F8885E-36C5-6449-835C-790FF720BC2F}"/>
              </a:ext>
            </a:extLst>
          </p:cNvPr>
          <p:cNvSpPr txBox="1"/>
          <p:nvPr/>
        </p:nvSpPr>
        <p:spPr>
          <a:xfrm>
            <a:off x="1207119" y="5345537"/>
            <a:ext cx="6537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Partial</a:t>
            </a:r>
          </a:p>
        </p:txBody>
      </p:sp>
      <p:sp>
        <p:nvSpPr>
          <p:cNvPr id="9" name="TextBox 8">
            <a:extLst>
              <a:ext uri="{FF2B5EF4-FFF2-40B4-BE49-F238E27FC236}">
                <a16:creationId xmlns:a16="http://schemas.microsoft.com/office/drawing/2014/main" id="{7DCBBC15-B4D9-D14F-88DA-B5E3B56442F5}"/>
              </a:ext>
            </a:extLst>
          </p:cNvPr>
          <p:cNvSpPr txBox="1"/>
          <p:nvPr/>
        </p:nvSpPr>
        <p:spPr>
          <a:xfrm>
            <a:off x="4159840" y="5345536"/>
            <a:ext cx="8579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Informed</a:t>
            </a:r>
          </a:p>
        </p:txBody>
      </p:sp>
      <p:sp>
        <p:nvSpPr>
          <p:cNvPr id="10" name="TextBox 9">
            <a:extLst>
              <a:ext uri="{FF2B5EF4-FFF2-40B4-BE49-F238E27FC236}">
                <a16:creationId xmlns:a16="http://schemas.microsoft.com/office/drawing/2014/main" id="{F51D6D7B-AB8F-0D41-8FCB-1233FFD97EB4}"/>
              </a:ext>
            </a:extLst>
          </p:cNvPr>
          <p:cNvSpPr txBox="1"/>
          <p:nvPr/>
        </p:nvSpPr>
        <p:spPr>
          <a:xfrm>
            <a:off x="7097313" y="5345536"/>
            <a:ext cx="10096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Repeatable</a:t>
            </a:r>
          </a:p>
        </p:txBody>
      </p:sp>
      <p:sp>
        <p:nvSpPr>
          <p:cNvPr id="11" name="TextBox 10">
            <a:extLst>
              <a:ext uri="{FF2B5EF4-FFF2-40B4-BE49-F238E27FC236}">
                <a16:creationId xmlns:a16="http://schemas.microsoft.com/office/drawing/2014/main" id="{C486BB49-1C2E-EA45-BB21-F5D681780164}"/>
              </a:ext>
            </a:extLst>
          </p:cNvPr>
          <p:cNvSpPr txBox="1"/>
          <p:nvPr/>
        </p:nvSpPr>
        <p:spPr>
          <a:xfrm>
            <a:off x="10198349" y="5345536"/>
            <a:ext cx="8361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Adaptive</a:t>
            </a:r>
          </a:p>
        </p:txBody>
      </p:sp>
      <p:cxnSp>
        <p:nvCxnSpPr>
          <p:cNvPr id="12" name="Straight Connector 11">
            <a:extLst>
              <a:ext uri="{FF2B5EF4-FFF2-40B4-BE49-F238E27FC236}">
                <a16:creationId xmlns:a16="http://schemas.microsoft.com/office/drawing/2014/main" id="{95ABE34C-C972-424D-8934-B49A014DA049}"/>
              </a:ext>
            </a:extLst>
          </p:cNvPr>
          <p:cNvCxnSpPr>
            <a:cxnSpLocks/>
          </p:cNvCxnSpPr>
          <p:nvPr/>
        </p:nvCxnSpPr>
        <p:spPr>
          <a:xfrm flipH="1">
            <a:off x="1564286"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F6D520-BB5E-4D44-946D-12A8F6178392}"/>
              </a:ext>
            </a:extLst>
          </p:cNvPr>
          <p:cNvCxnSpPr>
            <a:cxnSpLocks/>
          </p:cNvCxnSpPr>
          <p:nvPr/>
        </p:nvCxnSpPr>
        <p:spPr>
          <a:xfrm flipH="1">
            <a:off x="4568584" y="2529687"/>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80B809-C41D-6B48-9B4C-A48AD2AE5D82}"/>
              </a:ext>
            </a:extLst>
          </p:cNvPr>
          <p:cNvCxnSpPr>
            <a:cxnSpLocks/>
          </p:cNvCxnSpPr>
          <p:nvPr/>
        </p:nvCxnSpPr>
        <p:spPr>
          <a:xfrm flipH="1">
            <a:off x="7603197"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0C9C2C-0E11-AB48-A6CE-54BE8F9970EB}"/>
              </a:ext>
            </a:extLst>
          </p:cNvPr>
          <p:cNvCxnSpPr>
            <a:cxnSpLocks/>
          </p:cNvCxnSpPr>
          <p:nvPr/>
        </p:nvCxnSpPr>
        <p:spPr>
          <a:xfrm flipH="1">
            <a:off x="10616130"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8B7ADA0-79C6-F643-BC7D-805CD7684333}"/>
              </a:ext>
            </a:extLst>
          </p:cNvPr>
          <p:cNvSpPr/>
          <p:nvPr/>
        </p:nvSpPr>
        <p:spPr>
          <a:xfrm>
            <a:off x="275572" y="2990895"/>
            <a:ext cx="2577429" cy="20570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“Partial” maturity level for Identify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Security Operations Center (SOC) not implemented</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1444E9B6-53C7-484F-BFF7-4AA5014335AD}"/>
              </a:ext>
            </a:extLst>
          </p:cNvPr>
          <p:cNvSpPr/>
          <p:nvPr/>
        </p:nvSpPr>
        <p:spPr>
          <a:xfrm>
            <a:off x="3294143" y="2990894"/>
            <a:ext cx="2578608" cy="2053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“Informed” or higher maturity level for Identify capabilities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sng"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Basic SOC with partial monitoring coverage of security events from organization’s assets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B6144293-44C2-AF41-BCB7-DD6B9D8D3613}"/>
              </a:ext>
            </a:extLst>
          </p:cNvPr>
          <p:cNvSpPr/>
          <p:nvPr/>
        </p:nvSpPr>
        <p:spPr>
          <a:xfrm>
            <a:off x="6313893" y="2990895"/>
            <a:ext cx="2578608" cy="2053283"/>
          </a:xfrm>
          <a:prstGeom prst="rect">
            <a:avLst/>
          </a:prstGeom>
          <a:solidFill>
            <a:srgbClr val="93A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Advanced SOC with comprehensive monitoring and detect coverage of security events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4FE48F86-6756-FE42-8BBD-A1E2105A1B22}"/>
              </a:ext>
            </a:extLst>
          </p:cNvPr>
          <p:cNvSpPr/>
          <p:nvPr/>
        </p:nvSpPr>
        <p:spPr>
          <a:xfrm>
            <a:off x="9333643" y="2990894"/>
            <a:ext cx="2578608" cy="205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Proactive threat hunting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Prioritization of SOC activities based on Risk</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38557134-3434-A34A-A1CA-38B7151781B8}"/>
              </a:ext>
            </a:extLst>
          </p:cNvPr>
          <p:cNvSpPr txBox="1"/>
          <p:nvPr/>
        </p:nvSpPr>
        <p:spPr>
          <a:xfrm>
            <a:off x="275572" y="6034049"/>
            <a:ext cx="7720708"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Balbix can help your organization implement important Identify and Detect capabilities (underlined above) that are needed for increased maturity of Detect</a:t>
            </a:r>
          </a:p>
        </p:txBody>
      </p:sp>
    </p:spTree>
    <p:extLst>
      <p:ext uri="{BB962C8B-B14F-4D97-AF65-F5344CB8AC3E}">
        <p14:creationId xmlns:p14="http://schemas.microsoft.com/office/powerpoint/2010/main" val="2200432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RESPOND</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81FF0D99-A694-7F4D-A060-4C963F098E40}"/>
              </a:ext>
            </a:extLst>
          </p:cNvPr>
          <p:cNvSpPr txBox="1"/>
          <p:nvPr/>
        </p:nvSpPr>
        <p:spPr>
          <a:xfrm>
            <a:off x="3121269" y="2079205"/>
            <a:ext cx="54721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Maturity Level</a:t>
            </a:r>
          </a:p>
        </p:txBody>
      </p:sp>
      <p:cxnSp>
        <p:nvCxnSpPr>
          <p:cNvPr id="22" name="Straight Arrow Connector 21">
            <a:extLst>
              <a:ext uri="{FF2B5EF4-FFF2-40B4-BE49-F238E27FC236}">
                <a16:creationId xmlns:a16="http://schemas.microsoft.com/office/drawing/2014/main" id="{5B24F655-BFA4-2A45-9DE0-902006C74A08}"/>
              </a:ext>
            </a:extLst>
          </p:cNvPr>
          <p:cNvCxnSpPr>
            <a:cxnSpLocks/>
          </p:cNvCxnSpPr>
          <p:nvPr/>
        </p:nvCxnSpPr>
        <p:spPr>
          <a:xfrm>
            <a:off x="991209" y="2683576"/>
            <a:ext cx="10078201"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B7C4CD-A30F-3C4A-805E-12B565B0709F}"/>
              </a:ext>
            </a:extLst>
          </p:cNvPr>
          <p:cNvSpPr txBox="1"/>
          <p:nvPr/>
        </p:nvSpPr>
        <p:spPr>
          <a:xfrm>
            <a:off x="1207119" y="5345537"/>
            <a:ext cx="6537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Partial</a:t>
            </a:r>
          </a:p>
        </p:txBody>
      </p:sp>
      <p:sp>
        <p:nvSpPr>
          <p:cNvPr id="24" name="TextBox 23">
            <a:extLst>
              <a:ext uri="{FF2B5EF4-FFF2-40B4-BE49-F238E27FC236}">
                <a16:creationId xmlns:a16="http://schemas.microsoft.com/office/drawing/2014/main" id="{D535F5F7-F308-5A49-89A4-051579030E12}"/>
              </a:ext>
            </a:extLst>
          </p:cNvPr>
          <p:cNvSpPr txBox="1"/>
          <p:nvPr/>
        </p:nvSpPr>
        <p:spPr>
          <a:xfrm>
            <a:off x="4159840" y="5345536"/>
            <a:ext cx="8579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Informed</a:t>
            </a:r>
          </a:p>
        </p:txBody>
      </p:sp>
      <p:sp>
        <p:nvSpPr>
          <p:cNvPr id="25" name="TextBox 24">
            <a:extLst>
              <a:ext uri="{FF2B5EF4-FFF2-40B4-BE49-F238E27FC236}">
                <a16:creationId xmlns:a16="http://schemas.microsoft.com/office/drawing/2014/main" id="{A0C21867-B8A2-3B4F-8C50-223C31444772}"/>
              </a:ext>
            </a:extLst>
          </p:cNvPr>
          <p:cNvSpPr txBox="1"/>
          <p:nvPr/>
        </p:nvSpPr>
        <p:spPr>
          <a:xfrm>
            <a:off x="7097313" y="5345536"/>
            <a:ext cx="10096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Repeatable</a:t>
            </a:r>
          </a:p>
        </p:txBody>
      </p:sp>
      <p:sp>
        <p:nvSpPr>
          <p:cNvPr id="26" name="TextBox 25">
            <a:extLst>
              <a:ext uri="{FF2B5EF4-FFF2-40B4-BE49-F238E27FC236}">
                <a16:creationId xmlns:a16="http://schemas.microsoft.com/office/drawing/2014/main" id="{93ACDB01-CBEC-E945-B174-F877D19FB5EE}"/>
              </a:ext>
            </a:extLst>
          </p:cNvPr>
          <p:cNvSpPr txBox="1"/>
          <p:nvPr/>
        </p:nvSpPr>
        <p:spPr>
          <a:xfrm>
            <a:off x="10198349" y="5345536"/>
            <a:ext cx="8361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Adaptive</a:t>
            </a:r>
          </a:p>
        </p:txBody>
      </p:sp>
      <p:cxnSp>
        <p:nvCxnSpPr>
          <p:cNvPr id="27" name="Straight Connector 26">
            <a:extLst>
              <a:ext uri="{FF2B5EF4-FFF2-40B4-BE49-F238E27FC236}">
                <a16:creationId xmlns:a16="http://schemas.microsoft.com/office/drawing/2014/main" id="{01AC3C61-C91E-954B-9E1A-0607C8A55A53}"/>
              </a:ext>
            </a:extLst>
          </p:cNvPr>
          <p:cNvCxnSpPr>
            <a:cxnSpLocks/>
          </p:cNvCxnSpPr>
          <p:nvPr/>
        </p:nvCxnSpPr>
        <p:spPr>
          <a:xfrm flipH="1">
            <a:off x="1564286"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60B28F-18A8-4248-83C6-9597A14527E8}"/>
              </a:ext>
            </a:extLst>
          </p:cNvPr>
          <p:cNvCxnSpPr>
            <a:cxnSpLocks/>
          </p:cNvCxnSpPr>
          <p:nvPr/>
        </p:nvCxnSpPr>
        <p:spPr>
          <a:xfrm flipH="1">
            <a:off x="4568584" y="2529687"/>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E67DC4-053B-C345-8041-CA9BC81E4083}"/>
              </a:ext>
            </a:extLst>
          </p:cNvPr>
          <p:cNvCxnSpPr>
            <a:cxnSpLocks/>
          </p:cNvCxnSpPr>
          <p:nvPr/>
        </p:nvCxnSpPr>
        <p:spPr>
          <a:xfrm flipH="1">
            <a:off x="7603197"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22400A-ADE6-524A-BE4C-F24A777D2445}"/>
              </a:ext>
            </a:extLst>
          </p:cNvPr>
          <p:cNvCxnSpPr>
            <a:cxnSpLocks/>
          </p:cNvCxnSpPr>
          <p:nvPr/>
        </p:nvCxnSpPr>
        <p:spPr>
          <a:xfrm flipH="1">
            <a:off x="10616130"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9773D5C-C63F-7444-BD31-C7356E8717F6}"/>
              </a:ext>
            </a:extLst>
          </p:cNvPr>
          <p:cNvSpPr/>
          <p:nvPr/>
        </p:nvSpPr>
        <p:spPr>
          <a:xfrm>
            <a:off x="275572" y="2990895"/>
            <a:ext cx="2577429" cy="20570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“Partial” maturity level for Identify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No formal Respond Plan</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8DAB0AE8-D12E-0D40-9867-9AA22E388F8D}"/>
              </a:ext>
            </a:extLst>
          </p:cNvPr>
          <p:cNvSpPr/>
          <p:nvPr/>
        </p:nvSpPr>
        <p:spPr>
          <a:xfrm>
            <a:off x="3294143" y="2990894"/>
            <a:ext cx="2578608" cy="2053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“Informed” or higher maturity level for Identify capabilities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sng"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Manual Respond Plan for </a:t>
            </a:r>
            <a:r>
              <a:rPr kumimoji="0" lang="en-US" sz="1400" b="0" i="0" u="sng" strike="noStrike" kern="1200" cap="none" spc="0" normalizeH="0" baseline="0" noProof="0" dirty="0">
                <a:ln>
                  <a:noFill/>
                </a:ln>
                <a:solidFill>
                  <a:srgbClr val="FFFFFF"/>
                </a:solidFill>
                <a:effectLst/>
                <a:uLnTx/>
                <a:uFillTx/>
                <a:latin typeface="Arial"/>
                <a:ea typeface="+mn-ea"/>
                <a:cs typeface="+mn-cs"/>
              </a:rPr>
              <a:t>critical organization assets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548E50F0-532B-0441-BC5D-BF2086C850CD}"/>
              </a:ext>
            </a:extLst>
          </p:cNvPr>
          <p:cNvSpPr/>
          <p:nvPr/>
        </p:nvSpPr>
        <p:spPr>
          <a:xfrm>
            <a:off x="6313893" y="2990895"/>
            <a:ext cx="2578608" cy="2053283"/>
          </a:xfrm>
          <a:prstGeom prst="rect">
            <a:avLst/>
          </a:prstGeom>
          <a:solidFill>
            <a:srgbClr val="93A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Automated Respond Plan for all enterprise assets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Periodic review and update of Respond Plan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629110E1-2BDE-214B-BA67-E9781412D628}"/>
              </a:ext>
            </a:extLst>
          </p:cNvPr>
          <p:cNvSpPr/>
          <p:nvPr/>
        </p:nvSpPr>
        <p:spPr>
          <a:xfrm>
            <a:off x="9333643" y="2990894"/>
            <a:ext cx="2578608" cy="205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Optimized Respond Plan for all enterprise assets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3EF46584-E080-D444-AFD1-2323392B9574}"/>
              </a:ext>
            </a:extLst>
          </p:cNvPr>
          <p:cNvSpPr txBox="1"/>
          <p:nvPr/>
        </p:nvSpPr>
        <p:spPr>
          <a:xfrm>
            <a:off x="275571" y="6034049"/>
            <a:ext cx="6217695"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Balbix’s Identify capabilities (underlined above) are foundational to implement increased maturity of your Respond Plan</a:t>
            </a:r>
          </a:p>
        </p:txBody>
      </p:sp>
    </p:spTree>
    <p:extLst>
      <p:ext uri="{BB962C8B-B14F-4D97-AF65-F5344CB8AC3E}">
        <p14:creationId xmlns:p14="http://schemas.microsoft.com/office/powerpoint/2010/main" val="2952027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a:xfrm>
            <a:off x="838200" y="373690"/>
            <a:ext cx="10515600" cy="1325563"/>
          </a:xfrm>
        </p:spPr>
        <p:txBody>
          <a:bodyPr/>
          <a:lstStyle/>
          <a:p>
            <a:r>
              <a:rPr lang="en-US" b="1" dirty="0"/>
              <a:t>RECOVER</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CCAF8FF0-A24F-AC46-A7F8-B160F07585F6}"/>
              </a:ext>
            </a:extLst>
          </p:cNvPr>
          <p:cNvSpPr txBox="1"/>
          <p:nvPr/>
        </p:nvSpPr>
        <p:spPr>
          <a:xfrm>
            <a:off x="3121269" y="2079205"/>
            <a:ext cx="54721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Arial" panose="020B0604020202020204" pitchFamily="34" charset="0"/>
              </a:rPr>
              <a:t>Maturity Level</a:t>
            </a:r>
          </a:p>
        </p:txBody>
      </p:sp>
      <p:cxnSp>
        <p:nvCxnSpPr>
          <p:cNvPr id="7" name="Straight Arrow Connector 6">
            <a:extLst>
              <a:ext uri="{FF2B5EF4-FFF2-40B4-BE49-F238E27FC236}">
                <a16:creationId xmlns:a16="http://schemas.microsoft.com/office/drawing/2014/main" id="{4B9A60A7-B1CB-5E44-A818-09BC3DDA2FD4}"/>
              </a:ext>
            </a:extLst>
          </p:cNvPr>
          <p:cNvCxnSpPr>
            <a:cxnSpLocks/>
          </p:cNvCxnSpPr>
          <p:nvPr/>
        </p:nvCxnSpPr>
        <p:spPr>
          <a:xfrm>
            <a:off x="991209" y="2683576"/>
            <a:ext cx="10078201"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0D2F8A-4C70-3B46-96DB-B8678F306A28}"/>
              </a:ext>
            </a:extLst>
          </p:cNvPr>
          <p:cNvSpPr txBox="1"/>
          <p:nvPr/>
        </p:nvSpPr>
        <p:spPr>
          <a:xfrm>
            <a:off x="1207119" y="5345537"/>
            <a:ext cx="6537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Partial</a:t>
            </a:r>
          </a:p>
        </p:txBody>
      </p:sp>
      <p:sp>
        <p:nvSpPr>
          <p:cNvPr id="9" name="TextBox 8">
            <a:extLst>
              <a:ext uri="{FF2B5EF4-FFF2-40B4-BE49-F238E27FC236}">
                <a16:creationId xmlns:a16="http://schemas.microsoft.com/office/drawing/2014/main" id="{5BF6B14B-E2D3-B141-AC3D-E42B3360D096}"/>
              </a:ext>
            </a:extLst>
          </p:cNvPr>
          <p:cNvSpPr txBox="1"/>
          <p:nvPr/>
        </p:nvSpPr>
        <p:spPr>
          <a:xfrm>
            <a:off x="4159840" y="5345536"/>
            <a:ext cx="8579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Informed</a:t>
            </a:r>
          </a:p>
        </p:txBody>
      </p:sp>
      <p:sp>
        <p:nvSpPr>
          <p:cNvPr id="10" name="TextBox 9">
            <a:extLst>
              <a:ext uri="{FF2B5EF4-FFF2-40B4-BE49-F238E27FC236}">
                <a16:creationId xmlns:a16="http://schemas.microsoft.com/office/drawing/2014/main" id="{78AD4390-FF2C-DB4C-9941-4217EF339D0E}"/>
              </a:ext>
            </a:extLst>
          </p:cNvPr>
          <p:cNvSpPr txBox="1"/>
          <p:nvPr/>
        </p:nvSpPr>
        <p:spPr>
          <a:xfrm>
            <a:off x="7097313" y="5345536"/>
            <a:ext cx="10096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Repeatable</a:t>
            </a:r>
          </a:p>
        </p:txBody>
      </p:sp>
      <p:sp>
        <p:nvSpPr>
          <p:cNvPr id="11" name="TextBox 10">
            <a:extLst>
              <a:ext uri="{FF2B5EF4-FFF2-40B4-BE49-F238E27FC236}">
                <a16:creationId xmlns:a16="http://schemas.microsoft.com/office/drawing/2014/main" id="{A26A8772-9799-AD44-9915-56EBB97AB864}"/>
              </a:ext>
            </a:extLst>
          </p:cNvPr>
          <p:cNvSpPr txBox="1"/>
          <p:nvPr/>
        </p:nvSpPr>
        <p:spPr>
          <a:xfrm>
            <a:off x="10198349" y="5345536"/>
            <a:ext cx="8361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Adaptive</a:t>
            </a:r>
          </a:p>
        </p:txBody>
      </p:sp>
      <p:cxnSp>
        <p:nvCxnSpPr>
          <p:cNvPr id="12" name="Straight Connector 11">
            <a:extLst>
              <a:ext uri="{FF2B5EF4-FFF2-40B4-BE49-F238E27FC236}">
                <a16:creationId xmlns:a16="http://schemas.microsoft.com/office/drawing/2014/main" id="{20129AFA-9BE4-ED4E-A9D4-22FDBB7B0851}"/>
              </a:ext>
            </a:extLst>
          </p:cNvPr>
          <p:cNvCxnSpPr>
            <a:cxnSpLocks/>
          </p:cNvCxnSpPr>
          <p:nvPr/>
        </p:nvCxnSpPr>
        <p:spPr>
          <a:xfrm flipH="1">
            <a:off x="1564286"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2F90D4-FDA9-5E4C-BE46-03A3E3662625}"/>
              </a:ext>
            </a:extLst>
          </p:cNvPr>
          <p:cNvCxnSpPr>
            <a:cxnSpLocks/>
          </p:cNvCxnSpPr>
          <p:nvPr/>
        </p:nvCxnSpPr>
        <p:spPr>
          <a:xfrm flipH="1">
            <a:off x="4568584" y="2529687"/>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157A5B-901B-9C48-A46A-ED0210C863E8}"/>
              </a:ext>
            </a:extLst>
          </p:cNvPr>
          <p:cNvCxnSpPr>
            <a:cxnSpLocks/>
          </p:cNvCxnSpPr>
          <p:nvPr/>
        </p:nvCxnSpPr>
        <p:spPr>
          <a:xfrm flipH="1">
            <a:off x="7603197"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321A89-C831-374A-89BB-BA6BDF1DA50D}"/>
              </a:ext>
            </a:extLst>
          </p:cNvPr>
          <p:cNvCxnSpPr>
            <a:cxnSpLocks/>
          </p:cNvCxnSpPr>
          <p:nvPr/>
        </p:nvCxnSpPr>
        <p:spPr>
          <a:xfrm flipH="1">
            <a:off x="10616130" y="2517323"/>
            <a:ext cx="0" cy="2834640"/>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C06247B-A86B-ED42-963E-B17952F43D1D}"/>
              </a:ext>
            </a:extLst>
          </p:cNvPr>
          <p:cNvSpPr/>
          <p:nvPr/>
        </p:nvSpPr>
        <p:spPr>
          <a:xfrm>
            <a:off x="275572" y="2990895"/>
            <a:ext cx="2577429" cy="20570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“Partial” maturity level for Identify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No formal Recover Plan</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66D7723D-5313-284B-8385-122115A82A6F}"/>
              </a:ext>
            </a:extLst>
          </p:cNvPr>
          <p:cNvSpPr/>
          <p:nvPr/>
        </p:nvSpPr>
        <p:spPr>
          <a:xfrm>
            <a:off x="3294143" y="2990894"/>
            <a:ext cx="2578608" cy="2053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Arial"/>
                <a:ea typeface="+mn-ea"/>
                <a:cs typeface="+mn-cs"/>
              </a:rPr>
              <a:t>“Informed” or higher maturity level for Identify capabilities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sng"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Manual Recover Plan for </a:t>
            </a:r>
            <a:r>
              <a:rPr kumimoji="0" lang="en-US" sz="1400" b="0" i="0" u="sng" strike="noStrike" kern="1200" cap="none" spc="0" normalizeH="0" baseline="0" noProof="0" dirty="0">
                <a:ln>
                  <a:noFill/>
                </a:ln>
                <a:solidFill>
                  <a:srgbClr val="FFFFFF"/>
                </a:solidFill>
                <a:effectLst/>
                <a:uLnTx/>
                <a:uFillTx/>
                <a:latin typeface="Arial"/>
                <a:ea typeface="+mn-ea"/>
                <a:cs typeface="+mn-cs"/>
              </a:rPr>
              <a:t>critical organization assets</a:t>
            </a: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sng" strike="noStrike" kern="1200" cap="none" spc="0" normalizeH="0" baseline="0" noProof="0" dirty="0">
              <a:ln>
                <a:noFill/>
              </a:ln>
              <a:solidFill>
                <a:srgbClr val="FFFFFF"/>
              </a:solidFill>
              <a:effectLst/>
              <a:uLnTx/>
              <a:uFillTx/>
              <a:latin typeface="Arial"/>
              <a:ea typeface="+mn-ea"/>
              <a:cs typeface="+mn-cs"/>
            </a:endParaRPr>
          </a:p>
          <a:p>
            <a:pPr marL="123825" marR="0" lvl="0" indent="-1238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E4B0E71D-3913-6C47-BC2F-7A0C8D1531D5}"/>
              </a:ext>
            </a:extLst>
          </p:cNvPr>
          <p:cNvSpPr/>
          <p:nvPr/>
        </p:nvSpPr>
        <p:spPr>
          <a:xfrm>
            <a:off x="6313893" y="2990895"/>
            <a:ext cx="2578608" cy="2053283"/>
          </a:xfrm>
          <a:prstGeom prst="rect">
            <a:avLst/>
          </a:prstGeom>
          <a:solidFill>
            <a:srgbClr val="93A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Automated Recover Plan for </a:t>
            </a:r>
            <a:r>
              <a:rPr kumimoji="0" lang="en-US" sz="1400" b="0" i="0" u="sng" strike="noStrike" kern="1200" cap="none" spc="0" normalizeH="0" baseline="0" noProof="0" dirty="0">
                <a:ln>
                  <a:noFill/>
                </a:ln>
                <a:solidFill>
                  <a:srgbClr val="FFFFFF"/>
                </a:solidFill>
                <a:effectLst/>
                <a:uLnTx/>
                <a:uFillTx/>
                <a:latin typeface="Arial"/>
                <a:ea typeface="+mn-ea"/>
                <a:cs typeface="+mn-cs"/>
              </a:rPr>
              <a:t>identified critical assets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Periodic review and update of Recover Plan </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10D78AC-7C88-BA4A-9BB7-3D3A63BC19AA}"/>
              </a:ext>
            </a:extLst>
          </p:cNvPr>
          <p:cNvSpPr/>
          <p:nvPr/>
        </p:nvSpPr>
        <p:spPr>
          <a:xfrm>
            <a:off x="9333643" y="2990894"/>
            <a:ext cx="2578608" cy="205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Previous level capabilities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Recover Plan optimized for timely restoration of assets and functions </a:t>
            </a:r>
            <a:r>
              <a:rPr kumimoji="0" lang="en-US" sz="1400" b="0" i="0" u="sng" strike="noStrike" kern="1200" cap="none" spc="0" normalizeH="0" baseline="0" noProof="0" dirty="0">
                <a:ln>
                  <a:noFill/>
                </a:ln>
                <a:solidFill>
                  <a:srgbClr val="FFFFFF"/>
                </a:solidFill>
                <a:effectLst/>
                <a:uLnTx/>
                <a:uFillTx/>
                <a:latin typeface="Arial"/>
                <a:ea typeface="+mn-ea"/>
                <a:cs typeface="+mn-cs"/>
              </a:rPr>
              <a:t>based on business criticality</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269C9910-25A2-CF4C-A301-A8AFB2689DF8}"/>
              </a:ext>
            </a:extLst>
          </p:cNvPr>
          <p:cNvSpPr txBox="1"/>
          <p:nvPr/>
        </p:nvSpPr>
        <p:spPr>
          <a:xfrm>
            <a:off x="275571" y="6034049"/>
            <a:ext cx="6217695"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Balbix’s Identify capabilities (underlined above) are foundational to implement increased maturity of your Recover Plan</a:t>
            </a:r>
          </a:p>
        </p:txBody>
      </p:sp>
    </p:spTree>
    <p:extLst>
      <p:ext uri="{BB962C8B-B14F-4D97-AF65-F5344CB8AC3E}">
        <p14:creationId xmlns:p14="http://schemas.microsoft.com/office/powerpoint/2010/main" val="3611841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a:xfrm>
            <a:off x="838200" y="373690"/>
            <a:ext cx="10515600" cy="1325563"/>
          </a:xfrm>
        </p:spPr>
        <p:txBody>
          <a:bodyPr/>
          <a:lstStyle/>
          <a:p>
            <a:r>
              <a:rPr lang="en-US" b="1" dirty="0"/>
              <a:t>CYBERSECURITY POSTURE AUTOMATION</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20" name="Rounded Rectangle 19">
            <a:extLst>
              <a:ext uri="{FF2B5EF4-FFF2-40B4-BE49-F238E27FC236}">
                <a16:creationId xmlns:a16="http://schemas.microsoft.com/office/drawing/2014/main" id="{F2D75B07-CEBA-0E49-AF5B-A969BB433AFD}"/>
              </a:ext>
            </a:extLst>
          </p:cNvPr>
          <p:cNvSpPr/>
          <p:nvPr/>
        </p:nvSpPr>
        <p:spPr>
          <a:xfrm>
            <a:off x="8283693" y="2553403"/>
            <a:ext cx="3729265" cy="2445362"/>
          </a:xfrm>
          <a:prstGeom prst="roundRect">
            <a:avLst>
              <a:gd name="adj" fmla="val 4584"/>
            </a:avLst>
          </a:prstGeom>
          <a:solidFill>
            <a:schemeClr val="bg2">
              <a:lumMod val="1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a:extLst>
              <a:ext uri="{FF2B5EF4-FFF2-40B4-BE49-F238E27FC236}">
                <a16:creationId xmlns:a16="http://schemas.microsoft.com/office/drawing/2014/main" id="{58BF8BFA-A80C-1647-9825-615C8C105FBD}"/>
              </a:ext>
            </a:extLst>
          </p:cNvPr>
          <p:cNvSpPr/>
          <p:nvPr/>
        </p:nvSpPr>
        <p:spPr>
          <a:xfrm>
            <a:off x="8156368" y="2410071"/>
            <a:ext cx="3729265" cy="2445363"/>
          </a:xfrm>
          <a:prstGeom prst="roundRect">
            <a:avLst>
              <a:gd name="adj" fmla="val 4584"/>
            </a:avLst>
          </a:prstGeom>
          <a:solidFill>
            <a:schemeClr val="tx1">
              <a:lumMod val="75000"/>
              <a:lumOff val="2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F13373D6-565D-C743-8A23-88F26DBB4900}"/>
              </a:ext>
            </a:extLst>
          </p:cNvPr>
          <p:cNvSpPr/>
          <p:nvPr/>
        </p:nvSpPr>
        <p:spPr>
          <a:xfrm>
            <a:off x="8029044" y="2261873"/>
            <a:ext cx="3729265" cy="2445364"/>
          </a:xfrm>
          <a:prstGeom prst="roundRect">
            <a:avLst>
              <a:gd name="adj" fmla="val 4584"/>
            </a:avLst>
          </a:prstGeom>
          <a:solidFill>
            <a:schemeClr val="tx1">
              <a:lumMod val="65000"/>
              <a:lumOff val="3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41733E48-59AE-EB49-9ADE-56529F54EBAA}"/>
              </a:ext>
            </a:extLst>
          </p:cNvPr>
          <p:cNvGrpSpPr/>
          <p:nvPr/>
        </p:nvGrpSpPr>
        <p:grpSpPr>
          <a:xfrm>
            <a:off x="57150" y="4707245"/>
            <a:ext cx="1360170" cy="766639"/>
            <a:chOff x="248319" y="3942521"/>
            <a:chExt cx="1360170" cy="766639"/>
          </a:xfrm>
        </p:grpSpPr>
        <p:sp>
          <p:nvSpPr>
            <p:cNvPr id="25" name="Rectangle 24">
              <a:extLst>
                <a:ext uri="{FF2B5EF4-FFF2-40B4-BE49-F238E27FC236}">
                  <a16:creationId xmlns:a16="http://schemas.microsoft.com/office/drawing/2014/main" id="{419AEB11-9C73-D04D-AFED-EE916B790C98}"/>
                </a:ext>
              </a:extLst>
            </p:cNvPr>
            <p:cNvSpPr/>
            <p:nvPr/>
          </p:nvSpPr>
          <p:spPr>
            <a:xfrm>
              <a:off x="318051" y="3942521"/>
              <a:ext cx="1258957" cy="766639"/>
            </a:xfrm>
            <a:prstGeom prst="rect">
              <a:avLst/>
            </a:prstGeom>
            <a:solidFill>
              <a:srgbClr val="0C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5CA3DF7-58E2-E446-8E83-FA593751FF16}"/>
                </a:ext>
              </a:extLst>
            </p:cNvPr>
            <p:cNvSpPr txBox="1"/>
            <p:nvPr/>
          </p:nvSpPr>
          <p:spPr>
            <a:xfrm>
              <a:off x="248319" y="4095005"/>
              <a:ext cx="13601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Automatic Asset Inventory </a:t>
              </a:r>
            </a:p>
          </p:txBody>
        </p:sp>
      </p:grpSp>
      <p:grpSp>
        <p:nvGrpSpPr>
          <p:cNvPr id="27" name="Group 26">
            <a:extLst>
              <a:ext uri="{FF2B5EF4-FFF2-40B4-BE49-F238E27FC236}">
                <a16:creationId xmlns:a16="http://schemas.microsoft.com/office/drawing/2014/main" id="{C19A6087-5DFF-DB46-865A-A27C4045AB1E}"/>
              </a:ext>
            </a:extLst>
          </p:cNvPr>
          <p:cNvGrpSpPr/>
          <p:nvPr/>
        </p:nvGrpSpPr>
        <p:grpSpPr>
          <a:xfrm>
            <a:off x="1863535" y="4707236"/>
            <a:ext cx="1787344" cy="766639"/>
            <a:chOff x="2111581" y="3942521"/>
            <a:chExt cx="1787344" cy="766639"/>
          </a:xfrm>
        </p:grpSpPr>
        <p:sp>
          <p:nvSpPr>
            <p:cNvPr id="28" name="Rectangle 27">
              <a:extLst>
                <a:ext uri="{FF2B5EF4-FFF2-40B4-BE49-F238E27FC236}">
                  <a16:creationId xmlns:a16="http://schemas.microsoft.com/office/drawing/2014/main" id="{678A8524-ED3D-8C40-A1D8-679EA85DBD0B}"/>
                </a:ext>
              </a:extLst>
            </p:cNvPr>
            <p:cNvSpPr/>
            <p:nvPr/>
          </p:nvSpPr>
          <p:spPr>
            <a:xfrm>
              <a:off x="2111581" y="3942521"/>
              <a:ext cx="1787344" cy="766639"/>
            </a:xfrm>
            <a:prstGeom prst="rect">
              <a:avLst/>
            </a:prstGeom>
            <a:solidFill>
              <a:srgbClr val="0C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75BF956-806F-9C43-BAA0-44665BDD2863}"/>
                </a:ext>
              </a:extLst>
            </p:cNvPr>
            <p:cNvSpPr txBox="1"/>
            <p:nvPr/>
          </p:nvSpPr>
          <p:spPr>
            <a:xfrm>
              <a:off x="2127323" y="4002671"/>
              <a:ext cx="17558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Continuous  Assessment of Vulnerabilities and Risk Issues </a:t>
              </a:r>
            </a:p>
          </p:txBody>
        </p:sp>
      </p:grpSp>
      <p:grpSp>
        <p:nvGrpSpPr>
          <p:cNvPr id="30" name="Group 29">
            <a:extLst>
              <a:ext uri="{FF2B5EF4-FFF2-40B4-BE49-F238E27FC236}">
                <a16:creationId xmlns:a16="http://schemas.microsoft.com/office/drawing/2014/main" id="{C8BF84A1-91B1-B848-8B3D-6EF472A50EE4}"/>
              </a:ext>
            </a:extLst>
          </p:cNvPr>
          <p:cNvGrpSpPr/>
          <p:nvPr/>
        </p:nvGrpSpPr>
        <p:grpSpPr>
          <a:xfrm>
            <a:off x="4155816" y="4707244"/>
            <a:ext cx="1279969" cy="766639"/>
            <a:chOff x="4388143" y="3942520"/>
            <a:chExt cx="1279969" cy="766639"/>
          </a:xfrm>
        </p:grpSpPr>
        <p:sp>
          <p:nvSpPr>
            <p:cNvPr id="31" name="Rectangle 30">
              <a:extLst>
                <a:ext uri="{FF2B5EF4-FFF2-40B4-BE49-F238E27FC236}">
                  <a16:creationId xmlns:a16="http://schemas.microsoft.com/office/drawing/2014/main" id="{F2BCD53D-43B6-534D-952B-C627A3F1111C}"/>
                </a:ext>
              </a:extLst>
            </p:cNvPr>
            <p:cNvSpPr/>
            <p:nvPr/>
          </p:nvSpPr>
          <p:spPr>
            <a:xfrm>
              <a:off x="4402017" y="3942520"/>
              <a:ext cx="1252221" cy="766639"/>
            </a:xfrm>
            <a:prstGeom prst="rect">
              <a:avLst/>
            </a:prstGeom>
            <a:solidFill>
              <a:srgbClr val="0C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1D826083-BD95-D54F-BD4B-5A47A52515D8}"/>
                </a:ext>
              </a:extLst>
            </p:cNvPr>
            <p:cNvSpPr txBox="1"/>
            <p:nvPr/>
          </p:nvSpPr>
          <p:spPr>
            <a:xfrm>
              <a:off x="4388143" y="4002674"/>
              <a:ext cx="12799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Evaluation of Vulnerabilities and Risk Issues</a:t>
              </a:r>
            </a:p>
          </p:txBody>
        </p:sp>
      </p:grpSp>
      <p:grpSp>
        <p:nvGrpSpPr>
          <p:cNvPr id="33" name="Group 32">
            <a:extLst>
              <a:ext uri="{FF2B5EF4-FFF2-40B4-BE49-F238E27FC236}">
                <a16:creationId xmlns:a16="http://schemas.microsoft.com/office/drawing/2014/main" id="{F9482391-D1CB-9F4A-B688-58558CE7BAA1}"/>
              </a:ext>
            </a:extLst>
          </p:cNvPr>
          <p:cNvGrpSpPr/>
          <p:nvPr/>
        </p:nvGrpSpPr>
        <p:grpSpPr>
          <a:xfrm>
            <a:off x="6334912" y="4707236"/>
            <a:ext cx="1008480" cy="766639"/>
            <a:chOff x="7047406" y="3942520"/>
            <a:chExt cx="1008480" cy="766639"/>
          </a:xfrm>
        </p:grpSpPr>
        <p:sp>
          <p:nvSpPr>
            <p:cNvPr id="34" name="Rectangle 33">
              <a:extLst>
                <a:ext uri="{FF2B5EF4-FFF2-40B4-BE49-F238E27FC236}">
                  <a16:creationId xmlns:a16="http://schemas.microsoft.com/office/drawing/2014/main" id="{3D821025-8E7F-7445-AA3E-5AF3E224655E}"/>
                </a:ext>
              </a:extLst>
            </p:cNvPr>
            <p:cNvSpPr/>
            <p:nvPr/>
          </p:nvSpPr>
          <p:spPr>
            <a:xfrm>
              <a:off x="7075503" y="3942520"/>
              <a:ext cx="952287" cy="766639"/>
            </a:xfrm>
            <a:prstGeom prst="rect">
              <a:avLst/>
            </a:prstGeom>
            <a:solidFill>
              <a:srgbClr val="0C6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06B3D4B9-219A-0147-A354-75AA0D64E316}"/>
                </a:ext>
              </a:extLst>
            </p:cNvPr>
            <p:cNvSpPr txBox="1"/>
            <p:nvPr/>
          </p:nvSpPr>
          <p:spPr>
            <a:xfrm>
              <a:off x="7047406" y="4095006"/>
              <a:ext cx="1008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Dispatch to Risk Owners</a:t>
              </a:r>
            </a:p>
          </p:txBody>
        </p:sp>
      </p:grpSp>
      <p:sp>
        <p:nvSpPr>
          <p:cNvPr id="36" name="Right Arrow 35">
            <a:extLst>
              <a:ext uri="{FF2B5EF4-FFF2-40B4-BE49-F238E27FC236}">
                <a16:creationId xmlns:a16="http://schemas.microsoft.com/office/drawing/2014/main" id="{0805677D-7CB2-3F40-A831-48F30138CB1F}"/>
              </a:ext>
            </a:extLst>
          </p:cNvPr>
          <p:cNvSpPr/>
          <p:nvPr/>
        </p:nvSpPr>
        <p:spPr>
          <a:xfrm>
            <a:off x="3760813" y="4918953"/>
            <a:ext cx="278073" cy="3565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ight Arrow 36">
            <a:extLst>
              <a:ext uri="{FF2B5EF4-FFF2-40B4-BE49-F238E27FC236}">
                <a16:creationId xmlns:a16="http://schemas.microsoft.com/office/drawing/2014/main" id="{7CC82D0B-2FC9-9A4C-A61A-8669B23159A1}"/>
              </a:ext>
            </a:extLst>
          </p:cNvPr>
          <p:cNvSpPr/>
          <p:nvPr/>
        </p:nvSpPr>
        <p:spPr>
          <a:xfrm>
            <a:off x="5550756" y="4912275"/>
            <a:ext cx="681907" cy="3565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ight Arrow 37">
            <a:extLst>
              <a:ext uri="{FF2B5EF4-FFF2-40B4-BE49-F238E27FC236}">
                <a16:creationId xmlns:a16="http://schemas.microsoft.com/office/drawing/2014/main" id="{2CD1B459-B84C-2C44-A302-447B9B847908}"/>
              </a:ext>
            </a:extLst>
          </p:cNvPr>
          <p:cNvSpPr/>
          <p:nvPr/>
        </p:nvSpPr>
        <p:spPr>
          <a:xfrm>
            <a:off x="1460522" y="4912275"/>
            <a:ext cx="278073" cy="3565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ight Arrow 38">
            <a:extLst>
              <a:ext uri="{FF2B5EF4-FFF2-40B4-BE49-F238E27FC236}">
                <a16:creationId xmlns:a16="http://schemas.microsoft.com/office/drawing/2014/main" id="{65536FEE-0EEB-684A-8C3B-F5FC572A35C4}"/>
              </a:ext>
            </a:extLst>
          </p:cNvPr>
          <p:cNvSpPr/>
          <p:nvPr/>
        </p:nvSpPr>
        <p:spPr>
          <a:xfrm>
            <a:off x="5005587" y="6047656"/>
            <a:ext cx="1227075" cy="3565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52E85982-7728-1F47-80E6-6D3FC96773F5}"/>
              </a:ext>
            </a:extLst>
          </p:cNvPr>
          <p:cNvSpPr/>
          <p:nvPr/>
        </p:nvSpPr>
        <p:spPr>
          <a:xfrm rot="5400000">
            <a:off x="4772037" y="5843862"/>
            <a:ext cx="640080" cy="1729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569E62C4-D770-E74F-A519-7C5E0EB0112F}"/>
              </a:ext>
            </a:extLst>
          </p:cNvPr>
          <p:cNvGrpSpPr/>
          <p:nvPr/>
        </p:nvGrpSpPr>
        <p:grpSpPr>
          <a:xfrm>
            <a:off x="6334912" y="5842617"/>
            <a:ext cx="1008480" cy="766639"/>
            <a:chOff x="7047406" y="3942520"/>
            <a:chExt cx="1008480" cy="766639"/>
          </a:xfrm>
        </p:grpSpPr>
        <p:sp>
          <p:nvSpPr>
            <p:cNvPr id="42" name="Rectangle 41">
              <a:extLst>
                <a:ext uri="{FF2B5EF4-FFF2-40B4-BE49-F238E27FC236}">
                  <a16:creationId xmlns:a16="http://schemas.microsoft.com/office/drawing/2014/main" id="{F4DB947C-937C-2149-8D03-36EDA6021106}"/>
                </a:ext>
              </a:extLst>
            </p:cNvPr>
            <p:cNvSpPr/>
            <p:nvPr/>
          </p:nvSpPr>
          <p:spPr>
            <a:xfrm>
              <a:off x="7075503" y="3942520"/>
              <a:ext cx="952287" cy="766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D7A9A6F4-34D9-3846-8B7E-263F6A8A07EF}"/>
                </a:ext>
              </a:extLst>
            </p:cNvPr>
            <p:cNvSpPr txBox="1"/>
            <p:nvPr/>
          </p:nvSpPr>
          <p:spPr>
            <a:xfrm>
              <a:off x="7047406" y="4002673"/>
              <a:ext cx="1008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Periodic Review of Exceptions</a:t>
              </a:r>
            </a:p>
          </p:txBody>
        </p:sp>
      </p:grpSp>
      <p:sp>
        <p:nvSpPr>
          <p:cNvPr id="44" name="TextBox 43">
            <a:extLst>
              <a:ext uri="{FF2B5EF4-FFF2-40B4-BE49-F238E27FC236}">
                <a16:creationId xmlns:a16="http://schemas.microsoft.com/office/drawing/2014/main" id="{9E6397CB-62D6-E841-A0BB-0F6278C710F6}"/>
              </a:ext>
            </a:extLst>
          </p:cNvPr>
          <p:cNvSpPr txBox="1"/>
          <p:nvPr/>
        </p:nvSpPr>
        <p:spPr>
          <a:xfrm>
            <a:off x="3819348" y="6262392"/>
            <a:ext cx="13900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rPr>
              <a:t>Some risk Issues are automatically accepted based on specific enterprise context</a:t>
            </a:r>
          </a:p>
        </p:txBody>
      </p:sp>
      <p:sp>
        <p:nvSpPr>
          <p:cNvPr id="45" name="TextBox 44">
            <a:extLst>
              <a:ext uri="{FF2B5EF4-FFF2-40B4-BE49-F238E27FC236}">
                <a16:creationId xmlns:a16="http://schemas.microsoft.com/office/drawing/2014/main" id="{77452E5D-5E9A-304C-9F24-841A9CEDA4BA}"/>
              </a:ext>
            </a:extLst>
          </p:cNvPr>
          <p:cNvSpPr txBox="1"/>
          <p:nvPr/>
        </p:nvSpPr>
        <p:spPr>
          <a:xfrm>
            <a:off x="5375997" y="4382741"/>
            <a:ext cx="1008480"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rPr>
              <a:t>Prioritized list of Vulnerabilities and Risk Items</a:t>
            </a:r>
          </a:p>
        </p:txBody>
      </p:sp>
      <p:cxnSp>
        <p:nvCxnSpPr>
          <p:cNvPr id="46" name="Straight Arrow Connector 45">
            <a:extLst>
              <a:ext uri="{FF2B5EF4-FFF2-40B4-BE49-F238E27FC236}">
                <a16:creationId xmlns:a16="http://schemas.microsoft.com/office/drawing/2014/main" id="{D67C7F82-42FB-B24D-8EFC-8819F08DDBBD}"/>
              </a:ext>
            </a:extLst>
          </p:cNvPr>
          <p:cNvCxnSpPr>
            <a:cxnSpLocks/>
          </p:cNvCxnSpPr>
          <p:nvPr/>
        </p:nvCxnSpPr>
        <p:spPr>
          <a:xfrm flipV="1">
            <a:off x="7416147" y="4176331"/>
            <a:ext cx="501601" cy="764474"/>
          </a:xfrm>
          <a:prstGeom prst="straightConnector1">
            <a:avLst/>
          </a:prstGeom>
          <a:ln w="28575">
            <a:solidFill>
              <a:srgbClr val="7E7F7F"/>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054965C0-16F1-9D4C-BC7F-BFADBEA4A375}"/>
              </a:ext>
            </a:extLst>
          </p:cNvPr>
          <p:cNvGrpSpPr/>
          <p:nvPr/>
        </p:nvGrpSpPr>
        <p:grpSpPr>
          <a:xfrm>
            <a:off x="8004584" y="3178780"/>
            <a:ext cx="3590832" cy="1500410"/>
            <a:chOff x="8502551" y="2159981"/>
            <a:chExt cx="3590832" cy="1500410"/>
          </a:xfrm>
        </p:grpSpPr>
        <p:grpSp>
          <p:nvGrpSpPr>
            <p:cNvPr id="48" name="Group 47">
              <a:extLst>
                <a:ext uri="{FF2B5EF4-FFF2-40B4-BE49-F238E27FC236}">
                  <a16:creationId xmlns:a16="http://schemas.microsoft.com/office/drawing/2014/main" id="{6F3C5C18-47F6-774E-B8B6-C15DE610339F}"/>
                </a:ext>
              </a:extLst>
            </p:cNvPr>
            <p:cNvGrpSpPr/>
            <p:nvPr/>
          </p:nvGrpSpPr>
          <p:grpSpPr>
            <a:xfrm>
              <a:off x="8734692" y="2165721"/>
              <a:ext cx="582232" cy="400844"/>
              <a:chOff x="8586404" y="2460391"/>
              <a:chExt cx="582232" cy="400844"/>
            </a:xfrm>
          </p:grpSpPr>
          <p:sp>
            <p:nvSpPr>
              <p:cNvPr id="62" name="Rectangle 61">
                <a:extLst>
                  <a:ext uri="{FF2B5EF4-FFF2-40B4-BE49-F238E27FC236}">
                    <a16:creationId xmlns:a16="http://schemas.microsoft.com/office/drawing/2014/main" id="{1818C3DF-CEB4-514F-BCCE-067E206A9B95}"/>
                  </a:ext>
                </a:extLst>
              </p:cNvPr>
              <p:cNvSpPr/>
              <p:nvPr/>
            </p:nvSpPr>
            <p:spPr>
              <a:xfrm>
                <a:off x="8593912" y="2460391"/>
                <a:ext cx="574724" cy="4001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1F84FB38-E053-2946-B21F-DD44CC0F9E81}"/>
                  </a:ext>
                </a:extLst>
              </p:cNvPr>
              <p:cNvSpPr txBox="1"/>
              <p:nvPr/>
            </p:nvSpPr>
            <p:spPr>
              <a:xfrm>
                <a:off x="8586404" y="2461125"/>
                <a:ext cx="582231" cy="40011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Owner Review</a:t>
                </a:r>
              </a:p>
            </p:txBody>
          </p:sp>
        </p:grpSp>
        <p:grpSp>
          <p:nvGrpSpPr>
            <p:cNvPr id="49" name="Group 48">
              <a:extLst>
                <a:ext uri="{FF2B5EF4-FFF2-40B4-BE49-F238E27FC236}">
                  <a16:creationId xmlns:a16="http://schemas.microsoft.com/office/drawing/2014/main" id="{4581DCE4-10A5-9347-A6E8-4E88B8511586}"/>
                </a:ext>
              </a:extLst>
            </p:cNvPr>
            <p:cNvGrpSpPr/>
            <p:nvPr/>
          </p:nvGrpSpPr>
          <p:grpSpPr>
            <a:xfrm>
              <a:off x="9570181" y="2159981"/>
              <a:ext cx="1555930" cy="405851"/>
              <a:chOff x="8548003" y="2454651"/>
              <a:chExt cx="702649" cy="405851"/>
            </a:xfrm>
          </p:grpSpPr>
          <p:sp>
            <p:nvSpPr>
              <p:cNvPr id="60" name="Rectangle 59">
                <a:extLst>
                  <a:ext uri="{FF2B5EF4-FFF2-40B4-BE49-F238E27FC236}">
                    <a16:creationId xmlns:a16="http://schemas.microsoft.com/office/drawing/2014/main" id="{2480C5B4-1049-8B4E-BEF3-E43F22C315A1}"/>
                  </a:ext>
                </a:extLst>
              </p:cNvPr>
              <p:cNvSpPr/>
              <p:nvPr/>
            </p:nvSpPr>
            <p:spPr>
              <a:xfrm>
                <a:off x="8593911" y="2460392"/>
                <a:ext cx="610834" cy="40011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77A39CC5-1AA1-A841-9E12-7A4F6D2D79C4}"/>
                  </a:ext>
                </a:extLst>
              </p:cNvPr>
              <p:cNvSpPr txBox="1"/>
              <p:nvPr/>
            </p:nvSpPr>
            <p:spPr>
              <a:xfrm>
                <a:off x="8548003" y="2454651"/>
                <a:ext cx="7026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Manual or Automated Fix/Mitigation Steps</a:t>
                </a:r>
              </a:p>
            </p:txBody>
          </p:sp>
        </p:grpSp>
        <p:sp>
          <p:nvSpPr>
            <p:cNvPr id="50" name="Right Arrow 49">
              <a:extLst>
                <a:ext uri="{FF2B5EF4-FFF2-40B4-BE49-F238E27FC236}">
                  <a16:creationId xmlns:a16="http://schemas.microsoft.com/office/drawing/2014/main" id="{68F4E2B1-EC36-C246-A6D5-94ED353153D9}"/>
                </a:ext>
              </a:extLst>
            </p:cNvPr>
            <p:cNvSpPr/>
            <p:nvPr/>
          </p:nvSpPr>
          <p:spPr>
            <a:xfrm>
              <a:off x="9405325" y="2242219"/>
              <a:ext cx="182880" cy="21032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ight Arrow 50">
              <a:extLst>
                <a:ext uri="{FF2B5EF4-FFF2-40B4-BE49-F238E27FC236}">
                  <a16:creationId xmlns:a16="http://schemas.microsoft.com/office/drawing/2014/main" id="{0839B4B1-C678-3841-B487-F725ADB07D78}"/>
                </a:ext>
              </a:extLst>
            </p:cNvPr>
            <p:cNvSpPr/>
            <p:nvPr/>
          </p:nvSpPr>
          <p:spPr>
            <a:xfrm>
              <a:off x="9127057" y="2963510"/>
              <a:ext cx="702441" cy="21032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ight Arrow 51">
              <a:extLst>
                <a:ext uri="{FF2B5EF4-FFF2-40B4-BE49-F238E27FC236}">
                  <a16:creationId xmlns:a16="http://schemas.microsoft.com/office/drawing/2014/main" id="{761B59F2-D282-8C4A-A764-65D73B63B1B7}"/>
                </a:ext>
              </a:extLst>
            </p:cNvPr>
            <p:cNvSpPr/>
            <p:nvPr/>
          </p:nvSpPr>
          <p:spPr>
            <a:xfrm rot="5400000">
              <a:off x="8573545" y="2879715"/>
              <a:ext cx="644149" cy="21032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272643BF-DB85-8243-90E3-26C668F0A37F}"/>
                </a:ext>
              </a:extLst>
            </p:cNvPr>
            <p:cNvSpPr/>
            <p:nvPr/>
          </p:nvSpPr>
          <p:spPr>
            <a:xfrm rot="5400000">
              <a:off x="8946591" y="2829679"/>
              <a:ext cx="457200" cy="10058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D6AA6D05-6C7A-DF40-97F6-A25586B3209C}"/>
                </a:ext>
              </a:extLst>
            </p:cNvPr>
            <p:cNvSpPr txBox="1"/>
            <p:nvPr/>
          </p:nvSpPr>
          <p:spPr>
            <a:xfrm>
              <a:off x="8502551" y="3291059"/>
              <a:ext cx="9142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Assign to another owner</a:t>
              </a:r>
            </a:p>
          </p:txBody>
        </p:sp>
        <p:sp>
          <p:nvSpPr>
            <p:cNvPr id="55" name="TextBox 54">
              <a:extLst>
                <a:ext uri="{FF2B5EF4-FFF2-40B4-BE49-F238E27FC236}">
                  <a16:creationId xmlns:a16="http://schemas.microsoft.com/office/drawing/2014/main" id="{61CC253B-464F-2044-A27C-028681E94C0C}"/>
                </a:ext>
              </a:extLst>
            </p:cNvPr>
            <p:cNvSpPr txBox="1"/>
            <p:nvPr/>
          </p:nvSpPr>
          <p:spPr>
            <a:xfrm>
              <a:off x="9771708" y="2898551"/>
              <a:ext cx="14889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Accept Risk for some issues and document reasons</a:t>
              </a:r>
            </a:p>
          </p:txBody>
        </p:sp>
        <p:grpSp>
          <p:nvGrpSpPr>
            <p:cNvPr id="56" name="Group 55">
              <a:extLst>
                <a:ext uri="{FF2B5EF4-FFF2-40B4-BE49-F238E27FC236}">
                  <a16:creationId xmlns:a16="http://schemas.microsoft.com/office/drawing/2014/main" id="{4F38F856-0F7B-954C-B977-6ECC8EB299AA}"/>
                </a:ext>
              </a:extLst>
            </p:cNvPr>
            <p:cNvGrpSpPr/>
            <p:nvPr/>
          </p:nvGrpSpPr>
          <p:grpSpPr>
            <a:xfrm>
              <a:off x="11323350" y="2165720"/>
              <a:ext cx="770033" cy="400111"/>
              <a:chOff x="8636377" y="2465805"/>
              <a:chExt cx="770033" cy="400111"/>
            </a:xfrm>
          </p:grpSpPr>
          <p:sp>
            <p:nvSpPr>
              <p:cNvPr id="58" name="Rectangle 57">
                <a:extLst>
                  <a:ext uri="{FF2B5EF4-FFF2-40B4-BE49-F238E27FC236}">
                    <a16:creationId xmlns:a16="http://schemas.microsoft.com/office/drawing/2014/main" id="{BC52D9CC-41A7-0544-98FA-764ED20E4524}"/>
                  </a:ext>
                </a:extLst>
              </p:cNvPr>
              <p:cNvSpPr/>
              <p:nvPr/>
            </p:nvSpPr>
            <p:spPr>
              <a:xfrm>
                <a:off x="8676451" y="2465805"/>
                <a:ext cx="679986" cy="4001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99861D7F-B08E-1840-8865-54CD07435583}"/>
                  </a:ext>
                </a:extLst>
              </p:cNvPr>
              <p:cNvSpPr txBox="1"/>
              <p:nvPr/>
            </p:nvSpPr>
            <p:spPr>
              <a:xfrm>
                <a:off x="8636377" y="2465805"/>
                <a:ext cx="770033" cy="400110"/>
              </a:xfrm>
              <a:prstGeom prst="rect">
                <a:avLst/>
              </a:prstGeom>
              <a:solidFill>
                <a:srgbClr val="0C6C3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Automatic Validation</a:t>
                </a:r>
              </a:p>
            </p:txBody>
          </p:sp>
        </p:grpSp>
        <p:sp>
          <p:nvSpPr>
            <p:cNvPr id="57" name="Right Arrow 56">
              <a:extLst>
                <a:ext uri="{FF2B5EF4-FFF2-40B4-BE49-F238E27FC236}">
                  <a16:creationId xmlns:a16="http://schemas.microsoft.com/office/drawing/2014/main" id="{798E4694-E8BE-0647-9105-4821F464E381}"/>
                </a:ext>
              </a:extLst>
            </p:cNvPr>
            <p:cNvSpPr/>
            <p:nvPr/>
          </p:nvSpPr>
          <p:spPr>
            <a:xfrm>
              <a:off x="11088756" y="2222771"/>
              <a:ext cx="182880" cy="21032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4" name="TextBox 63">
            <a:extLst>
              <a:ext uri="{FF2B5EF4-FFF2-40B4-BE49-F238E27FC236}">
                <a16:creationId xmlns:a16="http://schemas.microsoft.com/office/drawing/2014/main" id="{90E6C736-E7FB-0E41-9422-8DBC90F12D73}"/>
              </a:ext>
            </a:extLst>
          </p:cNvPr>
          <p:cNvSpPr txBox="1"/>
          <p:nvPr/>
        </p:nvSpPr>
        <p:spPr>
          <a:xfrm>
            <a:off x="7073255" y="3483201"/>
            <a:ext cx="122076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rPr>
              <a:t>Per-owner Prioritized list of Vulnerabilities and Risk Items</a:t>
            </a:r>
          </a:p>
        </p:txBody>
      </p:sp>
      <p:cxnSp>
        <p:nvCxnSpPr>
          <p:cNvPr id="65" name="Straight Arrow Connector 64">
            <a:extLst>
              <a:ext uri="{FF2B5EF4-FFF2-40B4-BE49-F238E27FC236}">
                <a16:creationId xmlns:a16="http://schemas.microsoft.com/office/drawing/2014/main" id="{43FAD329-DF03-794A-A55C-CE4CAD97FAF4}"/>
              </a:ext>
            </a:extLst>
          </p:cNvPr>
          <p:cNvCxnSpPr>
            <a:cxnSpLocks/>
          </p:cNvCxnSpPr>
          <p:nvPr/>
        </p:nvCxnSpPr>
        <p:spPr>
          <a:xfrm flipV="1">
            <a:off x="7456435" y="4597345"/>
            <a:ext cx="507861" cy="421378"/>
          </a:xfrm>
          <a:prstGeom prst="straightConnector1">
            <a:avLst/>
          </a:prstGeom>
          <a:ln w="28575">
            <a:solidFill>
              <a:srgbClr val="7E7F7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37441FE-7527-4E46-9196-33AFF979A5DD}"/>
              </a:ext>
            </a:extLst>
          </p:cNvPr>
          <p:cNvCxnSpPr>
            <a:cxnSpLocks/>
          </p:cNvCxnSpPr>
          <p:nvPr/>
        </p:nvCxnSpPr>
        <p:spPr>
          <a:xfrm flipV="1">
            <a:off x="7484766" y="4889724"/>
            <a:ext cx="581779" cy="196405"/>
          </a:xfrm>
          <a:prstGeom prst="straightConnector1">
            <a:avLst/>
          </a:prstGeom>
          <a:ln w="28575">
            <a:solidFill>
              <a:srgbClr val="7E7F7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Curved Down Arrow 66">
            <a:extLst>
              <a:ext uri="{FF2B5EF4-FFF2-40B4-BE49-F238E27FC236}">
                <a16:creationId xmlns:a16="http://schemas.microsoft.com/office/drawing/2014/main" id="{FC346B00-AB24-AD4B-8E23-E74A9366C23A}"/>
              </a:ext>
            </a:extLst>
          </p:cNvPr>
          <p:cNvSpPr/>
          <p:nvPr/>
        </p:nvSpPr>
        <p:spPr>
          <a:xfrm flipH="1">
            <a:off x="8527840" y="2682961"/>
            <a:ext cx="1457469" cy="418435"/>
          </a:xfrm>
          <a:prstGeom prst="curvedDownArrow">
            <a:avLst>
              <a:gd name="adj1" fmla="val 36951"/>
              <a:gd name="adj2" fmla="val 72167"/>
              <a:gd name="adj3" fmla="val 23483"/>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Right Arrow 67">
            <a:extLst>
              <a:ext uri="{FF2B5EF4-FFF2-40B4-BE49-F238E27FC236}">
                <a16:creationId xmlns:a16="http://schemas.microsoft.com/office/drawing/2014/main" id="{7065959E-251B-A240-B2CB-B5499DA7B339}"/>
              </a:ext>
            </a:extLst>
          </p:cNvPr>
          <p:cNvSpPr/>
          <p:nvPr/>
        </p:nvSpPr>
        <p:spPr>
          <a:xfrm rot="5400000">
            <a:off x="2405526" y="4105380"/>
            <a:ext cx="507830" cy="402055"/>
          </a:xfrm>
          <a:prstGeom prst="rightArrow">
            <a:avLst/>
          </a:prstGeom>
          <a:gradFill flip="none" rotWithShape="1">
            <a:gsLst>
              <a:gs pos="0">
                <a:srgbClr val="C00000">
                  <a:lumMod val="86000"/>
                  <a:lumOff val="14000"/>
                </a:srgbClr>
              </a:gs>
              <a:gs pos="67000">
                <a:srgbClr val="C00000">
                  <a:lumMod val="41000"/>
                  <a:lumOff val="59000"/>
                </a:srgbClr>
              </a:gs>
              <a:gs pos="99000">
                <a:srgbClr val="C00000">
                  <a:lumMod val="38000"/>
                  <a:lumOff val="62000"/>
                </a:srgbClr>
              </a:gs>
            </a:gsLst>
            <a:lin ang="10800000" scaled="1"/>
            <a:tileRect/>
          </a:gradFill>
          <a:ln w="25400" cmpd="sng">
            <a:no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B424A2FE-5C00-6C44-B6EF-52267E79BE49}"/>
              </a:ext>
            </a:extLst>
          </p:cNvPr>
          <p:cNvSpPr txBox="1"/>
          <p:nvPr/>
        </p:nvSpPr>
        <p:spPr>
          <a:xfrm>
            <a:off x="1927512" y="3560640"/>
            <a:ext cx="151533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Calibri" panose="020F0502020204030204"/>
                <a:ea typeface="+mn-ea"/>
                <a:cs typeface="+mn-cs"/>
              </a:rPr>
              <a:t>Global Threat &amp; Vulnerability Data </a:t>
            </a:r>
          </a:p>
        </p:txBody>
      </p:sp>
      <p:sp>
        <p:nvSpPr>
          <p:cNvPr id="70" name="Right Arrow 69">
            <a:extLst>
              <a:ext uri="{FF2B5EF4-FFF2-40B4-BE49-F238E27FC236}">
                <a16:creationId xmlns:a16="http://schemas.microsoft.com/office/drawing/2014/main" id="{3912877F-D6A9-1642-AADB-6A0AD665A59A}"/>
              </a:ext>
            </a:extLst>
          </p:cNvPr>
          <p:cNvSpPr/>
          <p:nvPr/>
        </p:nvSpPr>
        <p:spPr>
          <a:xfrm rot="16200000">
            <a:off x="700116" y="5790100"/>
            <a:ext cx="563032" cy="365553"/>
          </a:xfrm>
          <a:prstGeom prst="rightArrow">
            <a:avLst>
              <a:gd name="adj1" fmla="val 50000"/>
              <a:gd name="adj2" fmla="val 50000"/>
            </a:avLst>
          </a:prstGeom>
          <a:gradFill flip="none" rotWithShape="1">
            <a:gsLst>
              <a:gs pos="99000">
                <a:schemeClr val="accent1">
                  <a:lumMod val="75000"/>
                </a:schemeClr>
              </a:gs>
              <a:gs pos="0">
                <a:schemeClr val="tx2">
                  <a:lumMod val="40000"/>
                  <a:lumOff val="60000"/>
                </a:schemeClr>
              </a:gs>
              <a:gs pos="26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ight Arrow 70">
            <a:extLst>
              <a:ext uri="{FF2B5EF4-FFF2-40B4-BE49-F238E27FC236}">
                <a16:creationId xmlns:a16="http://schemas.microsoft.com/office/drawing/2014/main" id="{EBFBCB52-B8E9-9647-A2FC-F9C7A1DBF6BD}"/>
              </a:ext>
            </a:extLst>
          </p:cNvPr>
          <p:cNvSpPr/>
          <p:nvPr/>
        </p:nvSpPr>
        <p:spPr>
          <a:xfrm rot="16200000">
            <a:off x="1139662" y="5790100"/>
            <a:ext cx="563032" cy="365553"/>
          </a:xfrm>
          <a:prstGeom prst="rightArrow">
            <a:avLst>
              <a:gd name="adj1" fmla="val 50000"/>
              <a:gd name="adj2" fmla="val 50000"/>
            </a:avLst>
          </a:prstGeom>
          <a:gradFill flip="none" rotWithShape="1">
            <a:gsLst>
              <a:gs pos="99000">
                <a:schemeClr val="accent1">
                  <a:lumMod val="75000"/>
                </a:schemeClr>
              </a:gs>
              <a:gs pos="0">
                <a:schemeClr val="tx2">
                  <a:lumMod val="40000"/>
                  <a:lumOff val="60000"/>
                </a:schemeClr>
              </a:gs>
              <a:gs pos="26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ight Arrow 71">
            <a:extLst>
              <a:ext uri="{FF2B5EF4-FFF2-40B4-BE49-F238E27FC236}">
                <a16:creationId xmlns:a16="http://schemas.microsoft.com/office/drawing/2014/main" id="{ADA70404-8F50-2B43-9A34-65957A04DDC4}"/>
              </a:ext>
            </a:extLst>
          </p:cNvPr>
          <p:cNvSpPr/>
          <p:nvPr/>
        </p:nvSpPr>
        <p:spPr>
          <a:xfrm rot="16200000">
            <a:off x="1579208" y="5790100"/>
            <a:ext cx="563032" cy="365553"/>
          </a:xfrm>
          <a:prstGeom prst="rightArrow">
            <a:avLst>
              <a:gd name="adj1" fmla="val 50000"/>
              <a:gd name="adj2" fmla="val 50000"/>
            </a:avLst>
          </a:prstGeom>
          <a:gradFill flip="none" rotWithShape="1">
            <a:gsLst>
              <a:gs pos="99000">
                <a:schemeClr val="accent1">
                  <a:lumMod val="75000"/>
                </a:schemeClr>
              </a:gs>
              <a:gs pos="0">
                <a:schemeClr val="tx2">
                  <a:lumMod val="40000"/>
                  <a:lumOff val="60000"/>
                </a:schemeClr>
              </a:gs>
              <a:gs pos="26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ight Arrow 72">
            <a:extLst>
              <a:ext uri="{FF2B5EF4-FFF2-40B4-BE49-F238E27FC236}">
                <a16:creationId xmlns:a16="http://schemas.microsoft.com/office/drawing/2014/main" id="{8096533B-3F2B-CA45-8110-20A37EEBF7E5}"/>
              </a:ext>
            </a:extLst>
          </p:cNvPr>
          <p:cNvSpPr/>
          <p:nvPr/>
        </p:nvSpPr>
        <p:spPr>
          <a:xfrm rot="16200000">
            <a:off x="2018754" y="5790100"/>
            <a:ext cx="563032" cy="365553"/>
          </a:xfrm>
          <a:prstGeom prst="rightArrow">
            <a:avLst>
              <a:gd name="adj1" fmla="val 50000"/>
              <a:gd name="adj2" fmla="val 50000"/>
            </a:avLst>
          </a:prstGeom>
          <a:gradFill flip="none" rotWithShape="1">
            <a:gsLst>
              <a:gs pos="99000">
                <a:schemeClr val="accent1">
                  <a:lumMod val="75000"/>
                </a:schemeClr>
              </a:gs>
              <a:gs pos="0">
                <a:schemeClr val="tx2">
                  <a:lumMod val="40000"/>
                  <a:lumOff val="60000"/>
                </a:schemeClr>
              </a:gs>
              <a:gs pos="26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8209D90-C278-524D-8447-EC0779426716}"/>
              </a:ext>
            </a:extLst>
          </p:cNvPr>
          <p:cNvSpPr txBox="1"/>
          <p:nvPr/>
        </p:nvSpPr>
        <p:spPr>
          <a:xfrm>
            <a:off x="538136" y="6318268"/>
            <a:ext cx="22796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a:ea typeface="+mn-ea"/>
                <a:cs typeface="+mn-cs"/>
              </a:rPr>
              <a:t>Balbix sensors and other IT and Cybersecurity Data Sources</a:t>
            </a:r>
          </a:p>
        </p:txBody>
      </p:sp>
      <p:grpSp>
        <p:nvGrpSpPr>
          <p:cNvPr id="75" name="Group 74">
            <a:extLst>
              <a:ext uri="{FF2B5EF4-FFF2-40B4-BE49-F238E27FC236}">
                <a16:creationId xmlns:a16="http://schemas.microsoft.com/office/drawing/2014/main" id="{41CFFD44-B673-9445-AC56-683FBDC0862B}"/>
              </a:ext>
            </a:extLst>
          </p:cNvPr>
          <p:cNvGrpSpPr/>
          <p:nvPr/>
        </p:nvGrpSpPr>
        <p:grpSpPr>
          <a:xfrm>
            <a:off x="3336307" y="1670149"/>
            <a:ext cx="3629615" cy="2194239"/>
            <a:chOff x="3336307" y="1299093"/>
            <a:chExt cx="3629615" cy="2194239"/>
          </a:xfrm>
        </p:grpSpPr>
        <p:grpSp>
          <p:nvGrpSpPr>
            <p:cNvPr id="76" name="Group 75">
              <a:extLst>
                <a:ext uri="{FF2B5EF4-FFF2-40B4-BE49-F238E27FC236}">
                  <a16:creationId xmlns:a16="http://schemas.microsoft.com/office/drawing/2014/main" id="{204412A8-5F59-C540-B368-97CF2CD95110}"/>
                </a:ext>
              </a:extLst>
            </p:cNvPr>
            <p:cNvGrpSpPr/>
            <p:nvPr/>
          </p:nvGrpSpPr>
          <p:grpSpPr>
            <a:xfrm>
              <a:off x="3336307" y="1299093"/>
              <a:ext cx="3629615" cy="1897268"/>
              <a:chOff x="4715953" y="460351"/>
              <a:chExt cx="3629615" cy="1897268"/>
            </a:xfrm>
          </p:grpSpPr>
          <p:sp>
            <p:nvSpPr>
              <p:cNvPr id="78" name="Up Arrow 77">
                <a:extLst>
                  <a:ext uri="{FF2B5EF4-FFF2-40B4-BE49-F238E27FC236}">
                    <a16:creationId xmlns:a16="http://schemas.microsoft.com/office/drawing/2014/main" id="{3D61AAD9-1D6A-A649-9C90-78254FFE27A3}"/>
                  </a:ext>
                </a:extLst>
              </p:cNvPr>
              <p:cNvSpPr/>
              <p:nvPr/>
            </p:nvSpPr>
            <p:spPr>
              <a:xfrm>
                <a:off x="6121141" y="2013102"/>
                <a:ext cx="701298" cy="344517"/>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nvGrpSpPr>
              <p:cNvPr id="79" name="Group 78">
                <a:extLst>
                  <a:ext uri="{FF2B5EF4-FFF2-40B4-BE49-F238E27FC236}">
                    <a16:creationId xmlns:a16="http://schemas.microsoft.com/office/drawing/2014/main" id="{F7D4F167-0A3B-1845-9AE5-7088B2000564}"/>
                  </a:ext>
                </a:extLst>
              </p:cNvPr>
              <p:cNvGrpSpPr/>
              <p:nvPr/>
            </p:nvGrpSpPr>
            <p:grpSpPr>
              <a:xfrm>
                <a:off x="4715953" y="460351"/>
                <a:ext cx="3629615" cy="1463764"/>
                <a:chOff x="4502373" y="657751"/>
                <a:chExt cx="3629615" cy="1463764"/>
              </a:xfrm>
            </p:grpSpPr>
            <p:pic>
              <p:nvPicPr>
                <p:cNvPr id="80" name="Picture 79">
                  <a:extLst>
                    <a:ext uri="{FF2B5EF4-FFF2-40B4-BE49-F238E27FC236}">
                      <a16:creationId xmlns:a16="http://schemas.microsoft.com/office/drawing/2014/main" id="{40D33638-11D8-1448-9D6A-3B37C7E991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7015"/>
                <a:stretch/>
              </p:blipFill>
              <p:spPr>
                <a:xfrm>
                  <a:off x="4502373" y="657751"/>
                  <a:ext cx="1097280" cy="1463039"/>
                </a:xfrm>
                <a:prstGeom prst="rect">
                  <a:avLst/>
                </a:prstGeom>
                <a:ln>
                  <a:noFill/>
                </a:ln>
                <a:effectLst>
                  <a:outerShdw blurRad="190500" algn="tl" rotWithShape="0">
                    <a:srgbClr val="000000">
                      <a:alpha val="70000"/>
                    </a:srgbClr>
                  </a:outerShdw>
                </a:effectLst>
              </p:spPr>
            </p:pic>
            <p:pic>
              <p:nvPicPr>
                <p:cNvPr id="81" name="Picture 80">
                  <a:extLst>
                    <a:ext uri="{FF2B5EF4-FFF2-40B4-BE49-F238E27FC236}">
                      <a16:creationId xmlns:a16="http://schemas.microsoft.com/office/drawing/2014/main" id="{9FDDD66D-A4EA-B64C-BC7D-BCE1C0F30DB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66038" y="657751"/>
                  <a:ext cx="1097280" cy="1463040"/>
                </a:xfrm>
                <a:prstGeom prst="rect">
                  <a:avLst/>
                </a:prstGeom>
                <a:ln>
                  <a:noFill/>
                </a:ln>
                <a:effectLst>
                  <a:outerShdw blurRad="190500" algn="tl" rotWithShape="0">
                    <a:srgbClr val="000000">
                      <a:alpha val="70000"/>
                    </a:srgbClr>
                  </a:outerShdw>
                </a:effectLst>
              </p:spPr>
            </p:pic>
            <p:pic>
              <p:nvPicPr>
                <p:cNvPr id="82" name="Picture 81">
                  <a:extLst>
                    <a:ext uri="{FF2B5EF4-FFF2-40B4-BE49-F238E27FC236}">
                      <a16:creationId xmlns:a16="http://schemas.microsoft.com/office/drawing/2014/main" id="{A1180F34-0A64-474F-AA8E-B5B2AA28F4C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034708" y="657751"/>
                  <a:ext cx="1097280" cy="1463764"/>
                </a:xfrm>
                <a:prstGeom prst="rect">
                  <a:avLst/>
                </a:prstGeom>
                <a:ln>
                  <a:noFill/>
                </a:ln>
                <a:effectLst>
                  <a:outerShdw blurRad="190500" algn="tl" rotWithShape="0">
                    <a:srgbClr val="000000">
                      <a:alpha val="70000"/>
                    </a:srgbClr>
                  </a:outerShdw>
                </a:effectLst>
              </p:spPr>
            </p:pic>
          </p:grpSp>
        </p:grpSp>
        <p:sp>
          <p:nvSpPr>
            <p:cNvPr id="77" name="TextBox 76">
              <a:extLst>
                <a:ext uri="{FF2B5EF4-FFF2-40B4-BE49-F238E27FC236}">
                  <a16:creationId xmlns:a16="http://schemas.microsoft.com/office/drawing/2014/main" id="{EE6A441D-7FF4-3946-BE4E-98EFF14355EA}"/>
                </a:ext>
              </a:extLst>
            </p:cNvPr>
            <p:cNvSpPr txBox="1"/>
            <p:nvPr/>
          </p:nvSpPr>
          <p:spPr>
            <a:xfrm>
              <a:off x="4169382" y="3231722"/>
              <a:ext cx="191180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Calibri" panose="020F0502020204030204"/>
                  <a:ea typeface="+mn-ea"/>
                  <a:cs typeface="+mn-cs"/>
                </a:rPr>
                <a:t>Dashboards &amp; Reporting</a:t>
              </a:r>
            </a:p>
          </p:txBody>
        </p:sp>
      </p:grpSp>
    </p:spTree>
    <p:extLst>
      <p:ext uri="{BB962C8B-B14F-4D97-AF65-F5344CB8AC3E}">
        <p14:creationId xmlns:p14="http://schemas.microsoft.com/office/powerpoint/2010/main" val="844922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6DDEC1-0883-8E4F-A0C9-B3F95C7FE6BB}"/>
              </a:ext>
            </a:extLst>
          </p:cNvPr>
          <p:cNvSpPr txBox="1">
            <a:spLocks/>
          </p:cNvSpPr>
          <p:nvPr/>
        </p:nvSpPr>
        <p:spPr>
          <a:xfrm>
            <a:off x="215348" y="-159370"/>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4000" b="1" i="0" u="none" strike="noStrike" kern="0" cap="none" spc="0" normalizeH="0" baseline="0" noProof="0" dirty="0">
                <a:ln>
                  <a:noFill/>
                </a:ln>
                <a:solidFill>
                  <a:schemeClr val="tx1"/>
                </a:solidFill>
                <a:effectLst/>
                <a:uLnTx/>
                <a:uFillTx/>
                <a:latin typeface="Calibri"/>
                <a:cs typeface="Calibri"/>
                <a:sym typeface="Calibri"/>
              </a:rPr>
              <a:t>LEARN MORE ABOUT BALBIX</a:t>
            </a:r>
          </a:p>
        </p:txBody>
      </p:sp>
      <p:sp>
        <p:nvSpPr>
          <p:cNvPr id="4" name="Rectangle 3">
            <a:extLst>
              <a:ext uri="{FF2B5EF4-FFF2-40B4-BE49-F238E27FC236}">
                <a16:creationId xmlns:a16="http://schemas.microsoft.com/office/drawing/2014/main" id="{89F295B7-71AF-4F4D-8420-434B4D7CF9B5}"/>
              </a:ext>
            </a:extLst>
          </p:cNvPr>
          <p:cNvSpPr/>
          <p:nvPr/>
        </p:nvSpPr>
        <p:spPr>
          <a:xfrm>
            <a:off x="215348" y="1030066"/>
            <a:ext cx="352142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In 30 minutes, we will show how Balbix can help you </a:t>
            </a:r>
            <a:r>
              <a:rPr kumimoji="0" lang="en-US" sz="1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automate</a:t>
            </a:r>
            <a:r>
              <a:rPr kumimoji="0" lang="en-US" sz="1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your cybersecurity posture</a:t>
            </a: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With Balbix, you will use AI, automation and gamification to discover, prioritize and mitigate your unseen vulnerabilities at high velocity.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You will also be able to quantify your cyber risk in $-terms, traceable to operational metrics and asset attributes driving this risk. You will </a:t>
            </a:r>
            <a:r>
              <a:rPr lang="en-US" sz="1600" dirty="0">
                <a:latin typeface="Calibri" panose="020F0502020204030204" pitchFamily="34" charset="0"/>
                <a:cs typeface="Calibri" panose="020F0502020204030204" pitchFamily="34" charset="0"/>
              </a:rPr>
              <a:t>be presented with </a:t>
            </a: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practical actions you can take to mitigate this risk.    </a:t>
            </a:r>
          </a:p>
        </p:txBody>
      </p:sp>
      <p:sp>
        <p:nvSpPr>
          <p:cNvPr id="5" name="Terminator 4">
            <a:hlinkClick r:id="rId3"/>
            <a:extLst>
              <a:ext uri="{FF2B5EF4-FFF2-40B4-BE49-F238E27FC236}">
                <a16:creationId xmlns:a16="http://schemas.microsoft.com/office/drawing/2014/main" id="{5CFBE5FC-4B9F-6F43-9626-21FFC07D476C}"/>
              </a:ext>
            </a:extLst>
          </p:cNvPr>
          <p:cNvSpPr/>
          <p:nvPr/>
        </p:nvSpPr>
        <p:spPr>
          <a:xfrm>
            <a:off x="270244" y="5218816"/>
            <a:ext cx="2222707" cy="609118"/>
          </a:xfrm>
          <a:prstGeom prst="flowChartTerminator">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Request a Demo</a:t>
            </a:r>
          </a:p>
        </p:txBody>
      </p:sp>
      <p:sp>
        <p:nvSpPr>
          <p:cNvPr id="6" name="Rectangle 5">
            <a:extLst>
              <a:ext uri="{FF2B5EF4-FFF2-40B4-BE49-F238E27FC236}">
                <a16:creationId xmlns:a16="http://schemas.microsoft.com/office/drawing/2014/main" id="{9DCD4ACB-3765-2747-99AB-C468737A9B16}"/>
              </a:ext>
            </a:extLst>
          </p:cNvPr>
          <p:cNvSpPr/>
          <p:nvPr/>
        </p:nvSpPr>
        <p:spPr>
          <a:xfrm>
            <a:off x="270244" y="6041935"/>
            <a:ext cx="246253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a:ea typeface="+mn-ea"/>
                <a:cs typeface="+mn-cs"/>
                <a:hlinkClick r:id="rId3">
                  <a:extLst>
                    <a:ext uri="{A12FA001-AC4F-418D-AE19-62706E023703}">
                      <ahyp:hlinkClr xmlns:ahyp="http://schemas.microsoft.com/office/drawing/2018/hyperlinkcolor" val="tx"/>
                    </a:ext>
                  </a:extLst>
                </a:hlinkClick>
              </a:rPr>
              <a:t>https://www.balbix.com/request-a-demo/</a:t>
            </a:r>
            <a:endParaRPr kumimoji="0" lang="en-US" sz="1000" b="0" i="0" u="none" strike="noStrike" kern="1200" cap="none" spc="0" normalizeH="0" baseline="0" noProof="0" dirty="0">
              <a:ln>
                <a:noFill/>
              </a:ln>
              <a:effectLst/>
              <a:uLnTx/>
              <a:uFillTx/>
              <a:latin typeface="Arial"/>
              <a:ea typeface="+mn-ea"/>
              <a:cs typeface="+mn-cs"/>
            </a:endParaRPr>
          </a:p>
        </p:txBody>
      </p:sp>
      <p:sp>
        <p:nvSpPr>
          <p:cNvPr id="7" name="TextBox 6">
            <a:extLst>
              <a:ext uri="{FF2B5EF4-FFF2-40B4-BE49-F238E27FC236}">
                <a16:creationId xmlns:a16="http://schemas.microsoft.com/office/drawing/2014/main" id="{1C9DDA7C-2427-684A-9E2B-BEB469FB7BDA}"/>
              </a:ext>
            </a:extLst>
          </p:cNvPr>
          <p:cNvSpPr txBox="1"/>
          <p:nvPr/>
        </p:nvSpPr>
        <p:spPr>
          <a:xfrm>
            <a:off x="6443003" y="5937144"/>
            <a:ext cx="3574248" cy="276999"/>
          </a:xfrm>
          <a:prstGeom prst="rect">
            <a:avLst/>
          </a:prstGeom>
          <a:noFill/>
        </p:spPr>
        <p:txBody>
          <a:bodyPr wrap="none" rtlCol="0">
            <a:spAutoFit/>
          </a:bodyPr>
          <a:lstStyle/>
          <a:p>
            <a:r>
              <a:rPr lang="en-US" sz="1200" dirty="0"/>
              <a:t>A single, comprehensive view of cybersecurity posture</a:t>
            </a:r>
          </a:p>
        </p:txBody>
      </p:sp>
      <p:pic>
        <p:nvPicPr>
          <p:cNvPr id="9" name="Picture 8">
            <a:extLst>
              <a:ext uri="{FF2B5EF4-FFF2-40B4-BE49-F238E27FC236}">
                <a16:creationId xmlns:a16="http://schemas.microsoft.com/office/drawing/2014/main" id="{4BCB9C13-AF53-BD4F-82D5-A23FAF42BC40}"/>
              </a:ext>
            </a:extLst>
          </p:cNvPr>
          <p:cNvPicPr>
            <a:picLocks noChangeAspect="1"/>
          </p:cNvPicPr>
          <p:nvPr/>
        </p:nvPicPr>
        <p:blipFill>
          <a:blip r:embed="rId4"/>
          <a:stretch>
            <a:fillRect/>
          </a:stretch>
        </p:blipFill>
        <p:spPr>
          <a:xfrm>
            <a:off x="4587541" y="1323501"/>
            <a:ext cx="6971295" cy="44563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108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a:xfrm>
            <a:off x="951216" y="2766218"/>
            <a:ext cx="10515600" cy="1325563"/>
          </a:xfrm>
        </p:spPr>
        <p:txBody>
          <a:bodyPr/>
          <a:lstStyle/>
          <a:p>
            <a:pPr algn="ctr"/>
            <a:r>
              <a:rPr lang="en-US" b="1" dirty="0"/>
              <a:t>Good Luck!</a:t>
            </a:r>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
        <p:nvSpPr>
          <p:cNvPr id="4" name="TextBox 3">
            <a:extLst>
              <a:ext uri="{FF2B5EF4-FFF2-40B4-BE49-F238E27FC236}">
                <a16:creationId xmlns:a16="http://schemas.microsoft.com/office/drawing/2014/main" id="{37621B2C-D9BA-4F40-B0F2-1E3685D3C7F6}"/>
              </a:ext>
            </a:extLst>
          </p:cNvPr>
          <p:cNvSpPr txBox="1"/>
          <p:nvPr/>
        </p:nvSpPr>
        <p:spPr>
          <a:xfrm>
            <a:off x="8633710" y="6162675"/>
            <a:ext cx="324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Start your free Balbix trial </a:t>
            </a:r>
            <a:r>
              <a:rPr kumimoji="0" lang="en-US" sz="1800" b="0" i="0" u="sng" strike="noStrike" kern="1200" cap="none" spc="0" normalizeH="0" baseline="0" noProof="0" dirty="0">
                <a:ln>
                  <a:noFill/>
                </a:ln>
                <a:solidFill>
                  <a:srgbClr val="FFFFFF"/>
                </a:solidFill>
                <a:effectLst/>
                <a:uLnTx/>
                <a:uFillTx/>
                <a:latin typeface="Arial"/>
                <a:ea typeface="+mn-ea"/>
                <a:cs typeface="+mn-cs"/>
                <a:hlinkClick r:id="rId3"/>
              </a:rPr>
              <a:t>&gt;&gt;&gt;</a:t>
            </a:r>
            <a:endParaRPr kumimoji="0" lang="en-US" sz="1800" b="0" i="0" u="sng"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5400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Decide How You Want Them to Feel</a:t>
            </a:r>
          </a:p>
        </p:txBody>
      </p:sp>
      <p:sp>
        <p:nvSpPr>
          <p:cNvPr id="3" name="Text Placeholder 2">
            <a:extLst>
              <a:ext uri="{FF2B5EF4-FFF2-40B4-BE49-F238E27FC236}">
                <a16:creationId xmlns:a16="http://schemas.microsoft.com/office/drawing/2014/main" id="{AB4831D8-03EB-5A4A-93B4-B8C4990FB46D}"/>
              </a:ext>
            </a:extLst>
          </p:cNvPr>
          <p:cNvSpPr>
            <a:spLocks noGrp="1"/>
          </p:cNvSpPr>
          <p:nvPr>
            <p:ph idx="1"/>
          </p:nvPr>
        </p:nvSpPr>
        <p:spPr>
          <a:xfrm>
            <a:off x="732183" y="1690688"/>
            <a:ext cx="10515600" cy="4351338"/>
          </a:xfrm>
        </p:spPr>
        <p:txBody>
          <a:bodyPr>
            <a:normAutofit lnSpcReduction="10000"/>
          </a:bodyPr>
          <a:lstStyle/>
          <a:p>
            <a:pPr marL="114300" indent="0">
              <a:buNone/>
            </a:pPr>
            <a:r>
              <a:rPr lang="en-US" sz="2000" dirty="0"/>
              <a:t>Research shows that human beings, including board members, make most decisions emotionally, and then find data to back up what they already decided. </a:t>
            </a:r>
          </a:p>
          <a:p>
            <a:pPr marL="114300" indent="0">
              <a:buNone/>
            </a:pPr>
            <a:r>
              <a:rPr lang="en-US" sz="2000" dirty="0"/>
              <a:t>CISOs often tend to lead with lots of detailed technical security data, and as a result, they risk being unconvincing. You must decide how they want the board to feel as a result of your presentation, and then select the data to back up the emotional arc of the story. </a:t>
            </a:r>
          </a:p>
          <a:p>
            <a:pPr marL="114300" indent="0">
              <a:buNone/>
            </a:pPr>
            <a:endParaRPr lang="en-US" sz="1200" dirty="0"/>
          </a:p>
          <a:p>
            <a:pPr marL="114300" indent="0">
              <a:buNone/>
            </a:pPr>
            <a:r>
              <a:rPr lang="en-US" sz="2000" dirty="0"/>
              <a:t>Consider:</a:t>
            </a:r>
          </a:p>
          <a:p>
            <a:pPr lvl="1"/>
            <a:r>
              <a:rPr lang="en-US" sz="2000" dirty="0"/>
              <a:t>Are you presenting good or bad news? Do you want the board to feel happy about the progress Infosec is making? Or is this bad news because you don’t have funding for everything that absolutely needs to be done?</a:t>
            </a:r>
          </a:p>
          <a:p>
            <a:pPr lvl="1"/>
            <a:endParaRPr lang="en-US" sz="2000" dirty="0"/>
          </a:p>
          <a:p>
            <a:pPr lvl="1"/>
            <a:r>
              <a:rPr lang="en-US" sz="2000" dirty="0"/>
              <a:t>How happy do you want them to feel? Excited because cybersecurity posture is indeed better? Mildly concerned that some risks are manifesting but you have them under control? Or deeply concerned because there are “someone might go to jail-level” security holes?</a:t>
            </a:r>
          </a:p>
          <a:p>
            <a:pPr marL="114300" indent="0">
              <a:buNone/>
            </a:pPr>
            <a:endParaRPr lang="en-US" sz="2000" dirty="0"/>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Tree>
    <p:extLst>
      <p:ext uri="{BB962C8B-B14F-4D97-AF65-F5344CB8AC3E}">
        <p14:creationId xmlns:p14="http://schemas.microsoft.com/office/powerpoint/2010/main" val="420701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F-D851-B746-9DB0-B8D0D10E698B}"/>
              </a:ext>
            </a:extLst>
          </p:cNvPr>
          <p:cNvSpPr>
            <a:spLocks noGrp="1"/>
          </p:cNvSpPr>
          <p:nvPr>
            <p:ph type="title"/>
          </p:nvPr>
        </p:nvSpPr>
        <p:spPr/>
        <p:txBody>
          <a:bodyPr/>
          <a:lstStyle/>
          <a:p>
            <a:r>
              <a:rPr lang="en-US" b="1" dirty="0"/>
              <a:t>Don’t forget the data</a:t>
            </a:r>
          </a:p>
        </p:txBody>
      </p:sp>
      <p:sp>
        <p:nvSpPr>
          <p:cNvPr id="3" name="Text Placeholder 2">
            <a:extLst>
              <a:ext uri="{FF2B5EF4-FFF2-40B4-BE49-F238E27FC236}">
                <a16:creationId xmlns:a16="http://schemas.microsoft.com/office/drawing/2014/main" id="{AB4831D8-03EB-5A4A-93B4-B8C4990FB46D}"/>
              </a:ext>
            </a:extLst>
          </p:cNvPr>
          <p:cNvSpPr>
            <a:spLocks noGrp="1"/>
          </p:cNvSpPr>
          <p:nvPr>
            <p:ph idx="1"/>
          </p:nvPr>
        </p:nvSpPr>
        <p:spPr>
          <a:xfrm>
            <a:off x="732183" y="1690688"/>
            <a:ext cx="10515600" cy="4351338"/>
          </a:xfrm>
        </p:spPr>
        <p:txBody>
          <a:bodyPr/>
          <a:lstStyle/>
          <a:p>
            <a:pPr marL="114300" indent="0">
              <a:buNone/>
            </a:pPr>
            <a:r>
              <a:rPr lang="en-US" sz="2000" dirty="0"/>
              <a:t>While it is important to lead with emotion and tell a story, it is very important to follow with data! </a:t>
            </a:r>
          </a:p>
          <a:p>
            <a:pPr marL="114300" indent="0">
              <a:buNone/>
            </a:pPr>
            <a:endParaRPr lang="en-US" sz="2000" dirty="0"/>
          </a:p>
          <a:p>
            <a:pPr marL="114300" indent="0">
              <a:buNone/>
            </a:pPr>
            <a:r>
              <a:rPr lang="en-US" sz="2000" dirty="0"/>
              <a:t>Many CISOs cannot quantify and equate cyber risk in dollars and cents of expected loss. </a:t>
            </a:r>
          </a:p>
          <a:p>
            <a:pPr marL="114300" indent="0">
              <a:buNone/>
            </a:pPr>
            <a:endParaRPr lang="en-US" sz="2000" dirty="0"/>
          </a:p>
          <a:p>
            <a:pPr marL="114300" indent="0">
              <a:buNone/>
            </a:pPr>
            <a:r>
              <a:rPr lang="en-US" sz="2000" dirty="0"/>
              <a:t>Remember the common currency that everyone understands is money. If you speak in relative terms, like </a:t>
            </a:r>
            <a:r>
              <a:rPr lang="en-US" sz="2000" i="1" dirty="0"/>
              <a:t>high</a:t>
            </a:r>
            <a:r>
              <a:rPr lang="en-US" sz="2000" dirty="0"/>
              <a:t>, </a:t>
            </a:r>
            <a:r>
              <a:rPr lang="en-US" sz="2000" i="1" dirty="0"/>
              <a:t>medium</a:t>
            </a:r>
            <a:r>
              <a:rPr lang="en-US" sz="2000" dirty="0"/>
              <a:t> or </a:t>
            </a:r>
            <a:r>
              <a:rPr lang="en-US" sz="2000" i="1" dirty="0"/>
              <a:t>low</a:t>
            </a:r>
            <a:r>
              <a:rPr lang="en-US" sz="2000" dirty="0"/>
              <a:t> risk your board member has no real idea if your definition of “medium” is ”an acceptable level of risk”. When you quantify in money terms, e.g., ransomware is a $50M risk item, this becomes easy.  </a:t>
            </a:r>
          </a:p>
          <a:p>
            <a:pPr marL="114300" indent="0">
              <a:buNone/>
            </a:pPr>
            <a:endParaRPr lang="en-US" sz="2000" dirty="0"/>
          </a:p>
        </p:txBody>
      </p:sp>
      <p:sp>
        <p:nvSpPr>
          <p:cNvPr id="5" name="Rectangle 4">
            <a:extLst>
              <a:ext uri="{FF2B5EF4-FFF2-40B4-BE49-F238E27FC236}">
                <a16:creationId xmlns:a16="http://schemas.microsoft.com/office/drawing/2014/main" id="{6C2A301C-F7B9-3B46-AE08-3080C3A559D8}"/>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delete this slide after use</a:t>
            </a:r>
          </a:p>
        </p:txBody>
      </p:sp>
    </p:spTree>
    <p:extLst>
      <p:ext uri="{BB962C8B-B14F-4D97-AF65-F5344CB8AC3E}">
        <p14:creationId xmlns:p14="http://schemas.microsoft.com/office/powerpoint/2010/main" val="409732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AAFDEE-45CD-8B46-B7FD-449746309A97}"/>
              </a:ext>
            </a:extLst>
          </p:cNvPr>
          <p:cNvSpPr txBox="1">
            <a:spLocks/>
          </p:cNvSpPr>
          <p:nvPr/>
        </p:nvSpPr>
        <p:spPr>
          <a:xfrm>
            <a:off x="838200" y="454302"/>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4400" b="1" i="0" u="none" strike="noStrike" kern="0" cap="none" spc="0" normalizeH="0" baseline="0" noProof="0" dirty="0">
                <a:ln>
                  <a:noFill/>
                </a:ln>
                <a:solidFill>
                  <a:schemeClr val="tx1"/>
                </a:solidFill>
                <a:effectLst/>
                <a:uLnTx/>
                <a:uFillTx/>
                <a:sym typeface="Calibri"/>
              </a:rPr>
              <a:t>Outline of your presentation</a:t>
            </a:r>
          </a:p>
        </p:txBody>
      </p:sp>
      <p:sp>
        <p:nvSpPr>
          <p:cNvPr id="14" name="Rectangle 13">
            <a:extLst>
              <a:ext uri="{FF2B5EF4-FFF2-40B4-BE49-F238E27FC236}">
                <a16:creationId xmlns:a16="http://schemas.microsoft.com/office/drawing/2014/main" id="{7650D852-EDBB-7A44-B9F2-B003A86A476E}"/>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delete this slide after use</a:t>
            </a:r>
          </a:p>
        </p:txBody>
      </p:sp>
      <p:sp>
        <p:nvSpPr>
          <p:cNvPr id="15" name="Rectangle 14">
            <a:extLst>
              <a:ext uri="{FF2B5EF4-FFF2-40B4-BE49-F238E27FC236}">
                <a16:creationId xmlns:a16="http://schemas.microsoft.com/office/drawing/2014/main" id="{CCC8B3BD-AA43-2447-9B85-6418A2CE8F84}"/>
              </a:ext>
            </a:extLst>
          </p:cNvPr>
          <p:cNvSpPr/>
          <p:nvPr/>
        </p:nvSpPr>
        <p:spPr bwMode="auto">
          <a:xfrm>
            <a:off x="941294" y="1583111"/>
            <a:ext cx="10380233" cy="409293"/>
          </a:xfrm>
          <a:prstGeom prst="rect">
            <a:avLst/>
          </a:prstGeom>
          <a:solidFill>
            <a:schemeClr val="tx1">
              <a:lumMod val="65000"/>
              <a:lumOff val="35000"/>
            </a:schemeClr>
          </a:solidFill>
          <a:ln w="127"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Aft>
                <a:spcPts val="600"/>
              </a:spcAft>
            </a:pPr>
            <a:r>
              <a:rPr lang="en-US" sz="1600" kern="0" dirty="0">
                <a:solidFill>
                  <a:schemeClr val="bg1"/>
                </a:solidFill>
                <a:latin typeface="Arial"/>
                <a:cs typeface="Arial"/>
              </a:rPr>
              <a:t>This presentation template is divided into three parts. </a:t>
            </a:r>
          </a:p>
        </p:txBody>
      </p:sp>
      <p:sp>
        <p:nvSpPr>
          <p:cNvPr id="16" name="TextBox 15">
            <a:extLst>
              <a:ext uri="{FF2B5EF4-FFF2-40B4-BE49-F238E27FC236}">
                <a16:creationId xmlns:a16="http://schemas.microsoft.com/office/drawing/2014/main" id="{ACFAF9E8-D5E4-624E-BF3E-97CD233102EB}"/>
              </a:ext>
            </a:extLst>
          </p:cNvPr>
          <p:cNvSpPr txBox="1"/>
          <p:nvPr/>
        </p:nvSpPr>
        <p:spPr>
          <a:xfrm>
            <a:off x="4552106" y="2923983"/>
            <a:ext cx="3154479" cy="738664"/>
          </a:xfrm>
          <a:prstGeom prst="rect">
            <a:avLst/>
          </a:prstGeom>
          <a:solidFill>
            <a:srgbClr val="7030A0"/>
          </a:solidFill>
          <a:ln w="12700" cap="flat" cmpd="sng" algn="ctr">
            <a:noFill/>
            <a:prstDash val="solid"/>
            <a:miter lim="800000"/>
          </a:ln>
          <a:effectLst/>
        </p:spPr>
        <p:txBody>
          <a:bodyPr wrap="square" lIns="91440" tIns="91440" bIns="91440" rtlCol="0">
            <a:spAutoFit/>
          </a:bodyPr>
          <a:lstStyle/>
          <a:p>
            <a:pPr>
              <a:defRPr/>
            </a:pPr>
            <a:r>
              <a:rPr lang="en-US" b="1" kern="0">
                <a:solidFill>
                  <a:schemeClr val="bg1"/>
                </a:solidFill>
                <a:latin typeface="Arial"/>
              </a:rPr>
              <a:t>Overall State of the Risk Landscape/Notable Events</a:t>
            </a:r>
            <a:endParaRPr lang="en-US" b="1" kern="0" dirty="0">
              <a:solidFill>
                <a:schemeClr val="bg1"/>
              </a:solidFill>
              <a:latin typeface="Arial"/>
            </a:endParaRPr>
          </a:p>
        </p:txBody>
      </p:sp>
      <p:sp>
        <p:nvSpPr>
          <p:cNvPr id="17" name="TextBox 16">
            <a:extLst>
              <a:ext uri="{FF2B5EF4-FFF2-40B4-BE49-F238E27FC236}">
                <a16:creationId xmlns:a16="http://schemas.microsoft.com/office/drawing/2014/main" id="{15F9F88E-2E35-4547-9B9C-21E2A542A8ED}"/>
              </a:ext>
            </a:extLst>
          </p:cNvPr>
          <p:cNvSpPr txBox="1"/>
          <p:nvPr/>
        </p:nvSpPr>
        <p:spPr>
          <a:xfrm>
            <a:off x="8167050" y="2923983"/>
            <a:ext cx="3154478" cy="738664"/>
          </a:xfrm>
          <a:prstGeom prst="rect">
            <a:avLst/>
          </a:prstGeom>
          <a:solidFill>
            <a:srgbClr val="7030A0"/>
          </a:solidFill>
          <a:ln w="12700" cap="flat" cmpd="sng" algn="ctr">
            <a:noFill/>
            <a:prstDash val="solid"/>
            <a:miter lim="800000"/>
          </a:ln>
          <a:effectLst/>
        </p:spPr>
        <p:txBody>
          <a:bodyPr wrap="square" lIns="91440" tIns="91440" bIns="91440" rtlCol="0">
            <a:spAutoFit/>
          </a:bodyPr>
          <a:lstStyle/>
          <a:p>
            <a:pPr>
              <a:defRPr/>
            </a:pPr>
            <a:r>
              <a:rPr lang="en-US" b="1" kern="0" dirty="0">
                <a:solidFill>
                  <a:schemeClr val="bg1"/>
                </a:solidFill>
                <a:latin typeface="Arial"/>
              </a:rPr>
              <a:t>Cyber Risk Performance Metrics</a:t>
            </a:r>
          </a:p>
        </p:txBody>
      </p:sp>
      <p:sp>
        <p:nvSpPr>
          <p:cNvPr id="18" name="TextBox 17">
            <a:extLst>
              <a:ext uri="{FF2B5EF4-FFF2-40B4-BE49-F238E27FC236}">
                <a16:creationId xmlns:a16="http://schemas.microsoft.com/office/drawing/2014/main" id="{6902BBD0-E7D8-194D-BD87-7B4D8CD0BDF5}"/>
              </a:ext>
            </a:extLst>
          </p:cNvPr>
          <p:cNvSpPr txBox="1"/>
          <p:nvPr/>
        </p:nvSpPr>
        <p:spPr>
          <a:xfrm>
            <a:off x="941293" y="2923983"/>
            <a:ext cx="3150349" cy="738664"/>
          </a:xfrm>
          <a:prstGeom prst="rect">
            <a:avLst/>
          </a:prstGeom>
          <a:solidFill>
            <a:srgbClr val="7030A0"/>
          </a:solidFill>
          <a:ln w="12700" cap="flat" cmpd="sng" algn="ctr">
            <a:noFill/>
            <a:prstDash val="solid"/>
            <a:miter lim="800000"/>
          </a:ln>
          <a:effectLst/>
        </p:spPr>
        <p:txBody>
          <a:bodyPr wrap="square" lIns="91440" tIns="91440" bIns="91440" rtlCol="0">
            <a:spAutoFit/>
          </a:bodyPr>
          <a:lstStyle/>
          <a:p>
            <a:pPr>
              <a:defRPr/>
            </a:pPr>
            <a:r>
              <a:rPr lang="en-US" b="1" kern="0" dirty="0">
                <a:solidFill>
                  <a:schemeClr val="bg1"/>
                </a:solidFill>
                <a:latin typeface="Arial"/>
              </a:rPr>
              <a:t>Summary of Last Update to Board</a:t>
            </a:r>
          </a:p>
        </p:txBody>
      </p:sp>
      <p:sp>
        <p:nvSpPr>
          <p:cNvPr id="19" name="Text Placeholder 2">
            <a:extLst>
              <a:ext uri="{FF2B5EF4-FFF2-40B4-BE49-F238E27FC236}">
                <a16:creationId xmlns:a16="http://schemas.microsoft.com/office/drawing/2014/main" id="{685CE811-4DE5-664D-AB0F-6C80FC730790}"/>
              </a:ext>
            </a:extLst>
          </p:cNvPr>
          <p:cNvSpPr txBox="1">
            <a:spLocks/>
          </p:cNvSpPr>
          <p:nvPr/>
        </p:nvSpPr>
        <p:spPr>
          <a:xfrm>
            <a:off x="941293" y="3938444"/>
            <a:ext cx="3150348" cy="2498742"/>
          </a:xfrm>
          <a:prstGeom prst="rect">
            <a:avLst/>
          </a:prstGeom>
          <a:solidFill>
            <a:schemeClr val="bg1"/>
          </a:solidFill>
          <a:ln>
            <a:solidFill>
              <a:schemeClr val="bg1">
                <a:lumMod val="50000"/>
              </a:schemeClr>
            </a:solidFill>
          </a:ln>
        </p:spPr>
        <p:txBody>
          <a:bodyPr/>
          <a:lst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indent="0">
              <a:buNone/>
            </a:pPr>
            <a:r>
              <a:rPr lang="en-US" sz="1400" kern="0" dirty="0">
                <a:latin typeface="Calibri" panose="020F0502020204030204" pitchFamily="34" charset="0"/>
                <a:cs typeface="Calibri" panose="020F0502020204030204" pitchFamily="34" charset="0"/>
              </a:rPr>
              <a:t>Summarize the previous Board update. Follow-up on on any incomplete conversations or action items. </a:t>
            </a:r>
          </a:p>
        </p:txBody>
      </p:sp>
      <p:sp>
        <p:nvSpPr>
          <p:cNvPr id="20" name="Text Placeholder 2">
            <a:extLst>
              <a:ext uri="{FF2B5EF4-FFF2-40B4-BE49-F238E27FC236}">
                <a16:creationId xmlns:a16="http://schemas.microsoft.com/office/drawing/2014/main" id="{29BD16DB-4EA6-074B-92E7-9D4A305BC328}"/>
              </a:ext>
            </a:extLst>
          </p:cNvPr>
          <p:cNvSpPr txBox="1">
            <a:spLocks/>
          </p:cNvSpPr>
          <p:nvPr/>
        </p:nvSpPr>
        <p:spPr>
          <a:xfrm>
            <a:off x="4520826" y="3939879"/>
            <a:ext cx="3150348" cy="2497307"/>
          </a:xfrm>
          <a:prstGeom prst="rect">
            <a:avLst/>
          </a:prstGeom>
          <a:solidFill>
            <a:schemeClr val="bg1"/>
          </a:solidFill>
          <a:ln>
            <a:solidFill>
              <a:schemeClr val="bg1">
                <a:lumMod val="50000"/>
              </a:schemeClr>
            </a:solidFill>
          </a:ln>
        </p:spPr>
        <p:txBody>
          <a:bodyPr/>
          <a:lst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indent="0">
              <a:buNone/>
            </a:pPr>
            <a:r>
              <a:rPr lang="en-US" sz="1400" dirty="0">
                <a:latin typeface="Calibri" panose="020F0502020204030204" pitchFamily="34" charset="0"/>
                <a:cs typeface="Calibri" panose="020F0502020204030204" pitchFamily="34" charset="0"/>
              </a:rPr>
              <a:t>Update the Board on the overall risk and threat landscape, including any notable events or major shifts that they may have heard about in the news. </a:t>
            </a:r>
          </a:p>
          <a:p>
            <a:pPr marL="0" indent="0">
              <a:buNone/>
            </a:pPr>
            <a:r>
              <a:rPr lang="en-US" sz="1400" dirty="0">
                <a:latin typeface="Calibri" panose="020F0502020204030204" pitchFamily="34" charset="0"/>
                <a:cs typeface="Calibri" panose="020F0502020204030204" pitchFamily="34" charset="0"/>
              </a:rPr>
              <a:t>Use this section as an opportunity to highlight similar open risks in your organization and quantify these loss scenarios in money units. Propose or discuss your mitigation plan/approach. </a:t>
            </a:r>
          </a:p>
        </p:txBody>
      </p:sp>
      <p:sp>
        <p:nvSpPr>
          <p:cNvPr id="21" name="Text Placeholder 2">
            <a:extLst>
              <a:ext uri="{FF2B5EF4-FFF2-40B4-BE49-F238E27FC236}">
                <a16:creationId xmlns:a16="http://schemas.microsoft.com/office/drawing/2014/main" id="{E9910D13-0597-9449-A3CD-A7C8CF71ABCD}"/>
              </a:ext>
            </a:extLst>
          </p:cNvPr>
          <p:cNvSpPr txBox="1">
            <a:spLocks/>
          </p:cNvSpPr>
          <p:nvPr/>
        </p:nvSpPr>
        <p:spPr>
          <a:xfrm>
            <a:off x="8167050" y="3940992"/>
            <a:ext cx="3150348" cy="2498742"/>
          </a:xfrm>
          <a:prstGeom prst="rect">
            <a:avLst/>
          </a:prstGeom>
          <a:solidFill>
            <a:schemeClr val="bg1"/>
          </a:solidFill>
          <a:ln>
            <a:solidFill>
              <a:schemeClr val="bg1">
                <a:lumMod val="50000"/>
              </a:schemeClr>
            </a:solidFill>
          </a:ln>
        </p:spPr>
        <p:txBody>
          <a:bodyPr/>
          <a:lst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a:lstStyle>
          <a:p>
            <a:pPr marL="0" indent="0">
              <a:buNone/>
            </a:pPr>
            <a:r>
              <a:rPr lang="en-US" sz="1400" dirty="0">
                <a:latin typeface="Calibri" panose="020F0502020204030204" pitchFamily="34" charset="0"/>
                <a:cs typeface="Calibri" panose="020F0502020204030204" pitchFamily="34" charset="0"/>
              </a:rPr>
              <a:t>Present metrics and supporting data that demonstrate Infosec’s progress towards the annual or quarterly objectives that you presented earlier to the Board. </a:t>
            </a:r>
          </a:p>
          <a:p>
            <a:pPr marL="0" indent="0">
              <a:buNone/>
            </a:pPr>
            <a:r>
              <a:rPr lang="en-US" sz="1400" dirty="0">
                <a:latin typeface="Calibri" panose="020F0502020204030204" pitchFamily="34" charset="0"/>
                <a:cs typeface="Calibri" panose="020F0502020204030204" pitchFamily="34" charset="0"/>
              </a:rPr>
              <a:t>If your metrics are off, it is best to be transparent with your board as to why things are not going according to plan.   </a:t>
            </a:r>
          </a:p>
        </p:txBody>
      </p:sp>
    </p:spTree>
    <p:extLst>
      <p:ext uri="{BB962C8B-B14F-4D97-AF65-F5344CB8AC3E}">
        <p14:creationId xmlns:p14="http://schemas.microsoft.com/office/powerpoint/2010/main" val="349155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AAFDEE-45CD-8B46-B7FD-449746309A97}"/>
              </a:ext>
            </a:extLst>
          </p:cNvPr>
          <p:cNvSpPr txBox="1">
            <a:spLocks/>
          </p:cNvSpPr>
          <p:nvPr/>
        </p:nvSpPr>
        <p:spPr>
          <a:xfrm>
            <a:off x="838200" y="454302"/>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4400" b="1" i="0" u="none" strike="noStrike" kern="0" cap="none" spc="0" normalizeH="0" baseline="0" noProof="0" dirty="0">
                <a:ln>
                  <a:noFill/>
                </a:ln>
                <a:solidFill>
                  <a:schemeClr val="tx1"/>
                </a:solidFill>
                <a:effectLst/>
                <a:uLnTx/>
                <a:uFillTx/>
                <a:sym typeface="Calibri"/>
              </a:rPr>
              <a:t>What about Compliance Reporting?</a:t>
            </a:r>
          </a:p>
        </p:txBody>
      </p:sp>
      <p:sp>
        <p:nvSpPr>
          <p:cNvPr id="14" name="Rectangle 13">
            <a:extLst>
              <a:ext uri="{FF2B5EF4-FFF2-40B4-BE49-F238E27FC236}">
                <a16:creationId xmlns:a16="http://schemas.microsoft.com/office/drawing/2014/main" id="{7650D852-EDBB-7A44-B9F2-B003A86A476E}"/>
              </a:ext>
            </a:extLst>
          </p:cNvPr>
          <p:cNvSpPr/>
          <p:nvPr/>
        </p:nvSpPr>
        <p:spPr bwMode="auto">
          <a:xfrm>
            <a:off x="-509332" y="63409"/>
            <a:ext cx="3971499" cy="395788"/>
          </a:xfrm>
          <a:prstGeom prst="rect">
            <a:avLst/>
          </a:prstGeom>
          <a:no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solidFill>
                  <a:srgbClr val="FF0000"/>
                </a:solidFill>
                <a:latin typeface="Arial" panose="020B0604020202020204" pitchFamily="34" charset="0"/>
                <a:ea typeface="+mj-ea"/>
                <a:cs typeface="Arial" panose="020B0604020202020204" pitchFamily="34" charset="0"/>
              </a:rPr>
              <a:t>delete this slide after use</a:t>
            </a:r>
          </a:p>
        </p:txBody>
      </p:sp>
      <p:sp>
        <p:nvSpPr>
          <p:cNvPr id="11" name="Text Placeholder 2">
            <a:extLst>
              <a:ext uri="{FF2B5EF4-FFF2-40B4-BE49-F238E27FC236}">
                <a16:creationId xmlns:a16="http://schemas.microsoft.com/office/drawing/2014/main" id="{043A8826-7ADC-FB4D-89FA-E8B373F1D4A3}"/>
              </a:ext>
            </a:extLst>
          </p:cNvPr>
          <p:cNvSpPr>
            <a:spLocks noGrp="1"/>
          </p:cNvSpPr>
          <p:nvPr>
            <p:ph idx="1"/>
          </p:nvPr>
        </p:nvSpPr>
        <p:spPr>
          <a:xfrm>
            <a:off x="732183" y="1690688"/>
            <a:ext cx="10515600" cy="4351338"/>
          </a:xfrm>
        </p:spPr>
        <p:txBody>
          <a:bodyPr/>
          <a:lstStyle/>
          <a:p>
            <a:pPr marL="114300" indent="0">
              <a:buNone/>
            </a:pPr>
            <a:r>
              <a:rPr lang="en-US" sz="2000" dirty="0"/>
              <a:t>If your business has a significant compliance component, e.g., you may want to provide a 1-slide compliance report in the board materials you provide ahead of the meeting. Compliance needs to be an agenda topic of your actual presentation  only if there is a major issue or shift in your compliance requirements or state. </a:t>
            </a:r>
          </a:p>
          <a:p>
            <a:pPr marL="114300" indent="0">
              <a:buNone/>
            </a:pPr>
            <a:endParaRPr lang="en-US" sz="2000" dirty="0"/>
          </a:p>
          <a:p>
            <a:pPr marL="114300" indent="0">
              <a:buNone/>
            </a:pPr>
            <a:r>
              <a:rPr lang="en-US" sz="2000" dirty="0"/>
              <a:t>Don’t waste the valuable airtime you get with your board on discussing “how well the organization is doing with compliance”. Your board should never get confused between compliance items and cybersecurity issues. Statements like “</a:t>
            </a:r>
            <a:r>
              <a:rPr lang="en-US" sz="2000" i="1" dirty="0"/>
              <a:t>we are fully compliant with SOC2 Type 2, but we have big gaps in our cybersecurity posture</a:t>
            </a:r>
            <a:r>
              <a:rPr lang="en-US" sz="2000" dirty="0"/>
              <a:t>” can be very confusing to board members.     </a:t>
            </a:r>
          </a:p>
          <a:p>
            <a:pPr marL="114300" indent="0">
              <a:buNone/>
            </a:pPr>
            <a:endParaRPr lang="en-US" sz="2000" dirty="0"/>
          </a:p>
        </p:txBody>
      </p:sp>
    </p:spTree>
    <p:extLst>
      <p:ext uri="{BB962C8B-B14F-4D97-AF65-F5344CB8AC3E}">
        <p14:creationId xmlns:p14="http://schemas.microsoft.com/office/powerpoint/2010/main" val="165378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F8148ED-6D91-684F-A805-071BFF504188}"/>
              </a:ext>
            </a:extLst>
          </p:cNvPr>
          <p:cNvSpPr txBox="1">
            <a:spLocks/>
          </p:cNvSpPr>
          <p:nvPr/>
        </p:nvSpPr>
        <p:spPr>
          <a:xfrm>
            <a:off x="300625" y="1798769"/>
            <a:ext cx="11636679" cy="23876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800" b="1" dirty="0">
                <a:latin typeface="+mn-lt"/>
              </a:rPr>
              <a:t>Cyber Risk Update </a:t>
            </a:r>
          </a:p>
          <a:p>
            <a:pPr algn="r"/>
            <a:r>
              <a:rPr lang="en-US" sz="4800" b="1" dirty="0">
                <a:latin typeface="+mn-lt"/>
              </a:rPr>
              <a:t>for </a:t>
            </a:r>
          </a:p>
          <a:p>
            <a:pPr algn="r"/>
            <a:r>
              <a:rPr lang="en-US" sz="4800" b="1" i="1" dirty="0">
                <a:latin typeface="+mn-lt"/>
              </a:rPr>
              <a:t>&lt;Company X&gt;</a:t>
            </a:r>
            <a:r>
              <a:rPr lang="en-US" sz="4800" b="1" dirty="0">
                <a:latin typeface="+mn-lt"/>
              </a:rPr>
              <a:t> Board of Directors</a:t>
            </a:r>
          </a:p>
        </p:txBody>
      </p:sp>
      <p:sp>
        <p:nvSpPr>
          <p:cNvPr id="3" name="TextBox 2">
            <a:extLst>
              <a:ext uri="{FF2B5EF4-FFF2-40B4-BE49-F238E27FC236}">
                <a16:creationId xmlns:a16="http://schemas.microsoft.com/office/drawing/2014/main" id="{D509BBFA-DDD6-C04E-AB95-F64EB6D9EAE0}"/>
              </a:ext>
            </a:extLst>
          </p:cNvPr>
          <p:cNvSpPr txBox="1"/>
          <p:nvPr/>
        </p:nvSpPr>
        <p:spPr>
          <a:xfrm>
            <a:off x="0" y="5954257"/>
            <a:ext cx="3429000" cy="369332"/>
          </a:xfrm>
          <a:prstGeom prst="rect">
            <a:avLst/>
          </a:prstGeom>
          <a:noFill/>
        </p:spPr>
        <p:txBody>
          <a:bodyPr wrap="square" rtlCol="0">
            <a:spAutoFit/>
          </a:bodyPr>
          <a:lstStyle/>
          <a:p>
            <a:pPr algn="ctr"/>
            <a:r>
              <a:rPr lang="en-US" dirty="0"/>
              <a:t>Add Your Logo Here</a:t>
            </a:r>
          </a:p>
        </p:txBody>
      </p:sp>
      <p:sp>
        <p:nvSpPr>
          <p:cNvPr id="5" name="Subtitle 5">
            <a:extLst>
              <a:ext uri="{FF2B5EF4-FFF2-40B4-BE49-F238E27FC236}">
                <a16:creationId xmlns:a16="http://schemas.microsoft.com/office/drawing/2014/main" id="{0727E586-40FE-B947-96AB-539363855519}"/>
              </a:ext>
            </a:extLst>
          </p:cNvPr>
          <p:cNvSpPr txBox="1">
            <a:spLocks/>
          </p:cNvSpPr>
          <p:nvPr/>
        </p:nvSpPr>
        <p:spPr>
          <a:xfrm>
            <a:off x="2793304" y="4242432"/>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t>June 30, 2022</a:t>
            </a:r>
          </a:p>
        </p:txBody>
      </p:sp>
    </p:spTree>
    <p:extLst>
      <p:ext uri="{BB962C8B-B14F-4D97-AF65-F5344CB8AC3E}">
        <p14:creationId xmlns:p14="http://schemas.microsoft.com/office/powerpoint/2010/main" val="107579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98EE3B-8399-F04B-8CA2-9C14EF4D0671}"/>
              </a:ext>
            </a:extLst>
          </p:cNvPr>
          <p:cNvSpPr/>
          <p:nvPr/>
        </p:nvSpPr>
        <p:spPr>
          <a:xfrm>
            <a:off x="5370606" y="1662510"/>
            <a:ext cx="5054600" cy="1016000"/>
          </a:xfrm>
          <a:prstGeom prst="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36FB35-B03F-C048-BA3F-6CA1EEAE4C32}"/>
              </a:ext>
            </a:extLst>
          </p:cNvPr>
          <p:cNvSpPr/>
          <p:nvPr/>
        </p:nvSpPr>
        <p:spPr>
          <a:xfrm>
            <a:off x="5370606" y="2894410"/>
            <a:ext cx="5054600" cy="10160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1DE1371-F227-AA46-93FF-8E64B15EA08A}"/>
              </a:ext>
            </a:extLst>
          </p:cNvPr>
          <p:cNvSpPr/>
          <p:nvPr/>
        </p:nvSpPr>
        <p:spPr>
          <a:xfrm>
            <a:off x="5370606" y="4088210"/>
            <a:ext cx="5054600" cy="10160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43">
            <a:extLst>
              <a:ext uri="{FF2B5EF4-FFF2-40B4-BE49-F238E27FC236}">
                <a16:creationId xmlns:a16="http://schemas.microsoft.com/office/drawing/2014/main" id="{38CA7AAD-5095-2E42-BC59-F5EB8197E0B4}"/>
              </a:ext>
            </a:extLst>
          </p:cNvPr>
          <p:cNvSpPr txBox="1">
            <a:spLocks/>
          </p:cNvSpPr>
          <p:nvPr/>
        </p:nvSpPr>
        <p:spPr>
          <a:xfrm>
            <a:off x="5525387" y="2982119"/>
            <a:ext cx="4538662" cy="8405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rgbClr val="7030A0"/>
                </a:solidFill>
              </a:rPr>
              <a:t>Risk Landscape Update</a:t>
            </a:r>
          </a:p>
        </p:txBody>
      </p:sp>
      <p:sp>
        <p:nvSpPr>
          <p:cNvPr id="7" name="Text Placeholder 43">
            <a:extLst>
              <a:ext uri="{FF2B5EF4-FFF2-40B4-BE49-F238E27FC236}">
                <a16:creationId xmlns:a16="http://schemas.microsoft.com/office/drawing/2014/main" id="{72EBF6CF-3ACB-2948-919C-4B4FBD5F5D4A}"/>
              </a:ext>
            </a:extLst>
          </p:cNvPr>
          <p:cNvSpPr txBox="1">
            <a:spLocks/>
          </p:cNvSpPr>
          <p:nvPr/>
        </p:nvSpPr>
        <p:spPr>
          <a:xfrm>
            <a:off x="5628575" y="4175919"/>
            <a:ext cx="4538662" cy="8405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114300" lvl="0" indent="0" algn="ctr">
              <a:buClr>
                <a:prstClr val="white"/>
              </a:buClr>
              <a:buNone/>
            </a:pPr>
            <a:r>
              <a:rPr lang="en-US" sz="2400" b="1" dirty="0">
                <a:solidFill>
                  <a:srgbClr val="7030A0"/>
                </a:solidFill>
              </a:rPr>
              <a:t>Cyber Risk Performance Metrics</a:t>
            </a:r>
          </a:p>
        </p:txBody>
      </p:sp>
      <p:sp>
        <p:nvSpPr>
          <p:cNvPr id="9" name="Title 1">
            <a:extLst>
              <a:ext uri="{FF2B5EF4-FFF2-40B4-BE49-F238E27FC236}">
                <a16:creationId xmlns:a16="http://schemas.microsoft.com/office/drawing/2014/main" id="{20738D44-B79B-C84F-86A5-5E832CA3D522}"/>
              </a:ext>
            </a:extLst>
          </p:cNvPr>
          <p:cNvSpPr txBox="1">
            <a:spLocks/>
          </p:cNvSpPr>
          <p:nvPr/>
        </p:nvSpPr>
        <p:spPr>
          <a:xfrm>
            <a:off x="1060174" y="2678510"/>
            <a:ext cx="2959100" cy="132556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kern="0" dirty="0">
                <a:solidFill>
                  <a:schemeClr val="tx1"/>
                </a:solidFill>
              </a:rPr>
              <a:t>AGENDA</a:t>
            </a:r>
          </a:p>
        </p:txBody>
      </p:sp>
      <p:sp>
        <p:nvSpPr>
          <p:cNvPr id="10" name="Text Placeholder 43">
            <a:extLst>
              <a:ext uri="{FF2B5EF4-FFF2-40B4-BE49-F238E27FC236}">
                <a16:creationId xmlns:a16="http://schemas.microsoft.com/office/drawing/2014/main" id="{B6F0CC1D-3803-E64B-974B-19E9E3CD0013}"/>
              </a:ext>
            </a:extLst>
          </p:cNvPr>
          <p:cNvSpPr txBox="1">
            <a:spLocks/>
          </p:cNvSpPr>
          <p:nvPr/>
        </p:nvSpPr>
        <p:spPr>
          <a:xfrm>
            <a:off x="5525387" y="1911748"/>
            <a:ext cx="4711700" cy="5397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2400" b="1" dirty="0">
                <a:solidFill>
                  <a:schemeClr val="bg1"/>
                </a:solidFill>
              </a:rPr>
              <a:t>Summary of Last Update to Board</a:t>
            </a:r>
          </a:p>
        </p:txBody>
      </p:sp>
    </p:spTree>
    <p:extLst>
      <p:ext uri="{BB962C8B-B14F-4D97-AF65-F5344CB8AC3E}">
        <p14:creationId xmlns:p14="http://schemas.microsoft.com/office/powerpoint/2010/main" val="102369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3198</TotalTime>
  <Words>5178</Words>
  <Application>Microsoft Macintosh PowerPoint</Application>
  <PresentationFormat>Widescreen</PresentationFormat>
  <Paragraphs>656</Paragraphs>
  <Slides>38</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Proxima Nova</vt:lpstr>
      <vt:lpstr>PT Sans</vt:lpstr>
      <vt:lpstr>Wingdings</vt:lpstr>
      <vt:lpstr>Office Theme</vt:lpstr>
      <vt:lpstr>Template for CISO’s Presentation to Board Audit Committee or to the Board of Directors</vt:lpstr>
      <vt:lpstr>Using this Presentation Template</vt:lpstr>
      <vt:lpstr>You are telling a story…</vt:lpstr>
      <vt:lpstr>Decide How You Want Them to Feel</vt:lpstr>
      <vt:lpstr>Don’t forget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SLIDES</vt:lpstr>
      <vt:lpstr>PowerPoint Presentation</vt:lpstr>
      <vt:lpstr>PowerPoint Presentation</vt:lpstr>
      <vt:lpstr>PowerPoint Presentation</vt:lpstr>
      <vt:lpstr>PowerPoint Presentation</vt:lpstr>
      <vt:lpstr>PowerPoint Presentation</vt:lpstr>
      <vt:lpstr>If you found these slides useful…</vt:lpstr>
      <vt:lpstr>CYBER RISK QUANTIFICATION</vt:lpstr>
      <vt:lpstr>IDENTIFY</vt:lpstr>
      <vt:lpstr>PROTECT</vt:lpstr>
      <vt:lpstr>DETECT</vt:lpstr>
      <vt:lpstr>RESPOND</vt:lpstr>
      <vt:lpstr>RECOVER</vt:lpstr>
      <vt:lpstr>CYBERSECURITY POSTURE AUTOMATION</vt:lpstr>
      <vt:lpstr>PowerPoint Presentation</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Recurring CISO Presentation to Board of Directors</dc:title>
  <dc:creator>Gaurav Banga</dc:creator>
  <cp:lastModifiedBy>Ruchika Mishra</cp:lastModifiedBy>
  <cp:revision>69</cp:revision>
  <dcterms:created xsi:type="dcterms:W3CDTF">2020-10-29T18:33:10Z</dcterms:created>
  <dcterms:modified xsi:type="dcterms:W3CDTF">2022-03-31T14:24:45Z</dcterms:modified>
</cp:coreProperties>
</file>