
<file path=[Content_Types].xml><?xml version="1.0" encoding="utf-8"?>
<Types xmlns="http://schemas.openxmlformats.org/package/2006/content-types">
  <Default Extension="fntdata" ContentType="application/x-fontdata"/>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17"/>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Lst>
  <p:sldSz cx="12192000" cy="6858000"/>
  <p:notesSz cx="6858000" cy="9144000"/>
  <p:embeddedFontLst>
    <p:embeddedFont>
      <p:font typeface="Public Sans" pitchFamily="2" charset="77"/>
      <p:regular r:id="rId18"/>
      <p:bold r:id="rId19"/>
      <p:italic r:id="rId20"/>
      <p:boldItalic r:id="rId21"/>
    </p:embeddedFont>
    <p:embeddedFont>
      <p:font typeface="Public Sans ExtraBold" pitchFamily="2" charset="77"/>
      <p:bold r:id="rId22"/>
      <p:italic r:id="rId23"/>
      <p:boldItalic r:id="rId24"/>
    </p:embeddedFont>
    <p:embeddedFont>
      <p:font typeface="Public Sans Light" pitchFamily="2" charset="77"/>
      <p:regular r:id="rId25"/>
      <p:bold r:id="rId26"/>
      <p:italic r:id="rId27"/>
      <p:boldItalic r:id="rId28"/>
    </p:embeddedFont>
    <p:embeddedFont>
      <p:font typeface="Public Sans Medium" pitchFamily="2" charset="77"/>
      <p:regular r:id="rId29"/>
      <p:bold r:id="rId30"/>
      <p:italic r:id="rId31"/>
      <p:boldItalic r:id="rId32"/>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GoogleSlidesCustomDataVersion2">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36" roundtripDataSignature="AMtx7mjAbIFBrP6cMG4FmZHNRtKLw5xd1w=="/>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24098AA8-1DF2-4889-A1EB-D1A6B79CE03F}">
  <a:tblStyle styleId="{24098AA8-1DF2-4889-A1EB-D1A6B79CE03F}" styleName="Table_0">
    <a:wholeTbl>
      <a:tcTxStyle b="off" i="off">
        <a:font>
          <a:latin typeface="Arial"/>
          <a:ea typeface="Arial"/>
          <a:cs typeface="Arial"/>
        </a:font>
        <a:schemeClr val="dk1"/>
      </a:tcTxStyle>
      <a:tcStyle>
        <a:tcBdr>
          <a:left>
            <a:ln w="12700" cap="flat" cmpd="sng">
              <a:solidFill>
                <a:schemeClr val="lt1"/>
              </a:solidFill>
              <a:prstDash val="solid"/>
              <a:round/>
              <a:headEnd type="none" w="sm" len="sm"/>
              <a:tailEnd type="none" w="sm" len="sm"/>
            </a:ln>
          </a:left>
          <a:right>
            <a:ln w="12700" cap="flat" cmpd="sng">
              <a:solidFill>
                <a:schemeClr val="lt1"/>
              </a:solidFill>
              <a:prstDash val="solid"/>
              <a:round/>
              <a:headEnd type="none" w="sm" len="sm"/>
              <a:tailEnd type="none" w="sm" len="sm"/>
            </a:ln>
          </a:right>
          <a:top>
            <a:ln w="12700" cap="flat" cmpd="sng">
              <a:solidFill>
                <a:schemeClr val="lt1"/>
              </a:solidFill>
              <a:prstDash val="solid"/>
              <a:round/>
              <a:headEnd type="none" w="sm" len="sm"/>
              <a:tailEnd type="none" w="sm" len="sm"/>
            </a:ln>
          </a:top>
          <a:bottom>
            <a:ln w="12700" cap="flat" cmpd="sng">
              <a:solidFill>
                <a:schemeClr val="lt1"/>
              </a:solidFill>
              <a:prstDash val="solid"/>
              <a:round/>
              <a:headEnd type="none" w="sm" len="sm"/>
              <a:tailEnd type="none" w="sm" len="sm"/>
            </a:ln>
          </a:bottom>
          <a:insideH>
            <a:ln w="12700" cap="flat" cmpd="sng">
              <a:solidFill>
                <a:schemeClr val="lt1"/>
              </a:solidFill>
              <a:prstDash val="solid"/>
              <a:round/>
              <a:headEnd type="none" w="sm" len="sm"/>
              <a:tailEnd type="none" w="sm" len="sm"/>
            </a:ln>
          </a:insideH>
          <a:insideV>
            <a:ln w="12700" cap="flat" cmpd="sng">
              <a:solidFill>
                <a:schemeClr val="lt1"/>
              </a:solidFill>
              <a:prstDash val="solid"/>
              <a:round/>
              <a:headEnd type="none" w="sm" len="sm"/>
              <a:tailEnd type="none" w="sm" len="sm"/>
            </a:ln>
          </a:insideV>
        </a:tcBdr>
        <a:fill>
          <a:solidFill>
            <a:srgbClr val="E9E7F5"/>
          </a:solidFill>
        </a:fill>
      </a:tcStyle>
    </a:wholeTbl>
    <a:band1H>
      <a:tcTxStyle/>
      <a:tcStyle>
        <a:tcBdr/>
        <a:fill>
          <a:solidFill>
            <a:srgbClr val="D0CAEC"/>
          </a:solidFill>
        </a:fill>
      </a:tcStyle>
    </a:band1H>
    <a:band2H>
      <a:tcTxStyle/>
      <a:tcStyle>
        <a:tcBdr/>
      </a:tcStyle>
    </a:band2H>
    <a:band1V>
      <a:tcTxStyle/>
      <a:tcStyle>
        <a:tcBdr/>
        <a:fill>
          <a:solidFill>
            <a:srgbClr val="D0CAEC"/>
          </a:solidFill>
        </a:fill>
      </a:tcStyle>
    </a:band1V>
    <a:band2V>
      <a:tcTxStyle/>
      <a:tcStyle>
        <a:tcBdr/>
      </a:tcStyle>
    </a:band2V>
    <a:lastCol>
      <a:tcTxStyle b="on" i="off">
        <a:font>
          <a:latin typeface="Arial"/>
          <a:ea typeface="Arial"/>
          <a:cs typeface="Arial"/>
        </a:font>
        <a:schemeClr val="lt1"/>
      </a:tcTxStyle>
      <a:tcStyle>
        <a:tcBdr/>
        <a:fill>
          <a:solidFill>
            <a:schemeClr val="accent1"/>
          </a:solidFill>
        </a:fill>
      </a:tcStyle>
    </a:lastCol>
    <a:firstCol>
      <a:tcTxStyle b="on" i="off">
        <a:font>
          <a:latin typeface="Arial"/>
          <a:ea typeface="Arial"/>
          <a:cs typeface="Arial"/>
        </a:font>
        <a:schemeClr val="lt1"/>
      </a:tcTxStyle>
      <a:tcStyle>
        <a:tcBdr/>
        <a:fill>
          <a:solidFill>
            <a:schemeClr val="accent1"/>
          </a:solidFill>
        </a:fill>
      </a:tcStyle>
    </a:firstCol>
    <a:lastRow>
      <a:tcTxStyle b="on" i="off">
        <a:font>
          <a:latin typeface="Arial"/>
          <a:ea typeface="Arial"/>
          <a:cs typeface="Arial"/>
        </a:font>
        <a:schemeClr val="lt1"/>
      </a:tcTxStyle>
      <a:tcStyle>
        <a:tcBdr>
          <a:top>
            <a:ln w="38100" cap="flat" cmpd="sng">
              <a:solidFill>
                <a:schemeClr val="lt1"/>
              </a:solidFill>
              <a:prstDash val="solid"/>
              <a:round/>
              <a:headEnd type="none" w="sm" len="sm"/>
              <a:tailEnd type="none" w="sm" len="sm"/>
            </a:ln>
          </a:top>
        </a:tcBdr>
        <a:fill>
          <a:solidFill>
            <a:schemeClr val="accent1"/>
          </a:solidFill>
        </a:fill>
      </a:tcStyle>
    </a:lastRow>
    <a:seCell>
      <a:tcTxStyle/>
      <a:tcStyle>
        <a:tcBdr/>
      </a:tcStyle>
    </a:seCell>
    <a:swCell>
      <a:tcTxStyle/>
      <a:tcStyle>
        <a:tcBdr/>
      </a:tcStyle>
    </a:swCell>
    <a:firstRow>
      <a:tcTxStyle b="on" i="off">
        <a:font>
          <a:latin typeface="Arial"/>
          <a:ea typeface="Arial"/>
          <a:cs typeface="Arial"/>
        </a:font>
        <a:schemeClr val="lt1"/>
      </a:tcTxStyle>
      <a:tcStyle>
        <a:tcBdr>
          <a:bottom>
            <a:ln w="38100" cap="flat" cmpd="sng">
              <a:solidFill>
                <a:schemeClr val="lt1"/>
              </a:solidFill>
              <a:prstDash val="solid"/>
              <a:round/>
              <a:headEnd type="none" w="sm" len="sm"/>
              <a:tailEnd type="none" w="sm" len="sm"/>
            </a:ln>
          </a:bottom>
        </a:tcBdr>
        <a:fill>
          <a:solidFill>
            <a:schemeClr val="accent1"/>
          </a:solidFill>
        </a:fill>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599"/>
    <p:restoredTop sz="94674"/>
  </p:normalViewPr>
  <p:slideViewPr>
    <p:cSldViewPr snapToGrid="0">
      <p:cViewPr varScale="1">
        <p:scale>
          <a:sx n="102" d="100"/>
          <a:sy n="102" d="100"/>
        </p:scale>
        <p:origin x="224" y="184"/>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font" Target="fonts/font1.fntdata"/><Relationship Id="rId26" Type="http://schemas.openxmlformats.org/officeDocument/2006/relationships/font" Target="fonts/font9.fntdata"/><Relationship Id="rId39" Type="http://schemas.openxmlformats.org/officeDocument/2006/relationships/theme" Target="theme/theme1.xml"/><Relationship Id="rId21" Type="http://schemas.openxmlformats.org/officeDocument/2006/relationships/font" Target="fonts/font4.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5" Type="http://schemas.openxmlformats.org/officeDocument/2006/relationships/font" Target="fonts/font8.fntdata"/><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font" Target="fonts/font3.fntdata"/><Relationship Id="rId29" Type="http://schemas.openxmlformats.org/officeDocument/2006/relationships/font" Target="fonts/font12.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7.fntdata"/><Relationship Id="rId32" Type="http://schemas.openxmlformats.org/officeDocument/2006/relationships/font" Target="fonts/font15.fntdata"/><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6.fntdata"/><Relationship Id="rId28" Type="http://schemas.openxmlformats.org/officeDocument/2006/relationships/font" Target="fonts/font11.fntdata"/><Relationship Id="rId36" Type="http://customschemas.google.com/relationships/presentationmetadata" Target="metadata"/><Relationship Id="rId10" Type="http://schemas.openxmlformats.org/officeDocument/2006/relationships/slide" Target="slides/slide9.xml"/><Relationship Id="rId19" Type="http://schemas.openxmlformats.org/officeDocument/2006/relationships/font" Target="fonts/font2.fntdata"/><Relationship Id="rId31" Type="http://schemas.openxmlformats.org/officeDocument/2006/relationships/font" Target="fonts/font14.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5.fntdata"/><Relationship Id="rId27" Type="http://schemas.openxmlformats.org/officeDocument/2006/relationships/font" Target="fonts/font10.fntdata"/><Relationship Id="rId30" Type="http://schemas.openxmlformats.org/officeDocument/2006/relationships/font" Target="fonts/font13.fntdata"/><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1pPr>
            <a:lvl2pPr marL="914400" marR="0" lvl="1"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2pPr>
            <a:lvl3pPr marL="1371600" marR="0" lvl="2"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3pPr>
            <a:lvl4pPr marL="1828800" marR="0" lvl="3"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4pPr>
            <a:lvl5pPr marL="2286000" marR="0" lvl="4"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Arial"/>
                <a:ea typeface="Arial"/>
                <a:cs typeface="Arial"/>
                <a:sym typeface="Arial"/>
              </a:rPr>
              <a:t>‹#›</a:t>
            </a:fld>
            <a:endParaRPr sz="1200" b="0" i="0" u="none" strike="noStrike" cap="none">
              <a:solidFill>
                <a:schemeClr val="dk1"/>
              </a:solidFill>
              <a:latin typeface="Arial"/>
              <a:ea typeface="Arial"/>
              <a:cs typeface="Arial"/>
              <a:sym typeface="Arial"/>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
        <p:cNvGrpSpPr/>
        <p:nvPr/>
      </p:nvGrpSpPr>
      <p:grpSpPr>
        <a:xfrm>
          <a:off x="0" y="0"/>
          <a:ext cx="0" cy="0"/>
          <a:chOff x="0" y="0"/>
          <a:chExt cx="0" cy="0"/>
        </a:xfrm>
      </p:grpSpPr>
      <p:sp>
        <p:nvSpPr>
          <p:cNvPr id="46" name="Google Shape;46;p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7" name="Google Shape;47;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8"/>
        <p:cNvGrpSpPr/>
        <p:nvPr/>
      </p:nvGrpSpPr>
      <p:grpSpPr>
        <a:xfrm>
          <a:off x="0" y="0"/>
          <a:ext cx="0" cy="0"/>
          <a:chOff x="0" y="0"/>
          <a:chExt cx="0" cy="0"/>
        </a:xfrm>
      </p:grpSpPr>
      <p:sp>
        <p:nvSpPr>
          <p:cNvPr id="229" name="Google Shape;229;p8: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30" name="Google Shape;230;p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6"/>
        <p:cNvGrpSpPr/>
        <p:nvPr/>
      </p:nvGrpSpPr>
      <p:grpSpPr>
        <a:xfrm>
          <a:off x="0" y="0"/>
          <a:ext cx="0" cy="0"/>
          <a:chOff x="0" y="0"/>
          <a:chExt cx="0" cy="0"/>
        </a:xfrm>
      </p:grpSpPr>
      <p:sp>
        <p:nvSpPr>
          <p:cNvPr id="287" name="Google Shape;287;p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88" name="Google Shape;288;p9: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89" name="Google Shape;289;p9: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u="none" strike="noStrike" cap="none">
                <a:solidFill>
                  <a:srgbClr val="000000"/>
                </a:solidFill>
                <a:latin typeface="Arial"/>
                <a:ea typeface="Arial"/>
                <a:cs typeface="Arial"/>
                <a:sym typeface="Arial"/>
              </a:rPr>
              <a:t>11</a:t>
            </a:fld>
            <a:endParaRPr sz="1200" u="none" strike="noStrike" cap="none">
              <a:solidFill>
                <a:srgbClr val="000000"/>
              </a:solidFill>
              <a:latin typeface="Arial"/>
              <a:ea typeface="Arial"/>
              <a:cs typeface="Arial"/>
              <a:sym typeface="Arial"/>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6"/>
        <p:cNvGrpSpPr/>
        <p:nvPr/>
      </p:nvGrpSpPr>
      <p:grpSpPr>
        <a:xfrm>
          <a:off x="0" y="0"/>
          <a:ext cx="0" cy="0"/>
          <a:chOff x="0" y="0"/>
          <a:chExt cx="0" cy="0"/>
        </a:xfrm>
      </p:grpSpPr>
      <p:sp>
        <p:nvSpPr>
          <p:cNvPr id="297" name="Google Shape;297;p1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98" name="Google Shape;298;p1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99" name="Google Shape;299;p10: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u="none" strike="noStrike" cap="none">
                <a:solidFill>
                  <a:srgbClr val="000000"/>
                </a:solidFill>
                <a:latin typeface="Arial"/>
                <a:ea typeface="Arial"/>
                <a:cs typeface="Arial"/>
                <a:sym typeface="Arial"/>
              </a:rPr>
              <a:t>12</a:t>
            </a:fld>
            <a:endParaRPr sz="1200" u="none" strike="noStrike" cap="none">
              <a:solidFill>
                <a:srgbClr val="000000"/>
              </a:solidFill>
              <a:latin typeface="Arial"/>
              <a:ea typeface="Arial"/>
              <a:cs typeface="Arial"/>
              <a:sym typeface="Arial"/>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7"/>
        <p:cNvGrpSpPr/>
        <p:nvPr/>
      </p:nvGrpSpPr>
      <p:grpSpPr>
        <a:xfrm>
          <a:off x="0" y="0"/>
          <a:ext cx="0" cy="0"/>
          <a:chOff x="0" y="0"/>
          <a:chExt cx="0" cy="0"/>
        </a:xfrm>
      </p:grpSpPr>
      <p:sp>
        <p:nvSpPr>
          <p:cNvPr id="318" name="Google Shape;318;p1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19" name="Google Shape;319;p13: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20" name="Google Shape;320;p13: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u="none" strike="noStrike" cap="none">
                <a:solidFill>
                  <a:srgbClr val="000000"/>
                </a:solidFill>
                <a:latin typeface="Arial"/>
                <a:ea typeface="Arial"/>
                <a:cs typeface="Arial"/>
                <a:sym typeface="Arial"/>
              </a:rPr>
              <a:t>13</a:t>
            </a:fld>
            <a:endParaRPr sz="1200" u="none" strike="noStrike" cap="none">
              <a:solidFill>
                <a:srgbClr val="000000"/>
              </a:solidFill>
              <a:latin typeface="Arial"/>
              <a:ea typeface="Arial"/>
              <a:cs typeface="Arial"/>
              <a:sym typeface="Arial"/>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4"/>
        <p:cNvGrpSpPr/>
        <p:nvPr/>
      </p:nvGrpSpPr>
      <p:grpSpPr>
        <a:xfrm>
          <a:off x="0" y="0"/>
          <a:ext cx="0" cy="0"/>
          <a:chOff x="0" y="0"/>
          <a:chExt cx="0" cy="0"/>
        </a:xfrm>
      </p:grpSpPr>
      <p:sp>
        <p:nvSpPr>
          <p:cNvPr id="345" name="Google Shape;345;p1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46" name="Google Shape;346;p15: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47" name="Google Shape;347;p15: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u="none" strike="noStrike" cap="none">
                <a:solidFill>
                  <a:srgbClr val="000000"/>
                </a:solidFill>
                <a:latin typeface="Arial"/>
                <a:ea typeface="Arial"/>
                <a:cs typeface="Arial"/>
                <a:sym typeface="Arial"/>
              </a:rPr>
              <a:t>14</a:t>
            </a:fld>
            <a:endParaRPr sz="1200" u="none" strike="noStrike" cap="none">
              <a:solidFill>
                <a:srgbClr val="000000"/>
              </a:solidFill>
              <a:latin typeface="Arial"/>
              <a:ea typeface="Arial"/>
              <a:cs typeface="Arial"/>
              <a:sym typeface="Arial"/>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9"/>
        <p:cNvGrpSpPr/>
        <p:nvPr/>
      </p:nvGrpSpPr>
      <p:grpSpPr>
        <a:xfrm>
          <a:off x="0" y="0"/>
          <a:ext cx="0" cy="0"/>
          <a:chOff x="0" y="0"/>
          <a:chExt cx="0" cy="0"/>
        </a:xfrm>
      </p:grpSpPr>
      <p:sp>
        <p:nvSpPr>
          <p:cNvPr id="370" name="Google Shape;370;p20: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71" name="Google Shape;371;p2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
        <p:cNvGrpSpPr/>
        <p:nvPr/>
      </p:nvGrpSpPr>
      <p:grpSpPr>
        <a:xfrm>
          <a:off x="0" y="0"/>
          <a:ext cx="0" cy="0"/>
          <a:chOff x="0" y="0"/>
          <a:chExt cx="0" cy="0"/>
        </a:xfrm>
      </p:grpSpPr>
      <p:sp>
        <p:nvSpPr>
          <p:cNvPr id="56" name="Google Shape;56;g24c1c1f0146_0_18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7" name="Google Shape;57;g24c1c1f0146_0_182: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58" name="Google Shape;58;g24c1c1f0146_0_182: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u="none" strike="noStrike" cap="none">
                <a:solidFill>
                  <a:srgbClr val="000000"/>
                </a:solidFill>
                <a:latin typeface="Arial"/>
                <a:ea typeface="Arial"/>
                <a:cs typeface="Arial"/>
                <a:sym typeface="Arial"/>
              </a:rPr>
              <a:t>2</a:t>
            </a:fld>
            <a:endParaRPr sz="1200" u="none" strike="noStrike" cap="none">
              <a:solidFill>
                <a:srgbClr val="000000"/>
              </a:solidFill>
              <a:latin typeface="Arial"/>
              <a:ea typeface="Arial"/>
              <a:cs typeface="Arial"/>
              <a:sym typeface="Arial"/>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
        <p:cNvGrpSpPr/>
        <p:nvPr/>
      </p:nvGrpSpPr>
      <p:grpSpPr>
        <a:xfrm>
          <a:off x="0" y="0"/>
          <a:ext cx="0" cy="0"/>
          <a:chOff x="0" y="0"/>
          <a:chExt cx="0" cy="0"/>
        </a:xfrm>
      </p:grpSpPr>
      <p:sp>
        <p:nvSpPr>
          <p:cNvPr id="66" name="Google Shape;66;g24c1c1f04c1_0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7" name="Google Shape;67;g24c1c1f04c1_0_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t>Modify this slide to add your organization’s name and logo.  </a:t>
            </a:r>
            <a:endParaRPr/>
          </a:p>
          <a:p>
            <a:pPr marL="0" lvl="0" indent="0" algn="l" rtl="0">
              <a:lnSpc>
                <a:spcPct val="100000"/>
              </a:lnSpc>
              <a:spcBef>
                <a:spcPts val="0"/>
              </a:spcBef>
              <a:spcAft>
                <a:spcPts val="0"/>
              </a:spcAft>
              <a:buSzPts val="1400"/>
              <a:buNone/>
            </a:pPr>
            <a:endParaRPr/>
          </a:p>
          <a:p>
            <a:pPr marL="0" lvl="0" indent="0" algn="l" rtl="0">
              <a:lnSpc>
                <a:spcPct val="100000"/>
              </a:lnSpc>
              <a:spcBef>
                <a:spcPts val="0"/>
              </a:spcBef>
              <a:spcAft>
                <a:spcPts val="0"/>
              </a:spcAft>
              <a:buSzPts val="1400"/>
              <a:buNone/>
            </a:pPr>
            <a:r>
              <a:rPr lang="en-US"/>
              <a:t>The date field is auto-updating. If you are preparing your slides for a specific date, you may want to change that. </a:t>
            </a:r>
            <a:endParaRPr/>
          </a:p>
          <a:p>
            <a:pPr marL="0" lvl="0" indent="0" algn="l" rtl="0">
              <a:lnSpc>
                <a:spcPct val="100000"/>
              </a:lnSpc>
              <a:spcBef>
                <a:spcPts val="0"/>
              </a:spcBef>
              <a:spcAft>
                <a:spcPts val="0"/>
              </a:spcAft>
              <a:buSzPts val="1400"/>
              <a:buNone/>
            </a:pPr>
            <a:endParaRPr/>
          </a:p>
        </p:txBody>
      </p:sp>
      <p:sp>
        <p:nvSpPr>
          <p:cNvPr id="68" name="Google Shape;68;g24c1c1f04c1_0_0: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3</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
        <p:cNvGrpSpPr/>
        <p:nvPr/>
      </p:nvGrpSpPr>
      <p:grpSpPr>
        <a:xfrm>
          <a:off x="0" y="0"/>
          <a:ext cx="0" cy="0"/>
          <a:chOff x="0" y="0"/>
          <a:chExt cx="0" cy="0"/>
        </a:xfrm>
      </p:grpSpPr>
      <p:sp>
        <p:nvSpPr>
          <p:cNvPr id="73" name="Google Shape;73;g24c1c1f04c1_0_9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4" name="Google Shape;74;g24c1c1f04c1_0_9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75" name="Google Shape;75;g24c1c1f04c1_0_90: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4</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0"/>
        <p:cNvGrpSpPr/>
        <p:nvPr/>
      </p:nvGrpSpPr>
      <p:grpSpPr>
        <a:xfrm>
          <a:off x="0" y="0"/>
          <a:ext cx="0" cy="0"/>
          <a:chOff x="0" y="0"/>
          <a:chExt cx="0" cy="0"/>
        </a:xfrm>
      </p:grpSpPr>
      <p:sp>
        <p:nvSpPr>
          <p:cNvPr id="91" name="Google Shape;91;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2" name="Google Shape;92;p2: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93" name="Google Shape;93;p2: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5</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1"/>
        <p:cNvGrpSpPr/>
        <p:nvPr/>
      </p:nvGrpSpPr>
      <p:grpSpPr>
        <a:xfrm>
          <a:off x="0" y="0"/>
          <a:ext cx="0" cy="0"/>
          <a:chOff x="0" y="0"/>
          <a:chExt cx="0" cy="0"/>
        </a:xfrm>
      </p:grpSpPr>
      <p:sp>
        <p:nvSpPr>
          <p:cNvPr id="102" name="Google Shape;102;p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03" name="Google Shape;103;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6"/>
        <p:cNvGrpSpPr/>
        <p:nvPr/>
      </p:nvGrpSpPr>
      <p:grpSpPr>
        <a:xfrm>
          <a:off x="0" y="0"/>
          <a:ext cx="0" cy="0"/>
          <a:chOff x="0" y="0"/>
          <a:chExt cx="0" cy="0"/>
        </a:xfrm>
      </p:grpSpPr>
      <p:sp>
        <p:nvSpPr>
          <p:cNvPr id="157" name="Google Shape;157;p5: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58" name="Google Shape;158;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2"/>
        <p:cNvGrpSpPr/>
        <p:nvPr/>
      </p:nvGrpSpPr>
      <p:grpSpPr>
        <a:xfrm>
          <a:off x="0" y="0"/>
          <a:ext cx="0" cy="0"/>
          <a:chOff x="0" y="0"/>
          <a:chExt cx="0" cy="0"/>
        </a:xfrm>
      </p:grpSpPr>
      <p:sp>
        <p:nvSpPr>
          <p:cNvPr id="163" name="Google Shape;163;p6: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64" name="Google Shape;164;p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7"/>
        <p:cNvGrpSpPr/>
        <p:nvPr/>
      </p:nvGrpSpPr>
      <p:grpSpPr>
        <a:xfrm>
          <a:off x="0" y="0"/>
          <a:ext cx="0" cy="0"/>
          <a:chOff x="0" y="0"/>
          <a:chExt cx="0" cy="0"/>
        </a:xfrm>
      </p:grpSpPr>
      <p:sp>
        <p:nvSpPr>
          <p:cNvPr id="218" name="Google Shape;218;p7: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19" name="Google Shape;219;p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5"/>
        <p:cNvGrpSpPr/>
        <p:nvPr/>
      </p:nvGrpSpPr>
      <p:grpSpPr>
        <a:xfrm>
          <a:off x="0" y="0"/>
          <a:ext cx="0" cy="0"/>
          <a:chOff x="0" y="0"/>
          <a:chExt cx="0" cy="0"/>
        </a:xfrm>
      </p:grpSpPr>
      <p:pic>
        <p:nvPicPr>
          <p:cNvPr id="16" name="Google Shape;16;g24c1c1f04c1_0_308"/>
          <p:cNvPicPr preferRelativeResize="0"/>
          <p:nvPr/>
        </p:nvPicPr>
        <p:blipFill rotWithShape="1">
          <a:blip r:embed="rId2">
            <a:alphaModFix/>
          </a:blip>
          <a:srcRect t="12747" r="19782" b="12785"/>
          <a:stretch/>
        </p:blipFill>
        <p:spPr>
          <a:xfrm>
            <a:off x="4823820" y="0"/>
            <a:ext cx="7368180" cy="6873185"/>
          </a:xfrm>
          <a:prstGeom prst="rect">
            <a:avLst/>
          </a:prstGeom>
          <a:noFill/>
          <a:ln>
            <a:noFill/>
          </a:ln>
        </p:spPr>
      </p:pic>
      <p:grpSp>
        <p:nvGrpSpPr>
          <p:cNvPr id="17" name="Google Shape;17;g24c1c1f04c1_0_308"/>
          <p:cNvGrpSpPr/>
          <p:nvPr/>
        </p:nvGrpSpPr>
        <p:grpSpPr>
          <a:xfrm>
            <a:off x="9454601" y="6472201"/>
            <a:ext cx="2737399" cy="382261"/>
            <a:chOff x="0" y="6472201"/>
            <a:chExt cx="2737399" cy="382261"/>
          </a:xfrm>
        </p:grpSpPr>
        <p:sp>
          <p:nvSpPr>
            <p:cNvPr id="18" name="Google Shape;18;g24c1c1f04c1_0_308"/>
            <p:cNvSpPr/>
            <p:nvPr/>
          </p:nvSpPr>
          <p:spPr>
            <a:xfrm>
              <a:off x="0" y="6472201"/>
              <a:ext cx="2737399" cy="382261"/>
            </a:xfrm>
            <a:prstGeom prst="rect">
              <a:avLst/>
            </a:prstGeom>
            <a:solidFill>
              <a:srgbClr val="FF00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200"/>
                <a:buFont typeface="Arial"/>
                <a:buNone/>
              </a:pPr>
              <a:r>
                <a:rPr lang="en-US" sz="1200" b="0" i="0" u="none" strike="noStrike" cap="none">
                  <a:solidFill>
                    <a:schemeClr val="lt1"/>
                  </a:solidFill>
                  <a:latin typeface="Public Sans Medium"/>
                  <a:ea typeface="Public Sans Medium"/>
                  <a:cs typeface="Public Sans Medium"/>
                  <a:sym typeface="Public Sans Medium"/>
                </a:rPr>
                <a:t>Delete this slide after use</a:t>
              </a:r>
              <a:endParaRPr sz="1200" b="0" i="0" u="none" strike="noStrike" cap="none">
                <a:solidFill>
                  <a:schemeClr val="lt1"/>
                </a:solidFill>
                <a:latin typeface="Public Sans Medium"/>
                <a:ea typeface="Public Sans Medium"/>
                <a:cs typeface="Public Sans Medium"/>
                <a:sym typeface="Public Sans Medium"/>
              </a:endParaRPr>
            </a:p>
          </p:txBody>
        </p:sp>
        <p:pic>
          <p:nvPicPr>
            <p:cNvPr id="19" name="Google Shape;19;g24c1c1f04c1_0_308"/>
            <p:cNvPicPr preferRelativeResize="0"/>
            <p:nvPr/>
          </p:nvPicPr>
          <p:blipFill rotWithShape="1">
            <a:blip r:embed="rId3">
              <a:alphaModFix/>
            </a:blip>
            <a:srcRect/>
            <a:stretch/>
          </p:blipFill>
          <p:spPr>
            <a:xfrm>
              <a:off x="96520" y="6554430"/>
              <a:ext cx="229356" cy="207660"/>
            </a:xfrm>
            <a:prstGeom prst="rect">
              <a:avLst/>
            </a:prstGeom>
            <a:noFill/>
            <a:ln>
              <a:noFill/>
            </a:ln>
          </p:spPr>
        </p:pic>
      </p:grpSp>
      <p:pic>
        <p:nvPicPr>
          <p:cNvPr id="20" name="Google Shape;20;g24c1c1f04c1_0_308"/>
          <p:cNvPicPr preferRelativeResize="0"/>
          <p:nvPr/>
        </p:nvPicPr>
        <p:blipFill rotWithShape="1">
          <a:blip r:embed="rId4">
            <a:alphaModFix/>
          </a:blip>
          <a:srcRect/>
          <a:stretch/>
        </p:blipFill>
        <p:spPr>
          <a:xfrm>
            <a:off x="477981" y="6083486"/>
            <a:ext cx="1542596" cy="362158"/>
          </a:xfrm>
          <a:prstGeom prst="rect">
            <a:avLst/>
          </a:prstGeom>
          <a:noFill/>
          <a:ln>
            <a:noFill/>
          </a:ln>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Blank">
  <p:cSld name="Main Slide">
    <p:spTree>
      <p:nvGrpSpPr>
        <p:cNvPr id="1" name="Shape 21"/>
        <p:cNvGrpSpPr/>
        <p:nvPr/>
      </p:nvGrpSpPr>
      <p:grpSpPr>
        <a:xfrm>
          <a:off x="0" y="0"/>
          <a:ext cx="0" cy="0"/>
          <a:chOff x="0" y="0"/>
          <a:chExt cx="0" cy="0"/>
        </a:xfrm>
      </p:grpSpPr>
      <p:sp>
        <p:nvSpPr>
          <p:cNvPr id="22" name="Google Shape;22;g24c1c1f04c1_0_313"/>
          <p:cNvSpPr/>
          <p:nvPr/>
        </p:nvSpPr>
        <p:spPr>
          <a:xfrm rot="10800000" flipH="1">
            <a:off x="6096000" y="0"/>
            <a:ext cx="6096000" cy="1042918"/>
          </a:xfrm>
          <a:prstGeom prst="rect">
            <a:avLst/>
          </a:prstGeom>
          <a:gradFill>
            <a:gsLst>
              <a:gs pos="0">
                <a:schemeClr val="lt1"/>
              </a:gs>
              <a:gs pos="52999">
                <a:srgbClr val="DBEDF6">
                  <a:alpha val="16862"/>
                </a:srgbClr>
              </a:gs>
              <a:gs pos="100000">
                <a:srgbClr val="CCB5F7">
                  <a:alpha val="45882"/>
                </a:srgbClr>
              </a:gs>
            </a:gsLst>
            <a:lin ang="0"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pic>
        <p:nvPicPr>
          <p:cNvPr id="23" name="Google Shape;23;g24c1c1f04c1_0_313"/>
          <p:cNvPicPr preferRelativeResize="0"/>
          <p:nvPr/>
        </p:nvPicPr>
        <p:blipFill rotWithShape="1">
          <a:blip r:embed="rId2">
            <a:alphaModFix/>
          </a:blip>
          <a:srcRect/>
          <a:stretch/>
        </p:blipFill>
        <p:spPr>
          <a:xfrm>
            <a:off x="10718938" y="369797"/>
            <a:ext cx="1120635" cy="263093"/>
          </a:xfrm>
          <a:prstGeom prst="rect">
            <a:avLst/>
          </a:prstGeom>
          <a:noFill/>
          <a:ln>
            <a:noFill/>
          </a:ln>
        </p:spPr>
      </p:pic>
      <p:sp>
        <p:nvSpPr>
          <p:cNvPr id="24" name="Google Shape;24;g24c1c1f04c1_0_313"/>
          <p:cNvSpPr txBox="1"/>
          <p:nvPr/>
        </p:nvSpPr>
        <p:spPr>
          <a:xfrm>
            <a:off x="11460480" y="6396990"/>
            <a:ext cx="635000" cy="365100"/>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888888"/>
              </a:buClr>
              <a:buSzPts val="1200"/>
              <a:buFont typeface="Calibri"/>
              <a:buNone/>
            </a:pPr>
            <a:fld id="{00000000-1234-1234-1234-123412341234}" type="slidenum">
              <a:rPr lang="en-US" sz="1200" b="0" i="0" u="none" strike="noStrike" cap="none">
                <a:solidFill>
                  <a:schemeClr val="accent3"/>
                </a:solidFill>
                <a:latin typeface="Public Sans"/>
                <a:ea typeface="Public Sans"/>
                <a:cs typeface="Public Sans"/>
                <a:sym typeface="Public Sans"/>
              </a:rPr>
              <a:t>‹#›</a:t>
            </a:fld>
            <a:endParaRPr sz="1200" b="0" i="0" u="none" strike="noStrike" cap="none">
              <a:solidFill>
                <a:schemeClr val="accent3"/>
              </a:solidFill>
              <a:latin typeface="Public Sans"/>
              <a:ea typeface="Public Sans"/>
              <a:cs typeface="Public Sans"/>
              <a:sym typeface="Public Sans"/>
            </a:endParaRPr>
          </a:p>
        </p:txBody>
      </p:sp>
      <p:grpSp>
        <p:nvGrpSpPr>
          <p:cNvPr id="25" name="Google Shape;25;g24c1c1f04c1_0_313"/>
          <p:cNvGrpSpPr/>
          <p:nvPr/>
        </p:nvGrpSpPr>
        <p:grpSpPr>
          <a:xfrm>
            <a:off x="0" y="6472201"/>
            <a:ext cx="2737399" cy="382261"/>
            <a:chOff x="0" y="6472201"/>
            <a:chExt cx="2737399" cy="382261"/>
          </a:xfrm>
        </p:grpSpPr>
        <p:sp>
          <p:nvSpPr>
            <p:cNvPr id="26" name="Google Shape;26;g24c1c1f04c1_0_313"/>
            <p:cNvSpPr/>
            <p:nvPr/>
          </p:nvSpPr>
          <p:spPr>
            <a:xfrm>
              <a:off x="0" y="6472201"/>
              <a:ext cx="2737399" cy="382261"/>
            </a:xfrm>
            <a:prstGeom prst="rect">
              <a:avLst/>
            </a:prstGeom>
            <a:solidFill>
              <a:srgbClr val="FF00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200"/>
                <a:buFont typeface="Arial"/>
                <a:buNone/>
              </a:pPr>
              <a:r>
                <a:rPr lang="en-US" sz="1200" b="0" i="0" u="none" strike="noStrike" cap="none">
                  <a:solidFill>
                    <a:schemeClr val="lt1"/>
                  </a:solidFill>
                  <a:latin typeface="Public Sans Medium"/>
                  <a:ea typeface="Public Sans Medium"/>
                  <a:cs typeface="Public Sans Medium"/>
                  <a:sym typeface="Public Sans Medium"/>
                </a:rPr>
                <a:t>Delete this slide after use</a:t>
              </a:r>
              <a:endParaRPr sz="1200" b="0" i="0" u="none" strike="noStrike" cap="none">
                <a:solidFill>
                  <a:schemeClr val="lt1"/>
                </a:solidFill>
                <a:latin typeface="Public Sans Medium"/>
                <a:ea typeface="Public Sans Medium"/>
                <a:cs typeface="Public Sans Medium"/>
                <a:sym typeface="Public Sans Medium"/>
              </a:endParaRPr>
            </a:p>
          </p:txBody>
        </p:sp>
        <p:pic>
          <p:nvPicPr>
            <p:cNvPr id="27" name="Google Shape;27;g24c1c1f04c1_0_313"/>
            <p:cNvPicPr preferRelativeResize="0"/>
            <p:nvPr/>
          </p:nvPicPr>
          <p:blipFill rotWithShape="1">
            <a:blip r:embed="rId3">
              <a:alphaModFix/>
            </a:blip>
            <a:srcRect/>
            <a:stretch/>
          </p:blipFill>
          <p:spPr>
            <a:xfrm>
              <a:off x="96520" y="6554430"/>
              <a:ext cx="229356" cy="207660"/>
            </a:xfrm>
            <a:prstGeom prst="rect">
              <a:avLst/>
            </a:prstGeom>
            <a:noFill/>
            <a:ln>
              <a:noFill/>
            </a:ln>
          </p:spPr>
        </p:pic>
      </p:grpSp>
      <p:sp>
        <p:nvSpPr>
          <p:cNvPr id="28" name="Google Shape;28;g24c1c1f04c1_0_313"/>
          <p:cNvSpPr txBox="1">
            <a:spLocks noGrp="1"/>
          </p:cNvSpPr>
          <p:nvPr>
            <p:ph type="title"/>
          </p:nvPr>
        </p:nvSpPr>
        <p:spPr>
          <a:xfrm>
            <a:off x="430695" y="159026"/>
            <a:ext cx="10515600" cy="89121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4400"/>
              <a:buFont typeface="Calibri"/>
              <a:buNone/>
              <a:defRPr b="0" i="0">
                <a:solidFill>
                  <a:schemeClr val="accent1"/>
                </a:solidFill>
                <a:latin typeface="Public Sans ExtraBold"/>
                <a:ea typeface="Public Sans ExtraBold"/>
                <a:cs typeface="Public Sans ExtraBold"/>
                <a:sym typeface="Public Sans ExtraBold"/>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9" name="Google Shape;29;g24c1c1f04c1_0_313"/>
          <p:cNvSpPr txBox="1">
            <a:spLocks noGrp="1"/>
          </p:cNvSpPr>
          <p:nvPr>
            <p:ph type="body" idx="1"/>
          </p:nvPr>
        </p:nvSpPr>
        <p:spPr>
          <a:xfrm>
            <a:off x="430695" y="1689651"/>
            <a:ext cx="10515600" cy="4074265"/>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sz="1600" b="0" i="0">
                <a:solidFill>
                  <a:schemeClr val="dk1"/>
                </a:solidFill>
                <a:latin typeface="Public Sans"/>
                <a:ea typeface="Public Sans"/>
                <a:cs typeface="Public Sans"/>
                <a:sym typeface="Public Sans"/>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Blank">
  <p:cSld name="CISO—Blank">
    <p:spTree>
      <p:nvGrpSpPr>
        <p:cNvPr id="1" name="Shape 30"/>
        <p:cNvGrpSpPr/>
        <p:nvPr/>
      </p:nvGrpSpPr>
      <p:grpSpPr>
        <a:xfrm>
          <a:off x="0" y="0"/>
          <a:ext cx="0" cy="0"/>
          <a:chOff x="0" y="0"/>
          <a:chExt cx="0" cy="0"/>
        </a:xfrm>
      </p:grpSpPr>
      <p:sp>
        <p:nvSpPr>
          <p:cNvPr id="31" name="Google Shape;31;g24c1c1f04c1_0_304"/>
          <p:cNvSpPr txBox="1"/>
          <p:nvPr/>
        </p:nvSpPr>
        <p:spPr>
          <a:xfrm>
            <a:off x="11460480" y="6396990"/>
            <a:ext cx="635000" cy="365100"/>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888888"/>
              </a:buClr>
              <a:buSzPts val="1200"/>
              <a:buFont typeface="Calibri"/>
              <a:buNone/>
            </a:pPr>
            <a:fld id="{00000000-1234-1234-1234-123412341234}" type="slidenum">
              <a:rPr lang="en-US" sz="1200" b="0" i="0" u="none" strike="noStrike" cap="none">
                <a:solidFill>
                  <a:schemeClr val="accent3"/>
                </a:solidFill>
                <a:latin typeface="Public Sans"/>
                <a:ea typeface="Public Sans"/>
                <a:cs typeface="Public Sans"/>
                <a:sym typeface="Public Sans"/>
              </a:rPr>
              <a:t>‹#›</a:t>
            </a:fld>
            <a:endParaRPr sz="1200" b="0" i="0" u="none" strike="noStrike" cap="none">
              <a:solidFill>
                <a:schemeClr val="accent3"/>
              </a:solidFill>
              <a:latin typeface="Public Sans"/>
              <a:ea typeface="Public Sans"/>
              <a:cs typeface="Public Sans"/>
              <a:sym typeface="Public Sans"/>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Blank">
  <p:cSld name="CISO—Content">
    <p:spTree>
      <p:nvGrpSpPr>
        <p:cNvPr id="1" name="Shape 32"/>
        <p:cNvGrpSpPr/>
        <p:nvPr/>
      </p:nvGrpSpPr>
      <p:grpSpPr>
        <a:xfrm>
          <a:off x="0" y="0"/>
          <a:ext cx="0" cy="0"/>
          <a:chOff x="0" y="0"/>
          <a:chExt cx="0" cy="0"/>
        </a:xfrm>
      </p:grpSpPr>
      <p:sp>
        <p:nvSpPr>
          <p:cNvPr id="33" name="Google Shape;33;g24c1c1f04c1_0_326"/>
          <p:cNvSpPr txBox="1"/>
          <p:nvPr/>
        </p:nvSpPr>
        <p:spPr>
          <a:xfrm>
            <a:off x="11460480" y="6396990"/>
            <a:ext cx="635000" cy="365100"/>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888888"/>
              </a:buClr>
              <a:buSzPts val="1200"/>
              <a:buFont typeface="Calibri"/>
              <a:buNone/>
            </a:pPr>
            <a:fld id="{00000000-1234-1234-1234-123412341234}" type="slidenum">
              <a:rPr lang="en-US" sz="1200" b="0" i="0" u="none" strike="noStrike" cap="none">
                <a:solidFill>
                  <a:schemeClr val="accent3"/>
                </a:solidFill>
                <a:latin typeface="Public Sans"/>
                <a:ea typeface="Public Sans"/>
                <a:cs typeface="Public Sans"/>
                <a:sym typeface="Public Sans"/>
              </a:rPr>
              <a:t>‹#›</a:t>
            </a:fld>
            <a:endParaRPr sz="1200" b="0" i="0" u="none" strike="noStrike" cap="none">
              <a:solidFill>
                <a:schemeClr val="accent3"/>
              </a:solidFill>
              <a:latin typeface="Public Sans"/>
              <a:ea typeface="Public Sans"/>
              <a:cs typeface="Public Sans"/>
              <a:sym typeface="Public Sans"/>
            </a:endParaRPr>
          </a:p>
        </p:txBody>
      </p:sp>
      <p:sp>
        <p:nvSpPr>
          <p:cNvPr id="34" name="Google Shape;34;g24c1c1f04c1_0_326"/>
          <p:cNvSpPr txBox="1">
            <a:spLocks noGrp="1"/>
          </p:cNvSpPr>
          <p:nvPr>
            <p:ph type="title"/>
          </p:nvPr>
        </p:nvSpPr>
        <p:spPr>
          <a:xfrm>
            <a:off x="430695" y="159026"/>
            <a:ext cx="10515600" cy="89121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4400"/>
              <a:buFont typeface="Calibri"/>
              <a:buNone/>
              <a:defRPr b="0" i="0">
                <a:solidFill>
                  <a:schemeClr val="dk1"/>
                </a:solidFill>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5" name="Google Shape;35;g24c1c1f04c1_0_326"/>
          <p:cNvSpPr txBox="1">
            <a:spLocks noGrp="1"/>
          </p:cNvSpPr>
          <p:nvPr>
            <p:ph type="body" idx="1"/>
          </p:nvPr>
        </p:nvSpPr>
        <p:spPr>
          <a:xfrm>
            <a:off x="430695" y="1689651"/>
            <a:ext cx="10515600" cy="4074265"/>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sz="1600" b="0" i="0">
                <a:solidFill>
                  <a:schemeClr val="dk1"/>
                </a:solidFill>
                <a:latin typeface="Arial"/>
                <a:ea typeface="Arial"/>
                <a:cs typeface="Arial"/>
                <a:sym typeface="Arial"/>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Blank">
  <p:cSld name="Full Gradient BG">
    <p:spTree>
      <p:nvGrpSpPr>
        <p:cNvPr id="1" name="Shape 36"/>
        <p:cNvGrpSpPr/>
        <p:nvPr/>
      </p:nvGrpSpPr>
      <p:grpSpPr>
        <a:xfrm>
          <a:off x="0" y="0"/>
          <a:ext cx="0" cy="0"/>
          <a:chOff x="0" y="0"/>
          <a:chExt cx="0" cy="0"/>
        </a:xfrm>
      </p:grpSpPr>
      <p:sp>
        <p:nvSpPr>
          <p:cNvPr id="37" name="Google Shape;37;g24c1c1f04c1_0_319"/>
          <p:cNvSpPr/>
          <p:nvPr/>
        </p:nvSpPr>
        <p:spPr>
          <a:xfrm rot="10800000" flipH="1">
            <a:off x="0" y="0"/>
            <a:ext cx="12192000" cy="6858000"/>
          </a:xfrm>
          <a:prstGeom prst="rect">
            <a:avLst/>
          </a:prstGeom>
          <a:gradFill>
            <a:gsLst>
              <a:gs pos="0">
                <a:srgbClr val="DBEDF6">
                  <a:alpha val="16862"/>
                </a:srgbClr>
              </a:gs>
              <a:gs pos="100000">
                <a:srgbClr val="CCB5F7">
                  <a:alpha val="45882"/>
                </a:srgbClr>
              </a:gs>
            </a:gsLst>
            <a:lin ang="2640000"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pic>
        <p:nvPicPr>
          <p:cNvPr id="38" name="Google Shape;38;g24c1c1f04c1_0_319"/>
          <p:cNvPicPr preferRelativeResize="0"/>
          <p:nvPr/>
        </p:nvPicPr>
        <p:blipFill rotWithShape="1">
          <a:blip r:embed="rId2">
            <a:alphaModFix/>
          </a:blip>
          <a:srcRect/>
          <a:stretch/>
        </p:blipFill>
        <p:spPr>
          <a:xfrm>
            <a:off x="10718938" y="369797"/>
            <a:ext cx="1120635" cy="263093"/>
          </a:xfrm>
          <a:prstGeom prst="rect">
            <a:avLst/>
          </a:prstGeom>
          <a:noFill/>
          <a:ln>
            <a:noFill/>
          </a:ln>
        </p:spPr>
      </p:pic>
      <p:sp>
        <p:nvSpPr>
          <p:cNvPr id="39" name="Google Shape;39;g24c1c1f04c1_0_319"/>
          <p:cNvSpPr txBox="1"/>
          <p:nvPr/>
        </p:nvSpPr>
        <p:spPr>
          <a:xfrm>
            <a:off x="11460480" y="6396990"/>
            <a:ext cx="635000" cy="365100"/>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888888"/>
              </a:buClr>
              <a:buSzPts val="1200"/>
              <a:buFont typeface="Calibri"/>
              <a:buNone/>
            </a:pPr>
            <a:fld id="{00000000-1234-1234-1234-123412341234}" type="slidenum">
              <a:rPr lang="en-US" sz="1200" b="0" i="0" u="none" strike="noStrike" cap="none">
                <a:solidFill>
                  <a:schemeClr val="accent3"/>
                </a:solidFill>
                <a:latin typeface="Public Sans"/>
                <a:ea typeface="Public Sans"/>
                <a:cs typeface="Public Sans"/>
                <a:sym typeface="Public Sans"/>
              </a:rPr>
              <a:t>‹#›</a:t>
            </a:fld>
            <a:endParaRPr sz="1200" b="0" i="0" u="none" strike="noStrike" cap="none">
              <a:solidFill>
                <a:schemeClr val="accent3"/>
              </a:solidFill>
              <a:latin typeface="Public Sans"/>
              <a:ea typeface="Public Sans"/>
              <a:cs typeface="Public Sans"/>
              <a:sym typeface="Public Sans"/>
            </a:endParaRPr>
          </a:p>
        </p:txBody>
      </p:sp>
      <p:grpSp>
        <p:nvGrpSpPr>
          <p:cNvPr id="40" name="Google Shape;40;g24c1c1f04c1_0_319"/>
          <p:cNvGrpSpPr/>
          <p:nvPr/>
        </p:nvGrpSpPr>
        <p:grpSpPr>
          <a:xfrm>
            <a:off x="0" y="6472201"/>
            <a:ext cx="2737399" cy="382261"/>
            <a:chOff x="0" y="6472201"/>
            <a:chExt cx="2737399" cy="382261"/>
          </a:xfrm>
        </p:grpSpPr>
        <p:sp>
          <p:nvSpPr>
            <p:cNvPr id="41" name="Google Shape;41;g24c1c1f04c1_0_319"/>
            <p:cNvSpPr/>
            <p:nvPr/>
          </p:nvSpPr>
          <p:spPr>
            <a:xfrm>
              <a:off x="0" y="6472201"/>
              <a:ext cx="2737399" cy="382261"/>
            </a:xfrm>
            <a:prstGeom prst="rect">
              <a:avLst/>
            </a:prstGeom>
            <a:solidFill>
              <a:srgbClr val="FF00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200"/>
                <a:buFont typeface="Arial"/>
                <a:buNone/>
              </a:pPr>
              <a:r>
                <a:rPr lang="en-US" sz="1200" b="0" i="0" u="none" strike="noStrike" cap="none">
                  <a:solidFill>
                    <a:schemeClr val="lt1"/>
                  </a:solidFill>
                  <a:latin typeface="Public Sans Medium"/>
                  <a:ea typeface="Public Sans Medium"/>
                  <a:cs typeface="Public Sans Medium"/>
                  <a:sym typeface="Public Sans Medium"/>
                </a:rPr>
                <a:t>Delete this slide after use</a:t>
              </a:r>
              <a:endParaRPr sz="1200" b="0" i="0" u="none" strike="noStrike" cap="none">
                <a:solidFill>
                  <a:schemeClr val="lt1"/>
                </a:solidFill>
                <a:latin typeface="Public Sans Medium"/>
                <a:ea typeface="Public Sans Medium"/>
                <a:cs typeface="Public Sans Medium"/>
                <a:sym typeface="Public Sans Medium"/>
              </a:endParaRPr>
            </a:p>
          </p:txBody>
        </p:sp>
        <p:pic>
          <p:nvPicPr>
            <p:cNvPr id="42" name="Google Shape;42;g24c1c1f04c1_0_319"/>
            <p:cNvPicPr preferRelativeResize="0"/>
            <p:nvPr/>
          </p:nvPicPr>
          <p:blipFill rotWithShape="1">
            <a:blip r:embed="rId3">
              <a:alphaModFix/>
            </a:blip>
            <a:srcRect/>
            <a:stretch/>
          </p:blipFill>
          <p:spPr>
            <a:xfrm>
              <a:off x="96520" y="6554430"/>
              <a:ext cx="229356" cy="207660"/>
            </a:xfrm>
            <a:prstGeom prst="rect">
              <a:avLst/>
            </a:prstGeom>
            <a:noFill/>
            <a:ln>
              <a:noFill/>
            </a:ln>
          </p:spPr>
        </p:pic>
      </p:grpSp>
      <p:sp>
        <p:nvSpPr>
          <p:cNvPr id="43" name="Google Shape;43;g24c1c1f04c1_0_319"/>
          <p:cNvSpPr txBox="1">
            <a:spLocks noGrp="1"/>
          </p:cNvSpPr>
          <p:nvPr>
            <p:ph type="title"/>
          </p:nvPr>
        </p:nvSpPr>
        <p:spPr>
          <a:xfrm>
            <a:off x="430695" y="159026"/>
            <a:ext cx="10515600" cy="89121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4400"/>
              <a:buFont typeface="Calibri"/>
              <a:buNone/>
              <a:defRPr b="0" i="0">
                <a:solidFill>
                  <a:schemeClr val="accent1"/>
                </a:solidFill>
                <a:latin typeface="Public Sans ExtraBold"/>
                <a:ea typeface="Public Sans ExtraBold"/>
                <a:cs typeface="Public Sans ExtraBold"/>
                <a:sym typeface="Public Sans ExtraBold"/>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4" name="Google Shape;44;g24c1c1f04c1_0_319"/>
          <p:cNvSpPr txBox="1">
            <a:spLocks noGrp="1"/>
          </p:cNvSpPr>
          <p:nvPr>
            <p:ph type="body" idx="1"/>
          </p:nvPr>
        </p:nvSpPr>
        <p:spPr>
          <a:xfrm>
            <a:off x="430695" y="1689651"/>
            <a:ext cx="10515600" cy="4074265"/>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sz="1600" b="0" i="0">
                <a:solidFill>
                  <a:schemeClr val="dk1"/>
                </a:solidFill>
                <a:latin typeface="Public Sans"/>
                <a:ea typeface="Public Sans"/>
                <a:cs typeface="Public Sans"/>
                <a:sym typeface="Public Sans"/>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g24c1c1f04c1_0_285"/>
          <p:cNvSpPr txBox="1">
            <a:spLocks noGrp="1"/>
          </p:cNvSpPr>
          <p:nvPr>
            <p:ph type="title"/>
          </p:nvPr>
        </p:nvSpPr>
        <p:spPr>
          <a:xfrm>
            <a:off x="838200" y="365125"/>
            <a:ext cx="10515600" cy="1325700"/>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1" name="Google Shape;11;g24c1c1f04c1_0_285"/>
          <p:cNvSpPr txBox="1">
            <a:spLocks noGrp="1"/>
          </p:cNvSpPr>
          <p:nvPr>
            <p:ph type="body" idx="1"/>
          </p:nvPr>
        </p:nvSpPr>
        <p:spPr>
          <a:xfrm>
            <a:off x="838200" y="1825625"/>
            <a:ext cx="10515600" cy="4351200"/>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 name="Google Shape;12;g24c1c1f04c1_0_285"/>
          <p:cNvSpPr txBox="1">
            <a:spLocks noGrp="1"/>
          </p:cNvSpPr>
          <p:nvPr>
            <p:ph type="dt" idx="10"/>
          </p:nvPr>
        </p:nvSpPr>
        <p:spPr>
          <a:xfrm>
            <a:off x="838200" y="6356350"/>
            <a:ext cx="2743200" cy="365100"/>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3" name="Google Shape;13;g24c1c1f04c1_0_285"/>
          <p:cNvSpPr txBox="1">
            <a:spLocks noGrp="1"/>
          </p:cNvSpPr>
          <p:nvPr>
            <p:ph type="ftr" idx="11"/>
          </p:nvPr>
        </p:nvSpPr>
        <p:spPr>
          <a:xfrm>
            <a:off x="4038600" y="6356350"/>
            <a:ext cx="4114800" cy="365100"/>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4" name="Google Shape;14;g24c1c1f04c1_0_285"/>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2.xml"/><Relationship Id="rId1" Type="http://schemas.openxmlformats.org/officeDocument/2006/relationships/slideLayout" Target="../slideLayouts/slideLayout5.xml"/><Relationship Id="rId4" Type="http://schemas.openxmlformats.org/officeDocument/2006/relationships/image" Target="../media/image4.png"/></Relationships>
</file>

<file path=ppt/slides/_rels/slide13.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image" Target="../media/image13.png"/><Relationship Id="rId7" Type="http://schemas.openxmlformats.org/officeDocument/2006/relationships/image" Target="../media/image17.png"/><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 Id="rId9" Type="http://schemas.openxmlformats.org/officeDocument/2006/relationships/image" Target="../media/image4.png"/></Relationships>
</file>

<file path=ppt/slides/_rels/slide14.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image" Target="../media/image19.png"/><Relationship Id="rId7" Type="http://schemas.openxmlformats.org/officeDocument/2006/relationships/hyperlink" Target="https://www.balbix.com/resources/dora-practical-insights-on-how-to-achieve-cyber-resilience/" TargetMode="External"/><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hyperlink" Target="https://www.balbix.com/resources/master-the-secs-latest-cybersecurity-regulation-5-key-questions-answered/" TargetMode="External"/><Relationship Id="rId5" Type="http://schemas.openxmlformats.org/officeDocument/2006/relationships/hyperlink" Target="https://www.balbix.com/resources/a-cisos-guide-to-dora/" TargetMode="External"/><Relationship Id="rId10" Type="http://schemas.openxmlformats.org/officeDocument/2006/relationships/image" Target="../media/image21.png"/><Relationship Id="rId4" Type="http://schemas.openxmlformats.org/officeDocument/2006/relationships/hyperlink" Target="https://www.balbix.com/resources/a-cisos-guide-to-the-secs-cybersecurity-regulation/" TargetMode="External"/><Relationship Id="rId9" Type="http://schemas.openxmlformats.org/officeDocument/2006/relationships/image" Target="../media/image20.png"/></Relationships>
</file>

<file path=ppt/slides/_rels/slide1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5.xml"/><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hyperlink" Target="https://www.balbix.com/request-a-demo/" TargetMode="External"/></Relationships>
</file>

<file path=ppt/slides/_rels/slide2.xml.rels><?xml version="1.0" encoding="UTF-8" standalone="yes"?>
<Relationships xmlns="http://schemas.openxmlformats.org/package/2006/relationships"><Relationship Id="rId3" Type="http://schemas.openxmlformats.org/officeDocument/2006/relationships/slide" Target="slide4.xml"/><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hyperlink" Target="https://eur-lex.europa.eu/legal-content/EN/TXT/PDF/?uri=CELEX:32022R2554&amp;from=FR" TargetMode="External"/><Relationship Id="rId2" Type="http://schemas.openxmlformats.org/officeDocument/2006/relationships/notesSlide" Target="../notesSlides/notesSlide5.xml"/><Relationship Id="rId1" Type="http://schemas.openxmlformats.org/officeDocument/2006/relationships/slideLayout" Target="../slideLayouts/slideLayout4.xml"/><Relationship Id="rId5" Type="http://schemas.openxmlformats.org/officeDocument/2006/relationships/image" Target="../media/image6.png"/><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7" Type="http://schemas.openxmlformats.org/officeDocument/2006/relationships/image" Target="../media/image11.png"/><Relationship Id="rId2" Type="http://schemas.openxmlformats.org/officeDocument/2006/relationships/notesSlide" Target="../notesSlides/notesSlide6.xml"/><Relationship Id="rId1" Type="http://schemas.openxmlformats.org/officeDocument/2006/relationships/slideLayout" Target="../slideLayouts/slideLayout4.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48"/>
        <p:cNvGrpSpPr/>
        <p:nvPr/>
      </p:nvGrpSpPr>
      <p:grpSpPr>
        <a:xfrm>
          <a:off x="0" y="0"/>
          <a:ext cx="0" cy="0"/>
          <a:chOff x="0" y="0"/>
          <a:chExt cx="0" cy="0"/>
        </a:xfrm>
      </p:grpSpPr>
      <p:sp>
        <p:nvSpPr>
          <p:cNvPr id="49" name="Google Shape;49;p1"/>
          <p:cNvSpPr txBox="1"/>
          <p:nvPr/>
        </p:nvSpPr>
        <p:spPr>
          <a:xfrm>
            <a:off x="477980" y="623251"/>
            <a:ext cx="6921303" cy="4579751"/>
          </a:xfrm>
          <a:prstGeom prst="rect">
            <a:avLst/>
          </a:prstGeom>
          <a:noFill/>
          <a:ln>
            <a:noFill/>
          </a:ln>
        </p:spPr>
        <p:txBody>
          <a:bodyPr spcFirstLastPara="1" wrap="square" lIns="91425" tIns="45700" rIns="91425" bIns="45700" anchor="b" anchorCtr="0">
            <a:normAutofit/>
          </a:bodyPr>
          <a:lstStyle/>
          <a:p>
            <a:pPr marL="0" marR="0" lvl="0" indent="0" algn="l" rtl="0">
              <a:lnSpc>
                <a:spcPct val="100000"/>
              </a:lnSpc>
              <a:spcBef>
                <a:spcPts val="0"/>
              </a:spcBef>
              <a:spcAft>
                <a:spcPts val="0"/>
              </a:spcAft>
              <a:buClr>
                <a:schemeClr val="dk1"/>
              </a:buClr>
              <a:buSzPts val="4200"/>
              <a:buFont typeface="Calibri"/>
              <a:buNone/>
            </a:pPr>
            <a:r>
              <a:rPr lang="en-US" sz="4400" b="0" i="0" u="none" strike="noStrike" cap="none" dirty="0">
                <a:solidFill>
                  <a:srgbClr val="662383"/>
                </a:solidFill>
                <a:latin typeface="Public Sans ExtraBold"/>
                <a:ea typeface="Public Sans ExtraBold"/>
                <a:cs typeface="Public Sans ExtraBold"/>
                <a:sym typeface="Public Sans ExtraBold"/>
              </a:rPr>
              <a:t>Template for CISO’s Presentation on the DORA Regulations</a:t>
            </a:r>
            <a:endParaRPr lang="en-US" sz="3000" b="0" i="0" u="none" strike="noStrike" cap="none" dirty="0">
              <a:solidFill>
                <a:schemeClr val="accent1"/>
              </a:solidFill>
              <a:latin typeface="Public Sans"/>
              <a:ea typeface="Public Sans"/>
              <a:cs typeface="Public Sans"/>
              <a:sym typeface="Public Sans"/>
            </a:endParaRPr>
          </a:p>
          <a:p>
            <a:pPr marL="0" marR="0" lvl="0" indent="0" algn="l" rtl="0">
              <a:lnSpc>
                <a:spcPct val="90000"/>
              </a:lnSpc>
              <a:spcBef>
                <a:spcPts val="0"/>
              </a:spcBef>
              <a:spcAft>
                <a:spcPts val="0"/>
              </a:spcAft>
              <a:buClr>
                <a:schemeClr val="dk1"/>
              </a:buClr>
              <a:buSzPts val="4200"/>
              <a:buFont typeface="Calibri"/>
              <a:buNone/>
            </a:pPr>
            <a:br>
              <a:rPr lang="en-US" sz="2400" b="0" i="0" u="none" strike="noStrike" cap="none" dirty="0">
                <a:solidFill>
                  <a:schemeClr val="dk1"/>
                </a:solidFill>
                <a:latin typeface="Public Sans Light"/>
                <a:ea typeface="Public Sans Light"/>
                <a:cs typeface="Public Sans Light"/>
                <a:sym typeface="Public Sans Light"/>
              </a:rPr>
            </a:br>
            <a:r>
              <a:rPr lang="en-US" sz="2400" b="0" i="0" u="none" strike="noStrike" cap="none" dirty="0">
                <a:solidFill>
                  <a:schemeClr val="dk1"/>
                </a:solidFill>
                <a:latin typeface="Public Sans Light"/>
                <a:ea typeface="Public Sans Light"/>
                <a:cs typeface="Public Sans Light"/>
                <a:sym typeface="Public Sans Light"/>
              </a:rPr>
              <a:t>To CEOs &amp; Board of Directors</a:t>
            </a:r>
            <a:endParaRPr sz="2400" b="0" i="0" u="none" strike="noStrike" cap="none" dirty="0">
              <a:solidFill>
                <a:schemeClr val="dk1"/>
              </a:solidFill>
              <a:latin typeface="Public Sans Light"/>
              <a:ea typeface="Public Sans Light"/>
              <a:cs typeface="Public Sans Light"/>
              <a:sym typeface="Public Sans Light"/>
            </a:endParaRPr>
          </a:p>
        </p:txBody>
      </p:sp>
      <p:cxnSp>
        <p:nvCxnSpPr>
          <p:cNvPr id="50" name="Google Shape;50;p1"/>
          <p:cNvCxnSpPr/>
          <p:nvPr/>
        </p:nvCxnSpPr>
        <p:spPr>
          <a:xfrm>
            <a:off x="477981" y="4607538"/>
            <a:ext cx="6921302" cy="0"/>
          </a:xfrm>
          <a:prstGeom prst="straightConnector1">
            <a:avLst/>
          </a:prstGeom>
          <a:noFill/>
          <a:ln w="19050" cap="flat" cmpd="sng">
            <a:solidFill>
              <a:schemeClr val="accent2"/>
            </a:solidFill>
            <a:prstDash val="solid"/>
            <a:round/>
            <a:headEnd type="none" w="sm" len="sm"/>
            <a:tailEnd type="none" w="sm" len="sm"/>
          </a:ln>
        </p:spPr>
      </p:cxnSp>
      <p:pic>
        <p:nvPicPr>
          <p:cNvPr id="51" name="Google Shape;51;p1"/>
          <p:cNvPicPr preferRelativeResize="0"/>
          <p:nvPr/>
        </p:nvPicPr>
        <p:blipFill rotWithShape="1">
          <a:blip r:embed="rId3">
            <a:alphaModFix/>
          </a:blip>
          <a:srcRect/>
          <a:stretch/>
        </p:blipFill>
        <p:spPr>
          <a:xfrm>
            <a:off x="9551120" y="6557968"/>
            <a:ext cx="229356" cy="207660"/>
          </a:xfrm>
          <a:prstGeom prst="rect">
            <a:avLst/>
          </a:prstGeom>
          <a:noFill/>
          <a:ln>
            <a:noFill/>
          </a:ln>
        </p:spPr>
      </p:pic>
      <p:grpSp>
        <p:nvGrpSpPr>
          <p:cNvPr id="52" name="Google Shape;52;p1"/>
          <p:cNvGrpSpPr/>
          <p:nvPr/>
        </p:nvGrpSpPr>
        <p:grpSpPr>
          <a:xfrm>
            <a:off x="326569" y="5817501"/>
            <a:ext cx="2202989" cy="948127"/>
            <a:chOff x="10429743" y="159026"/>
            <a:chExt cx="1509708" cy="649751"/>
          </a:xfrm>
        </p:grpSpPr>
        <p:sp>
          <p:nvSpPr>
            <p:cNvPr id="53" name="Google Shape;53;p1"/>
            <p:cNvSpPr/>
            <p:nvPr/>
          </p:nvSpPr>
          <p:spPr>
            <a:xfrm>
              <a:off x="10429743" y="159026"/>
              <a:ext cx="1509708" cy="649751"/>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pic>
          <p:nvPicPr>
            <p:cNvPr id="54" name="Google Shape;54;p1"/>
            <p:cNvPicPr preferRelativeResize="0"/>
            <p:nvPr/>
          </p:nvPicPr>
          <p:blipFill rotWithShape="1">
            <a:blip r:embed="rId4">
              <a:alphaModFix/>
            </a:blip>
            <a:srcRect/>
            <a:stretch/>
          </p:blipFill>
          <p:spPr>
            <a:xfrm>
              <a:off x="10515599" y="318786"/>
              <a:ext cx="1245706" cy="331711"/>
            </a:xfrm>
            <a:prstGeom prst="rect">
              <a:avLst/>
            </a:prstGeom>
            <a:noFill/>
            <a:ln>
              <a:noFill/>
            </a:ln>
          </p:spPr>
        </p:pic>
      </p:gr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31"/>
        <p:cNvGrpSpPr/>
        <p:nvPr/>
      </p:nvGrpSpPr>
      <p:grpSpPr>
        <a:xfrm>
          <a:off x="0" y="0"/>
          <a:ext cx="0" cy="0"/>
          <a:chOff x="0" y="0"/>
          <a:chExt cx="0" cy="0"/>
        </a:xfrm>
      </p:grpSpPr>
      <p:sp>
        <p:nvSpPr>
          <p:cNvPr id="232" name="Google Shape;232;p8"/>
          <p:cNvSpPr txBox="1">
            <a:spLocks noGrp="1"/>
          </p:cNvSpPr>
          <p:nvPr>
            <p:ph type="title"/>
          </p:nvPr>
        </p:nvSpPr>
        <p:spPr>
          <a:xfrm>
            <a:off x="172787" y="159026"/>
            <a:ext cx="10515600" cy="891210"/>
          </a:xfrm>
          <a:prstGeom prst="rect">
            <a:avLst/>
          </a:prstGeom>
          <a:noFill/>
          <a:ln>
            <a:noFill/>
          </a:ln>
        </p:spPr>
        <p:txBody>
          <a:bodyPr spcFirstLastPara="1" wrap="square" lIns="91425" tIns="45700" rIns="91425" bIns="45700" anchor="ctr" anchorCtr="0">
            <a:normAutofit/>
          </a:bodyPr>
          <a:lstStyle/>
          <a:p>
            <a:pPr marL="0" marR="0" lvl="0" indent="0" algn="l" rtl="0">
              <a:lnSpc>
                <a:spcPct val="90000"/>
              </a:lnSpc>
              <a:spcBef>
                <a:spcPts val="0"/>
              </a:spcBef>
              <a:spcAft>
                <a:spcPts val="0"/>
              </a:spcAft>
              <a:buSzPts val="4400"/>
              <a:buNone/>
            </a:pPr>
            <a:r>
              <a:rPr lang="en-US" sz="3800">
                <a:solidFill>
                  <a:srgbClr val="226081"/>
                </a:solidFill>
                <a:latin typeface="Arial"/>
                <a:ea typeface="Arial"/>
                <a:cs typeface="Arial"/>
                <a:sym typeface="Arial"/>
              </a:rPr>
              <a:t>Next Steps Toward DORA Compliance</a:t>
            </a:r>
            <a:endParaRPr sz="3800">
              <a:solidFill>
                <a:srgbClr val="226081"/>
              </a:solidFill>
              <a:latin typeface="Arial"/>
              <a:ea typeface="Arial"/>
              <a:cs typeface="Arial"/>
              <a:sym typeface="Arial"/>
            </a:endParaRPr>
          </a:p>
        </p:txBody>
      </p:sp>
      <p:grpSp>
        <p:nvGrpSpPr>
          <p:cNvPr id="233" name="Google Shape;233;p8"/>
          <p:cNvGrpSpPr/>
          <p:nvPr/>
        </p:nvGrpSpPr>
        <p:grpSpPr>
          <a:xfrm rot="-1099440" flipH="1">
            <a:off x="623328" y="2534387"/>
            <a:ext cx="3637743" cy="3676362"/>
            <a:chOff x="1485899" y="3501008"/>
            <a:chExt cx="2422639" cy="2448358"/>
          </a:xfrm>
        </p:grpSpPr>
        <p:grpSp>
          <p:nvGrpSpPr>
            <p:cNvPr id="234" name="Google Shape;234;p8"/>
            <p:cNvGrpSpPr/>
            <p:nvPr/>
          </p:nvGrpSpPr>
          <p:grpSpPr>
            <a:xfrm rot="-2234160">
              <a:off x="1590957" y="4731366"/>
              <a:ext cx="1497524" cy="851738"/>
              <a:chOff x="1341884" y="4517237"/>
              <a:chExt cx="1497524" cy="851738"/>
            </a:xfrm>
          </p:grpSpPr>
          <p:grpSp>
            <p:nvGrpSpPr>
              <p:cNvPr id="235" name="Google Shape;235;p8"/>
              <p:cNvGrpSpPr/>
              <p:nvPr/>
            </p:nvGrpSpPr>
            <p:grpSpPr>
              <a:xfrm>
                <a:off x="1341884" y="5045898"/>
                <a:ext cx="407661" cy="323077"/>
                <a:chOff x="7806793" y="6102145"/>
                <a:chExt cx="407661" cy="323077"/>
              </a:xfrm>
            </p:grpSpPr>
            <p:sp>
              <p:nvSpPr>
                <p:cNvPr id="236" name="Google Shape;236;p8"/>
                <p:cNvSpPr/>
                <p:nvPr/>
              </p:nvSpPr>
              <p:spPr>
                <a:xfrm>
                  <a:off x="7884842" y="6102145"/>
                  <a:ext cx="329612" cy="232936"/>
                </a:xfrm>
                <a:custGeom>
                  <a:avLst/>
                  <a:gdLst/>
                  <a:ahLst/>
                  <a:cxnLst/>
                  <a:rect l="l" t="t" r="r" b="b"/>
                  <a:pathLst>
                    <a:path w="329612" h="232936" extrusionOk="0">
                      <a:moveTo>
                        <a:pt x="250851" y="149967"/>
                      </a:moveTo>
                      <a:lnTo>
                        <a:pt x="220268" y="199916"/>
                      </a:lnTo>
                      <a:lnTo>
                        <a:pt x="200429" y="225422"/>
                      </a:lnTo>
                      <a:cubicBezTo>
                        <a:pt x="200429" y="225422"/>
                        <a:pt x="170318" y="243017"/>
                        <a:pt x="135719" y="224359"/>
                      </a:cubicBezTo>
                      <a:cubicBezTo>
                        <a:pt x="101121" y="205702"/>
                        <a:pt x="6890" y="189761"/>
                        <a:pt x="631" y="176772"/>
                      </a:cubicBezTo>
                      <a:cubicBezTo>
                        <a:pt x="-5627" y="163664"/>
                        <a:pt x="35821" y="163074"/>
                        <a:pt x="72190" y="158586"/>
                      </a:cubicBezTo>
                      <a:cubicBezTo>
                        <a:pt x="108560" y="153982"/>
                        <a:pt x="135719" y="150557"/>
                        <a:pt x="135719" y="150557"/>
                      </a:cubicBezTo>
                      <a:cubicBezTo>
                        <a:pt x="135719" y="150557"/>
                        <a:pt x="166422" y="141582"/>
                        <a:pt x="191927" y="104032"/>
                      </a:cubicBezTo>
                      <a:lnTo>
                        <a:pt x="269036" y="0"/>
                      </a:lnTo>
                      <a:lnTo>
                        <a:pt x="329613" y="47115"/>
                      </a:lnTo>
                      <a:lnTo>
                        <a:pt x="250851" y="149967"/>
                      </a:lnTo>
                      <a:close/>
                    </a:path>
                  </a:pathLst>
                </a:custGeom>
                <a:solidFill>
                  <a:srgbClr val="F8C29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37" name="Google Shape;237;p8"/>
                <p:cNvSpPr/>
                <p:nvPr/>
              </p:nvSpPr>
              <p:spPr>
                <a:xfrm>
                  <a:off x="7806793" y="6199676"/>
                  <a:ext cx="298198" cy="196430"/>
                </a:xfrm>
                <a:custGeom>
                  <a:avLst/>
                  <a:gdLst/>
                  <a:ahLst/>
                  <a:cxnLst/>
                  <a:rect l="l" t="t" r="r" b="b"/>
                  <a:pathLst>
                    <a:path w="298198" h="196430" extrusionOk="0">
                      <a:moveTo>
                        <a:pt x="261947" y="180792"/>
                      </a:moveTo>
                      <a:lnTo>
                        <a:pt x="298199" y="102385"/>
                      </a:lnTo>
                      <a:cubicBezTo>
                        <a:pt x="298199" y="102385"/>
                        <a:pt x="232898" y="71211"/>
                        <a:pt x="226640" y="46767"/>
                      </a:cubicBezTo>
                      <a:cubicBezTo>
                        <a:pt x="226640" y="46767"/>
                        <a:pt x="190270" y="51372"/>
                        <a:pt x="161930" y="45704"/>
                      </a:cubicBezTo>
                      <a:cubicBezTo>
                        <a:pt x="139730" y="41217"/>
                        <a:pt x="93206" y="23033"/>
                        <a:pt x="61795" y="5674"/>
                      </a:cubicBezTo>
                      <a:cubicBezTo>
                        <a:pt x="44909" y="-3655"/>
                        <a:pt x="15860" y="-2001"/>
                        <a:pt x="5823" y="14530"/>
                      </a:cubicBezTo>
                      <a:cubicBezTo>
                        <a:pt x="2990" y="19136"/>
                        <a:pt x="-7166" y="19490"/>
                        <a:pt x="8657" y="31889"/>
                      </a:cubicBezTo>
                      <a:cubicBezTo>
                        <a:pt x="130756" y="128009"/>
                        <a:pt x="124497" y="130253"/>
                        <a:pt x="176690" y="163670"/>
                      </a:cubicBezTo>
                      <a:cubicBezTo>
                        <a:pt x="236913" y="202284"/>
                        <a:pt x="251084" y="205118"/>
                        <a:pt x="261947" y="180792"/>
                      </a:cubicBezTo>
                      <a:close/>
                    </a:path>
                  </a:pathLst>
                </a:custGeom>
                <a:solidFill>
                  <a:srgbClr val="262626"/>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38" name="Google Shape;238;p8"/>
                <p:cNvSpPr/>
                <p:nvPr/>
              </p:nvSpPr>
              <p:spPr>
                <a:xfrm>
                  <a:off x="7980414" y="6350730"/>
                  <a:ext cx="93356" cy="74492"/>
                </a:xfrm>
                <a:custGeom>
                  <a:avLst/>
                  <a:gdLst/>
                  <a:ahLst/>
                  <a:cxnLst/>
                  <a:rect l="l" t="t" r="r" b="b"/>
                  <a:pathLst>
                    <a:path w="93356" h="74492" extrusionOk="0">
                      <a:moveTo>
                        <a:pt x="11808" y="1989"/>
                      </a:moveTo>
                      <a:lnTo>
                        <a:pt x="0" y="24779"/>
                      </a:lnTo>
                      <a:lnTo>
                        <a:pt x="61639" y="74492"/>
                      </a:lnTo>
                      <a:cubicBezTo>
                        <a:pt x="61639" y="74492"/>
                        <a:pt x="83367" y="49340"/>
                        <a:pt x="92695" y="20174"/>
                      </a:cubicBezTo>
                      <a:cubicBezTo>
                        <a:pt x="101906" y="-8875"/>
                        <a:pt x="11808" y="1989"/>
                        <a:pt x="11808" y="1989"/>
                      </a:cubicBezTo>
                      <a:close/>
                    </a:path>
                  </a:pathLst>
                </a:custGeom>
                <a:solidFill>
                  <a:srgbClr val="373737"/>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sp>
            <p:nvSpPr>
              <p:cNvPr id="239" name="Google Shape;239;p8"/>
              <p:cNvSpPr/>
              <p:nvPr/>
            </p:nvSpPr>
            <p:spPr>
              <a:xfrm>
                <a:off x="1572775" y="4517237"/>
                <a:ext cx="1266633" cy="731528"/>
              </a:xfrm>
              <a:custGeom>
                <a:avLst/>
                <a:gdLst/>
                <a:ahLst/>
                <a:cxnLst/>
                <a:rect l="l" t="t" r="r" b="b"/>
                <a:pathLst>
                  <a:path w="1266633" h="731528" extrusionOk="0">
                    <a:moveTo>
                      <a:pt x="0" y="627970"/>
                    </a:moveTo>
                    <a:cubicBezTo>
                      <a:pt x="0" y="627970"/>
                      <a:pt x="45344" y="712164"/>
                      <a:pt x="90570" y="731529"/>
                    </a:cubicBezTo>
                    <a:cubicBezTo>
                      <a:pt x="90570" y="731529"/>
                      <a:pt x="401249" y="433722"/>
                      <a:pt x="498432" y="394872"/>
                    </a:cubicBezTo>
                    <a:cubicBezTo>
                      <a:pt x="595497" y="356023"/>
                      <a:pt x="1022724" y="407862"/>
                      <a:pt x="1171627" y="310678"/>
                    </a:cubicBezTo>
                    <a:cubicBezTo>
                      <a:pt x="1244367" y="263209"/>
                      <a:pt x="1288176" y="103559"/>
                      <a:pt x="1255821" y="0"/>
                    </a:cubicBezTo>
                    <a:lnTo>
                      <a:pt x="958014" y="71205"/>
                    </a:lnTo>
                    <a:cubicBezTo>
                      <a:pt x="958014" y="71205"/>
                      <a:pt x="453087" y="123043"/>
                      <a:pt x="362517" y="168269"/>
                    </a:cubicBezTo>
                    <a:cubicBezTo>
                      <a:pt x="271947" y="213732"/>
                      <a:pt x="0" y="627970"/>
                      <a:pt x="0" y="627970"/>
                    </a:cubicBezTo>
                    <a:close/>
                  </a:path>
                </a:pathLst>
              </a:custGeom>
              <a:solidFill>
                <a:srgbClr val="262626"/>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grpSp>
          <p:nvGrpSpPr>
            <p:cNvPr id="240" name="Google Shape;240;p8"/>
            <p:cNvGrpSpPr/>
            <p:nvPr/>
          </p:nvGrpSpPr>
          <p:grpSpPr>
            <a:xfrm rot="638106">
              <a:off x="3293881" y="5353892"/>
              <a:ext cx="323668" cy="311787"/>
              <a:chOff x="9908485" y="6227203"/>
              <a:chExt cx="323668" cy="311787"/>
            </a:xfrm>
          </p:grpSpPr>
          <p:sp>
            <p:nvSpPr>
              <p:cNvPr id="241" name="Google Shape;241;p8"/>
              <p:cNvSpPr/>
              <p:nvPr/>
            </p:nvSpPr>
            <p:spPr>
              <a:xfrm>
                <a:off x="9908485" y="6253175"/>
                <a:ext cx="304818" cy="190717"/>
              </a:xfrm>
              <a:custGeom>
                <a:avLst/>
                <a:gdLst/>
                <a:ahLst/>
                <a:cxnLst/>
                <a:rect l="l" t="t" r="r" b="b"/>
                <a:pathLst>
                  <a:path w="304818" h="190717" extrusionOk="0">
                    <a:moveTo>
                      <a:pt x="129420" y="6494"/>
                    </a:moveTo>
                    <a:lnTo>
                      <a:pt x="187635" y="0"/>
                    </a:lnTo>
                    <a:lnTo>
                      <a:pt x="219990" y="0"/>
                    </a:lnTo>
                    <a:cubicBezTo>
                      <a:pt x="219990" y="0"/>
                      <a:pt x="252345" y="12989"/>
                      <a:pt x="258839" y="51838"/>
                    </a:cubicBezTo>
                    <a:cubicBezTo>
                      <a:pt x="265335" y="90688"/>
                      <a:pt x="310678" y="174882"/>
                      <a:pt x="304184" y="187753"/>
                    </a:cubicBezTo>
                    <a:cubicBezTo>
                      <a:pt x="297690" y="200742"/>
                      <a:pt x="271829" y="168387"/>
                      <a:pt x="245969" y="142409"/>
                    </a:cubicBezTo>
                    <a:cubicBezTo>
                      <a:pt x="220108" y="116549"/>
                      <a:pt x="200624" y="97065"/>
                      <a:pt x="200624" y="97065"/>
                    </a:cubicBezTo>
                    <a:cubicBezTo>
                      <a:pt x="200624" y="97065"/>
                      <a:pt x="174764" y="78289"/>
                      <a:pt x="129420" y="81241"/>
                    </a:cubicBezTo>
                    <a:lnTo>
                      <a:pt x="0" y="84076"/>
                    </a:lnTo>
                    <a:lnTo>
                      <a:pt x="0" y="7321"/>
                    </a:lnTo>
                    <a:lnTo>
                      <a:pt x="129420" y="6494"/>
                    </a:lnTo>
                    <a:close/>
                  </a:path>
                </a:pathLst>
              </a:custGeom>
              <a:solidFill>
                <a:srgbClr val="F8C29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42" name="Google Shape;242;p8"/>
              <p:cNvSpPr/>
              <p:nvPr/>
            </p:nvSpPr>
            <p:spPr>
              <a:xfrm>
                <a:off x="10096121" y="6232330"/>
                <a:ext cx="125410" cy="306660"/>
              </a:xfrm>
              <a:custGeom>
                <a:avLst/>
                <a:gdLst/>
                <a:ahLst/>
                <a:cxnLst/>
                <a:rect l="l" t="t" r="r" b="b"/>
                <a:pathLst>
                  <a:path w="125410" h="306660" extrusionOk="0">
                    <a:moveTo>
                      <a:pt x="84194" y="1478"/>
                    </a:moveTo>
                    <a:lnTo>
                      <a:pt x="0" y="20844"/>
                    </a:lnTo>
                    <a:cubicBezTo>
                      <a:pt x="0" y="20844"/>
                      <a:pt x="15351" y="91458"/>
                      <a:pt x="0" y="111414"/>
                    </a:cubicBezTo>
                    <a:cubicBezTo>
                      <a:pt x="0" y="111414"/>
                      <a:pt x="25860" y="137275"/>
                      <a:pt x="38849" y="163253"/>
                    </a:cubicBezTo>
                    <a:cubicBezTo>
                      <a:pt x="49004" y="183445"/>
                      <a:pt x="63056" y="231387"/>
                      <a:pt x="68725" y="266812"/>
                    </a:cubicBezTo>
                    <a:cubicBezTo>
                      <a:pt x="71795" y="285942"/>
                      <a:pt x="90806" y="307788"/>
                      <a:pt x="110054" y="305662"/>
                    </a:cubicBezTo>
                    <a:cubicBezTo>
                      <a:pt x="115486" y="305071"/>
                      <a:pt x="121863" y="312865"/>
                      <a:pt x="121981" y="292673"/>
                    </a:cubicBezTo>
                    <a:cubicBezTo>
                      <a:pt x="122925" y="137275"/>
                      <a:pt x="128593" y="140935"/>
                      <a:pt x="122925" y="79060"/>
                    </a:cubicBezTo>
                    <a:cubicBezTo>
                      <a:pt x="116549" y="7973"/>
                      <a:pt x="110054" y="-5016"/>
                      <a:pt x="84194" y="1478"/>
                    </a:cubicBezTo>
                    <a:close/>
                  </a:path>
                </a:pathLst>
              </a:custGeom>
              <a:solidFill>
                <a:srgbClr val="262626"/>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43" name="Google Shape;243;p8"/>
              <p:cNvSpPr/>
              <p:nvPr/>
            </p:nvSpPr>
            <p:spPr>
              <a:xfrm>
                <a:off x="10162812" y="6227203"/>
                <a:ext cx="69341" cy="83949"/>
              </a:xfrm>
              <a:custGeom>
                <a:avLst/>
                <a:gdLst/>
                <a:ahLst/>
                <a:cxnLst/>
                <a:rect l="l" t="t" r="r" b="b"/>
                <a:pathLst>
                  <a:path w="69341" h="83949" extrusionOk="0">
                    <a:moveTo>
                      <a:pt x="42536" y="83950"/>
                    </a:moveTo>
                    <a:lnTo>
                      <a:pt x="67806" y="79226"/>
                    </a:lnTo>
                    <a:lnTo>
                      <a:pt x="69341" y="111"/>
                    </a:lnTo>
                    <a:cubicBezTo>
                      <a:pt x="69341" y="111"/>
                      <a:pt x="36159" y="-1661"/>
                      <a:pt x="7465" y="8967"/>
                    </a:cubicBezTo>
                    <a:cubicBezTo>
                      <a:pt x="-21348" y="19594"/>
                      <a:pt x="42536" y="83950"/>
                      <a:pt x="42536" y="83950"/>
                    </a:cubicBezTo>
                    <a:close/>
                  </a:path>
                </a:pathLst>
              </a:custGeom>
              <a:solidFill>
                <a:srgbClr val="373737"/>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sp>
          <p:nvSpPr>
            <p:cNvPr id="244" name="Google Shape;244;p8"/>
            <p:cNvSpPr/>
            <p:nvPr/>
          </p:nvSpPr>
          <p:spPr>
            <a:xfrm rot="638106">
              <a:off x="2436225" y="4425499"/>
              <a:ext cx="1108205" cy="995651"/>
            </a:xfrm>
            <a:custGeom>
              <a:avLst/>
              <a:gdLst/>
              <a:ahLst/>
              <a:cxnLst/>
              <a:rect l="l" t="t" r="r" b="b"/>
              <a:pathLst>
                <a:path w="1108205" h="995651" extrusionOk="0">
                  <a:moveTo>
                    <a:pt x="305928" y="0"/>
                  </a:moveTo>
                  <a:cubicBezTo>
                    <a:pt x="305928" y="0"/>
                    <a:pt x="400527" y="16055"/>
                    <a:pt x="437481" y="183279"/>
                  </a:cubicBezTo>
                  <a:cubicBezTo>
                    <a:pt x="461136" y="290323"/>
                    <a:pt x="441788" y="365140"/>
                    <a:pt x="465959" y="463648"/>
                  </a:cubicBezTo>
                  <a:cubicBezTo>
                    <a:pt x="490130" y="562156"/>
                    <a:pt x="530669" y="741971"/>
                    <a:pt x="582508" y="774326"/>
                  </a:cubicBezTo>
                  <a:cubicBezTo>
                    <a:pt x="634346" y="806681"/>
                    <a:pt x="977380" y="852025"/>
                    <a:pt x="1093929" y="852025"/>
                  </a:cubicBezTo>
                  <a:cubicBezTo>
                    <a:pt x="1093929" y="852025"/>
                    <a:pt x="1113294" y="910240"/>
                    <a:pt x="1106917" y="949090"/>
                  </a:cubicBezTo>
                  <a:cubicBezTo>
                    <a:pt x="1106917" y="949090"/>
                    <a:pt x="530787" y="1026789"/>
                    <a:pt x="440217" y="981445"/>
                  </a:cubicBezTo>
                  <a:cubicBezTo>
                    <a:pt x="349646" y="936101"/>
                    <a:pt x="19484" y="301755"/>
                    <a:pt x="0" y="256410"/>
                  </a:cubicBezTo>
                  <a:cubicBezTo>
                    <a:pt x="116470" y="189535"/>
                    <a:pt x="189458" y="66875"/>
                    <a:pt x="305928" y="0"/>
                  </a:cubicBezTo>
                  <a:close/>
                </a:path>
              </a:pathLst>
            </a:custGeom>
            <a:solidFill>
              <a:srgbClr val="3F3F3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nvGrpSpPr>
            <p:cNvPr id="245" name="Google Shape;245;p8"/>
            <p:cNvGrpSpPr/>
            <p:nvPr/>
          </p:nvGrpSpPr>
          <p:grpSpPr>
            <a:xfrm>
              <a:off x="3065580" y="3937554"/>
              <a:ext cx="842958" cy="827785"/>
              <a:chOff x="9530489" y="4993801"/>
              <a:chExt cx="842958" cy="827785"/>
            </a:xfrm>
          </p:grpSpPr>
          <p:sp>
            <p:nvSpPr>
              <p:cNvPr id="246" name="Google Shape;246;p8"/>
              <p:cNvSpPr/>
              <p:nvPr/>
            </p:nvSpPr>
            <p:spPr>
              <a:xfrm>
                <a:off x="9533505" y="4996990"/>
                <a:ext cx="839942" cy="824596"/>
              </a:xfrm>
              <a:custGeom>
                <a:avLst/>
                <a:gdLst/>
                <a:ahLst/>
                <a:cxnLst/>
                <a:rect l="l" t="t" r="r" b="b"/>
                <a:pathLst>
                  <a:path w="820891" h="805894" extrusionOk="0">
                    <a:moveTo>
                      <a:pt x="354238" y="788314"/>
                    </a:moveTo>
                    <a:lnTo>
                      <a:pt x="799296" y="379980"/>
                    </a:lnTo>
                    <a:cubicBezTo>
                      <a:pt x="826455" y="355065"/>
                      <a:pt x="828226" y="312554"/>
                      <a:pt x="803311" y="285395"/>
                    </a:cubicBezTo>
                    <a:lnTo>
                      <a:pt x="561239" y="21596"/>
                    </a:lnTo>
                    <a:cubicBezTo>
                      <a:pt x="536323" y="-5563"/>
                      <a:pt x="493813" y="-7335"/>
                      <a:pt x="466654" y="17581"/>
                    </a:cubicBezTo>
                    <a:lnTo>
                      <a:pt x="21596" y="425915"/>
                    </a:lnTo>
                    <a:cubicBezTo>
                      <a:pt x="-5563" y="450830"/>
                      <a:pt x="-7335" y="493341"/>
                      <a:pt x="17581" y="520500"/>
                    </a:cubicBezTo>
                    <a:lnTo>
                      <a:pt x="259652" y="784299"/>
                    </a:lnTo>
                    <a:cubicBezTo>
                      <a:pt x="284450" y="811458"/>
                      <a:pt x="327079" y="813230"/>
                      <a:pt x="354238" y="788314"/>
                    </a:cubicBezTo>
                    <a:close/>
                  </a:path>
                </a:pathLst>
              </a:custGeom>
              <a:solidFill>
                <a:srgbClr val="D0CECE"/>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47" name="Google Shape;247;p8"/>
              <p:cNvSpPr/>
              <p:nvPr/>
            </p:nvSpPr>
            <p:spPr>
              <a:xfrm>
                <a:off x="9658170" y="5103297"/>
                <a:ext cx="275444" cy="268714"/>
              </a:xfrm>
              <a:custGeom>
                <a:avLst/>
                <a:gdLst/>
                <a:ahLst/>
                <a:cxnLst/>
                <a:rect l="l" t="t" r="r" b="b"/>
                <a:pathLst>
                  <a:path w="275444" h="268714" extrusionOk="0">
                    <a:moveTo>
                      <a:pt x="64333" y="255393"/>
                    </a:moveTo>
                    <a:lnTo>
                      <a:pt x="10842" y="197060"/>
                    </a:lnTo>
                    <a:cubicBezTo>
                      <a:pt x="-4510" y="180292"/>
                      <a:pt x="-3447" y="154077"/>
                      <a:pt x="13321" y="138726"/>
                    </a:cubicBezTo>
                    <a:lnTo>
                      <a:pt x="152778" y="10841"/>
                    </a:lnTo>
                    <a:cubicBezTo>
                      <a:pt x="169546" y="-4510"/>
                      <a:pt x="195761" y="-3447"/>
                      <a:pt x="211111" y="13321"/>
                    </a:cubicBezTo>
                    <a:lnTo>
                      <a:pt x="264604" y="71655"/>
                    </a:lnTo>
                    <a:cubicBezTo>
                      <a:pt x="279954" y="88423"/>
                      <a:pt x="278891" y="114637"/>
                      <a:pt x="262124" y="129988"/>
                    </a:cubicBezTo>
                    <a:lnTo>
                      <a:pt x="122667" y="257873"/>
                    </a:lnTo>
                    <a:cubicBezTo>
                      <a:pt x="106017" y="273224"/>
                      <a:pt x="79802" y="272161"/>
                      <a:pt x="64333" y="255393"/>
                    </a:cubicBezTo>
                    <a:close/>
                    <a:moveTo>
                      <a:pt x="35284" y="162461"/>
                    </a:moveTo>
                    <a:cubicBezTo>
                      <a:pt x="31742" y="165767"/>
                      <a:pt x="31506" y="171553"/>
                      <a:pt x="34694" y="175096"/>
                    </a:cubicBezTo>
                    <a:lnTo>
                      <a:pt x="88186" y="233430"/>
                    </a:lnTo>
                    <a:cubicBezTo>
                      <a:pt x="91492" y="236972"/>
                      <a:pt x="97278" y="237208"/>
                      <a:pt x="100821" y="234020"/>
                    </a:cubicBezTo>
                    <a:lnTo>
                      <a:pt x="240278" y="106135"/>
                    </a:lnTo>
                    <a:cubicBezTo>
                      <a:pt x="243821" y="102828"/>
                      <a:pt x="244057" y="97043"/>
                      <a:pt x="240869" y="93500"/>
                    </a:cubicBezTo>
                    <a:lnTo>
                      <a:pt x="187376" y="35167"/>
                    </a:lnTo>
                    <a:cubicBezTo>
                      <a:pt x="184070" y="31624"/>
                      <a:pt x="178284" y="31388"/>
                      <a:pt x="174741" y="34576"/>
                    </a:cubicBezTo>
                    <a:lnTo>
                      <a:pt x="35284" y="162461"/>
                    </a:lnTo>
                    <a:close/>
                  </a:path>
                </a:pathLst>
              </a:custGeom>
              <a:solidFill>
                <a:srgbClr val="3E4B5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48" name="Google Shape;248;p8"/>
              <p:cNvSpPr/>
              <p:nvPr/>
            </p:nvSpPr>
            <p:spPr>
              <a:xfrm>
                <a:off x="9530489" y="4993801"/>
                <a:ext cx="530324" cy="486751"/>
              </a:xfrm>
              <a:custGeom>
                <a:avLst/>
                <a:gdLst/>
                <a:ahLst/>
                <a:cxnLst/>
                <a:rect l="l" t="t" r="r" b="b"/>
                <a:pathLst>
                  <a:path w="530324" h="486751" extrusionOk="0">
                    <a:moveTo>
                      <a:pt x="10" y="486751"/>
                    </a:moveTo>
                    <a:cubicBezTo>
                      <a:pt x="-226" y="476478"/>
                      <a:pt x="3671" y="466204"/>
                      <a:pt x="11818" y="458883"/>
                    </a:cubicBezTo>
                    <a:lnTo>
                      <a:pt x="501512" y="9574"/>
                    </a:lnTo>
                    <a:cubicBezTo>
                      <a:pt x="509542" y="2135"/>
                      <a:pt x="520169" y="-935"/>
                      <a:pt x="530325" y="246"/>
                    </a:cubicBezTo>
                    <a:lnTo>
                      <a:pt x="469866" y="466559"/>
                    </a:lnTo>
                    <a:lnTo>
                      <a:pt x="10" y="486751"/>
                    </a:lnTo>
                    <a:close/>
                  </a:path>
                </a:pathLst>
              </a:custGeom>
              <a:solidFill>
                <a:srgbClr val="AEABAB"/>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sp>
          <p:nvSpPr>
            <p:cNvPr id="249" name="Google Shape;249;p8"/>
            <p:cNvSpPr/>
            <p:nvPr/>
          </p:nvSpPr>
          <p:spPr>
            <a:xfrm>
              <a:off x="3126403" y="4031794"/>
              <a:ext cx="200624" cy="162347"/>
            </a:xfrm>
            <a:custGeom>
              <a:avLst/>
              <a:gdLst/>
              <a:ahLst/>
              <a:cxnLst/>
              <a:rect l="l" t="t" r="r" b="b"/>
              <a:pathLst>
                <a:path w="200624" h="162347" extrusionOk="0">
                  <a:moveTo>
                    <a:pt x="12871" y="0"/>
                  </a:moveTo>
                  <a:cubicBezTo>
                    <a:pt x="12871" y="0"/>
                    <a:pt x="13579" y="236"/>
                    <a:pt x="14760" y="709"/>
                  </a:cubicBezTo>
                  <a:cubicBezTo>
                    <a:pt x="28458" y="6141"/>
                    <a:pt x="111589" y="38850"/>
                    <a:pt x="129419" y="38850"/>
                  </a:cubicBezTo>
                  <a:cubicBezTo>
                    <a:pt x="161775" y="38850"/>
                    <a:pt x="200624" y="45344"/>
                    <a:pt x="200624" y="45344"/>
                  </a:cubicBezTo>
                  <a:cubicBezTo>
                    <a:pt x="181258" y="64710"/>
                    <a:pt x="177480" y="69197"/>
                    <a:pt x="161775" y="71205"/>
                  </a:cubicBezTo>
                  <a:cubicBezTo>
                    <a:pt x="146070" y="73212"/>
                    <a:pt x="135915" y="84194"/>
                    <a:pt x="135915" y="103560"/>
                  </a:cubicBezTo>
                  <a:cubicBezTo>
                    <a:pt x="135915" y="122925"/>
                    <a:pt x="142409" y="135915"/>
                    <a:pt x="142409" y="135915"/>
                  </a:cubicBezTo>
                  <a:lnTo>
                    <a:pt x="161775" y="135915"/>
                  </a:lnTo>
                  <a:cubicBezTo>
                    <a:pt x="161775" y="135915"/>
                    <a:pt x="168269" y="155280"/>
                    <a:pt x="135915" y="161775"/>
                  </a:cubicBezTo>
                  <a:cubicBezTo>
                    <a:pt x="103560" y="168269"/>
                    <a:pt x="92577" y="117494"/>
                    <a:pt x="88326" y="113715"/>
                  </a:cubicBezTo>
                  <a:cubicBezTo>
                    <a:pt x="84076" y="109936"/>
                    <a:pt x="0" y="96947"/>
                    <a:pt x="0" y="96947"/>
                  </a:cubicBezTo>
                  <a:lnTo>
                    <a:pt x="12871" y="0"/>
                  </a:lnTo>
                  <a:close/>
                </a:path>
              </a:pathLst>
            </a:custGeom>
            <a:solidFill>
              <a:srgbClr val="F8C29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50" name="Google Shape;250;p8"/>
            <p:cNvSpPr/>
            <p:nvPr/>
          </p:nvSpPr>
          <p:spPr>
            <a:xfrm>
              <a:off x="2002528" y="3550964"/>
              <a:ext cx="340625" cy="439454"/>
            </a:xfrm>
            <a:custGeom>
              <a:avLst/>
              <a:gdLst/>
              <a:ahLst/>
              <a:cxnLst/>
              <a:rect l="l" t="t" r="r" b="b"/>
              <a:pathLst>
                <a:path w="340625" h="439454" extrusionOk="0">
                  <a:moveTo>
                    <a:pt x="340625" y="325550"/>
                  </a:moveTo>
                  <a:cubicBezTo>
                    <a:pt x="340625" y="325550"/>
                    <a:pt x="288786" y="312561"/>
                    <a:pt x="282410" y="260840"/>
                  </a:cubicBezTo>
                  <a:cubicBezTo>
                    <a:pt x="275916" y="209001"/>
                    <a:pt x="334249" y="66592"/>
                    <a:pt x="256550" y="21366"/>
                  </a:cubicBezTo>
                  <a:cubicBezTo>
                    <a:pt x="178850" y="-23978"/>
                    <a:pt x="68796" y="8377"/>
                    <a:pt x="49431" y="66711"/>
                  </a:cubicBezTo>
                  <a:cubicBezTo>
                    <a:pt x="30065" y="125044"/>
                    <a:pt x="39275" y="185857"/>
                    <a:pt x="39275" y="185857"/>
                  </a:cubicBezTo>
                  <a:cubicBezTo>
                    <a:pt x="39275" y="185857"/>
                    <a:pt x="-15280" y="254346"/>
                    <a:pt x="4205" y="254346"/>
                  </a:cubicBezTo>
                  <a:cubicBezTo>
                    <a:pt x="36559" y="254346"/>
                    <a:pt x="23571" y="298863"/>
                    <a:pt x="23571" y="298863"/>
                  </a:cubicBezTo>
                  <a:lnTo>
                    <a:pt x="68914" y="299690"/>
                  </a:lnTo>
                  <a:lnTo>
                    <a:pt x="62183" y="312679"/>
                  </a:lnTo>
                  <a:cubicBezTo>
                    <a:pt x="62183" y="312679"/>
                    <a:pt x="33844" y="315631"/>
                    <a:pt x="31600" y="325668"/>
                  </a:cubicBezTo>
                  <a:cubicBezTo>
                    <a:pt x="30065" y="332163"/>
                    <a:pt x="36559" y="345034"/>
                    <a:pt x="36559" y="345034"/>
                  </a:cubicBezTo>
                  <a:lnTo>
                    <a:pt x="55925" y="409744"/>
                  </a:lnTo>
                  <a:cubicBezTo>
                    <a:pt x="55925" y="409744"/>
                    <a:pt x="131499" y="418010"/>
                    <a:pt x="177906" y="381522"/>
                  </a:cubicBezTo>
                  <a:cubicBezTo>
                    <a:pt x="177906" y="381522"/>
                    <a:pt x="212977" y="348813"/>
                    <a:pt x="257495" y="421316"/>
                  </a:cubicBezTo>
                  <a:cubicBezTo>
                    <a:pt x="301776" y="493819"/>
                    <a:pt x="340625" y="325550"/>
                    <a:pt x="340625" y="325550"/>
                  </a:cubicBezTo>
                  <a:close/>
                </a:path>
              </a:pathLst>
            </a:custGeom>
            <a:solidFill>
              <a:srgbClr val="F9C293"/>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51" name="Google Shape;251;p8"/>
            <p:cNvSpPr/>
            <p:nvPr/>
          </p:nvSpPr>
          <p:spPr>
            <a:xfrm>
              <a:off x="2179834" y="3863524"/>
              <a:ext cx="1063119" cy="731677"/>
            </a:xfrm>
            <a:custGeom>
              <a:avLst/>
              <a:gdLst/>
              <a:ahLst/>
              <a:cxnLst/>
              <a:rect l="l" t="t" r="r" b="b"/>
              <a:pathLst>
                <a:path w="1063119" h="731677" extrusionOk="0">
                  <a:moveTo>
                    <a:pt x="305729" y="731529"/>
                  </a:moveTo>
                  <a:cubicBezTo>
                    <a:pt x="305729" y="731529"/>
                    <a:pt x="65074" y="563260"/>
                    <a:pt x="13944" y="369012"/>
                  </a:cubicBezTo>
                  <a:cubicBezTo>
                    <a:pt x="13944" y="369012"/>
                    <a:pt x="-17820" y="213614"/>
                    <a:pt x="14535" y="123043"/>
                  </a:cubicBezTo>
                  <a:lnTo>
                    <a:pt x="189298" y="0"/>
                  </a:lnTo>
                  <a:lnTo>
                    <a:pt x="338202" y="38850"/>
                  </a:lnTo>
                  <a:cubicBezTo>
                    <a:pt x="338202" y="38850"/>
                    <a:pt x="668365" y="45344"/>
                    <a:pt x="720085" y="58216"/>
                  </a:cubicBezTo>
                  <a:cubicBezTo>
                    <a:pt x="771924" y="71205"/>
                    <a:pt x="1063119" y="194130"/>
                    <a:pt x="1063119" y="194130"/>
                  </a:cubicBezTo>
                  <a:cubicBezTo>
                    <a:pt x="1063119" y="194130"/>
                    <a:pt x="1063119" y="265334"/>
                    <a:pt x="1024269" y="291195"/>
                  </a:cubicBezTo>
                  <a:cubicBezTo>
                    <a:pt x="1024269" y="291195"/>
                    <a:pt x="654313" y="205230"/>
                    <a:pt x="483327" y="238529"/>
                  </a:cubicBezTo>
                  <a:lnTo>
                    <a:pt x="531623" y="320361"/>
                  </a:lnTo>
                  <a:cubicBezTo>
                    <a:pt x="531623" y="320361"/>
                    <a:pt x="655291" y="497110"/>
                    <a:pt x="666338" y="537111"/>
                  </a:cubicBezTo>
                  <a:cubicBezTo>
                    <a:pt x="666219" y="537111"/>
                    <a:pt x="642268" y="737906"/>
                    <a:pt x="305729" y="731529"/>
                  </a:cubicBezTo>
                  <a:close/>
                </a:path>
              </a:pathLst>
            </a:custGeom>
            <a:solidFill>
              <a:srgbClr val="24608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52" name="Google Shape;252;p8"/>
            <p:cNvSpPr/>
            <p:nvPr/>
          </p:nvSpPr>
          <p:spPr>
            <a:xfrm>
              <a:off x="2190235" y="4077257"/>
              <a:ext cx="178779" cy="314575"/>
            </a:xfrm>
            <a:custGeom>
              <a:avLst/>
              <a:gdLst/>
              <a:ahLst/>
              <a:cxnLst/>
              <a:rect l="l" t="t" r="r" b="b"/>
              <a:pathLst>
                <a:path w="178779" h="314575" extrusionOk="0">
                  <a:moveTo>
                    <a:pt x="0" y="135796"/>
                  </a:moveTo>
                  <a:lnTo>
                    <a:pt x="139930" y="0"/>
                  </a:lnTo>
                  <a:lnTo>
                    <a:pt x="178779" y="77817"/>
                  </a:lnTo>
                  <a:cubicBezTo>
                    <a:pt x="178779" y="77817"/>
                    <a:pt x="173229" y="221289"/>
                    <a:pt x="85611" y="314575"/>
                  </a:cubicBezTo>
                  <a:cubicBezTo>
                    <a:pt x="49241" y="266043"/>
                    <a:pt x="18304" y="211842"/>
                    <a:pt x="3425" y="155398"/>
                  </a:cubicBezTo>
                  <a:cubicBezTo>
                    <a:pt x="3425" y="155280"/>
                    <a:pt x="2008" y="147959"/>
                    <a:pt x="0" y="135796"/>
                  </a:cubicBezTo>
                  <a:close/>
                </a:path>
              </a:pathLst>
            </a:custGeom>
            <a:solidFill>
              <a:srgbClr val="24608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53" name="Google Shape;253;p8"/>
            <p:cNvSpPr/>
            <p:nvPr/>
          </p:nvSpPr>
          <p:spPr>
            <a:xfrm>
              <a:off x="1632030" y="4010728"/>
              <a:ext cx="115626" cy="183076"/>
            </a:xfrm>
            <a:custGeom>
              <a:avLst/>
              <a:gdLst/>
              <a:ahLst/>
              <a:cxnLst/>
              <a:rect l="l" t="t" r="r" b="b"/>
              <a:pathLst>
                <a:path w="115626" h="183076" extrusionOk="0">
                  <a:moveTo>
                    <a:pt x="115627" y="124744"/>
                  </a:moveTo>
                  <a:cubicBezTo>
                    <a:pt x="115627" y="124744"/>
                    <a:pt x="96261" y="105378"/>
                    <a:pt x="96261" y="98883"/>
                  </a:cubicBezTo>
                  <a:cubicBezTo>
                    <a:pt x="96261" y="92389"/>
                    <a:pt x="122121" y="40786"/>
                    <a:pt x="105944" y="37480"/>
                  </a:cubicBezTo>
                  <a:cubicBezTo>
                    <a:pt x="89766" y="34173"/>
                    <a:pt x="89766" y="8313"/>
                    <a:pt x="83272" y="1819"/>
                  </a:cubicBezTo>
                  <a:cubicBezTo>
                    <a:pt x="76778" y="-4676"/>
                    <a:pt x="70282" y="8313"/>
                    <a:pt x="63906" y="8313"/>
                  </a:cubicBezTo>
                  <a:cubicBezTo>
                    <a:pt x="57412" y="8313"/>
                    <a:pt x="50917" y="8313"/>
                    <a:pt x="44540" y="14808"/>
                  </a:cubicBezTo>
                  <a:cubicBezTo>
                    <a:pt x="38046" y="21302"/>
                    <a:pt x="31551" y="14808"/>
                    <a:pt x="25175" y="21302"/>
                  </a:cubicBezTo>
                  <a:cubicBezTo>
                    <a:pt x="18680" y="27797"/>
                    <a:pt x="12185" y="27797"/>
                    <a:pt x="5809" y="40668"/>
                  </a:cubicBezTo>
                  <a:cubicBezTo>
                    <a:pt x="-685" y="53657"/>
                    <a:pt x="-7181" y="86012"/>
                    <a:pt x="18798" y="111872"/>
                  </a:cubicBezTo>
                  <a:lnTo>
                    <a:pt x="38164" y="183077"/>
                  </a:lnTo>
                  <a:lnTo>
                    <a:pt x="115627" y="124744"/>
                  </a:lnTo>
                  <a:close/>
                </a:path>
              </a:pathLst>
            </a:custGeom>
            <a:solidFill>
              <a:srgbClr val="F9C29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54" name="Google Shape;254;p8"/>
            <p:cNvSpPr/>
            <p:nvPr/>
          </p:nvSpPr>
          <p:spPr>
            <a:xfrm>
              <a:off x="1650474" y="3844159"/>
              <a:ext cx="735805" cy="679808"/>
            </a:xfrm>
            <a:custGeom>
              <a:avLst/>
              <a:gdLst/>
              <a:ahLst/>
              <a:cxnLst/>
              <a:rect l="l" t="t" r="r" b="b"/>
              <a:pathLst>
                <a:path w="735805" h="679808" extrusionOk="0">
                  <a:moveTo>
                    <a:pt x="718540" y="19366"/>
                  </a:moveTo>
                  <a:lnTo>
                    <a:pt x="712045" y="0"/>
                  </a:lnTo>
                  <a:lnTo>
                    <a:pt x="576131" y="51839"/>
                  </a:lnTo>
                  <a:lnTo>
                    <a:pt x="537281" y="110054"/>
                  </a:lnTo>
                  <a:cubicBezTo>
                    <a:pt x="537281" y="110054"/>
                    <a:pt x="440216" y="200624"/>
                    <a:pt x="381883" y="265453"/>
                  </a:cubicBezTo>
                  <a:cubicBezTo>
                    <a:pt x="323667" y="330162"/>
                    <a:pt x="200624" y="440216"/>
                    <a:pt x="200624" y="440216"/>
                  </a:cubicBezTo>
                  <a:cubicBezTo>
                    <a:pt x="200624" y="440216"/>
                    <a:pt x="155280" y="336657"/>
                    <a:pt x="97065" y="278441"/>
                  </a:cubicBezTo>
                  <a:cubicBezTo>
                    <a:pt x="97065" y="278441"/>
                    <a:pt x="12871" y="284936"/>
                    <a:pt x="0" y="356141"/>
                  </a:cubicBezTo>
                  <a:cubicBezTo>
                    <a:pt x="0" y="356141"/>
                    <a:pt x="84194" y="627970"/>
                    <a:pt x="174764" y="679809"/>
                  </a:cubicBezTo>
                  <a:cubicBezTo>
                    <a:pt x="174764" y="679809"/>
                    <a:pt x="608485" y="485915"/>
                    <a:pt x="718540" y="311033"/>
                  </a:cubicBezTo>
                  <a:cubicBezTo>
                    <a:pt x="718540" y="310797"/>
                    <a:pt x="757389" y="97065"/>
                    <a:pt x="718540" y="19366"/>
                  </a:cubicBezTo>
                  <a:close/>
                </a:path>
              </a:pathLst>
            </a:custGeom>
            <a:solidFill>
              <a:srgbClr val="24608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55" name="Google Shape;255;p8"/>
            <p:cNvSpPr/>
            <p:nvPr/>
          </p:nvSpPr>
          <p:spPr>
            <a:xfrm>
              <a:off x="2621477" y="4064267"/>
              <a:ext cx="281393" cy="43218"/>
            </a:xfrm>
            <a:custGeom>
              <a:avLst/>
              <a:gdLst/>
              <a:ahLst/>
              <a:cxnLst/>
              <a:rect l="l" t="t" r="r" b="b"/>
              <a:pathLst>
                <a:path w="281393" h="43218" extrusionOk="0">
                  <a:moveTo>
                    <a:pt x="0" y="0"/>
                  </a:moveTo>
                  <a:lnTo>
                    <a:pt x="44754" y="43219"/>
                  </a:lnTo>
                  <a:cubicBezTo>
                    <a:pt x="44754" y="43219"/>
                    <a:pt x="180786" y="26687"/>
                    <a:pt x="281394" y="39204"/>
                  </a:cubicBezTo>
                  <a:cubicBezTo>
                    <a:pt x="281394" y="39204"/>
                    <a:pt x="161185" y="23617"/>
                    <a:pt x="97183" y="12871"/>
                  </a:cubicBezTo>
                  <a:cubicBezTo>
                    <a:pt x="19366" y="0"/>
                    <a:pt x="0" y="0"/>
                    <a:pt x="0" y="0"/>
                  </a:cubicBezTo>
                  <a:close/>
                </a:path>
              </a:pathLst>
            </a:custGeom>
            <a:solidFill>
              <a:srgbClr val="24608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56" name="Google Shape;256;p8"/>
            <p:cNvSpPr/>
            <p:nvPr/>
          </p:nvSpPr>
          <p:spPr>
            <a:xfrm>
              <a:off x="2025981" y="3501008"/>
              <a:ext cx="309047" cy="471179"/>
            </a:xfrm>
            <a:custGeom>
              <a:avLst/>
              <a:gdLst/>
              <a:ahLst/>
              <a:cxnLst/>
              <a:rect l="l" t="t" r="r" b="b"/>
              <a:pathLst>
                <a:path w="309047" h="471179" extrusionOk="0">
                  <a:moveTo>
                    <a:pt x="278324" y="336657"/>
                  </a:moveTo>
                  <a:cubicBezTo>
                    <a:pt x="278324" y="316228"/>
                    <a:pt x="323667" y="187753"/>
                    <a:pt x="304184" y="142409"/>
                  </a:cubicBezTo>
                  <a:cubicBezTo>
                    <a:pt x="284700" y="97065"/>
                    <a:pt x="304184" y="51839"/>
                    <a:pt x="239474" y="25860"/>
                  </a:cubicBezTo>
                  <a:cubicBezTo>
                    <a:pt x="174764" y="0"/>
                    <a:pt x="76518" y="0"/>
                    <a:pt x="38849" y="0"/>
                  </a:cubicBezTo>
                  <a:cubicBezTo>
                    <a:pt x="25860" y="0"/>
                    <a:pt x="0" y="123043"/>
                    <a:pt x="12989" y="135915"/>
                  </a:cubicBezTo>
                  <a:cubicBezTo>
                    <a:pt x="25979" y="148904"/>
                    <a:pt x="97183" y="142409"/>
                    <a:pt x="116549" y="174764"/>
                  </a:cubicBezTo>
                  <a:cubicBezTo>
                    <a:pt x="135915" y="207119"/>
                    <a:pt x="123043" y="304184"/>
                    <a:pt x="110054" y="323668"/>
                  </a:cubicBezTo>
                  <a:cubicBezTo>
                    <a:pt x="97065" y="343152"/>
                    <a:pt x="12989" y="310678"/>
                    <a:pt x="0" y="323668"/>
                  </a:cubicBezTo>
                  <a:lnTo>
                    <a:pt x="0" y="349528"/>
                  </a:lnTo>
                  <a:cubicBezTo>
                    <a:pt x="0" y="349528"/>
                    <a:pt x="38849" y="349528"/>
                    <a:pt x="38849" y="356023"/>
                  </a:cubicBezTo>
                  <a:cubicBezTo>
                    <a:pt x="38849" y="362517"/>
                    <a:pt x="38849" y="394872"/>
                    <a:pt x="12989" y="394872"/>
                  </a:cubicBezTo>
                  <a:cubicBezTo>
                    <a:pt x="12989" y="394872"/>
                    <a:pt x="19483" y="433722"/>
                    <a:pt x="19483" y="466077"/>
                  </a:cubicBezTo>
                  <a:cubicBezTo>
                    <a:pt x="19483" y="466077"/>
                    <a:pt x="110054" y="491937"/>
                    <a:pt x="142527" y="427227"/>
                  </a:cubicBezTo>
                  <a:cubicBezTo>
                    <a:pt x="174882" y="362517"/>
                    <a:pt x="122335" y="319653"/>
                    <a:pt x="161657" y="244079"/>
                  </a:cubicBezTo>
                  <a:cubicBezTo>
                    <a:pt x="194248" y="181259"/>
                    <a:pt x="246086" y="233097"/>
                    <a:pt x="239592" y="291313"/>
                  </a:cubicBezTo>
                  <a:cubicBezTo>
                    <a:pt x="232979" y="349646"/>
                    <a:pt x="278324" y="356023"/>
                    <a:pt x="278324" y="336657"/>
                  </a:cubicBezTo>
                  <a:close/>
                </a:path>
              </a:pathLst>
            </a:custGeom>
            <a:solidFill>
              <a:srgbClr val="262626"/>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sp>
        <p:nvSpPr>
          <p:cNvPr id="257" name="Google Shape;257;p8"/>
          <p:cNvSpPr/>
          <p:nvPr/>
        </p:nvSpPr>
        <p:spPr>
          <a:xfrm>
            <a:off x="8430323" y="2295962"/>
            <a:ext cx="3171742" cy="878901"/>
          </a:xfrm>
          <a:prstGeom prst="rect">
            <a:avLst/>
          </a:prstGeom>
          <a:solidFill>
            <a:srgbClr val="BEE28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258" name="Google Shape;258;p8"/>
          <p:cNvSpPr/>
          <p:nvPr/>
        </p:nvSpPr>
        <p:spPr>
          <a:xfrm>
            <a:off x="7212107" y="3160358"/>
            <a:ext cx="4389959" cy="878901"/>
          </a:xfrm>
          <a:prstGeom prst="rect">
            <a:avLst/>
          </a:prstGeom>
          <a:solidFill>
            <a:srgbClr val="5ECF9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1" i="0" u="none" strike="noStrike" cap="none">
              <a:solidFill>
                <a:schemeClr val="lt1"/>
              </a:solidFill>
              <a:latin typeface="Arial"/>
              <a:ea typeface="Arial"/>
              <a:cs typeface="Arial"/>
              <a:sym typeface="Arial"/>
            </a:endParaRPr>
          </a:p>
        </p:txBody>
      </p:sp>
      <p:sp>
        <p:nvSpPr>
          <p:cNvPr id="259" name="Google Shape;259;p8"/>
          <p:cNvSpPr/>
          <p:nvPr/>
        </p:nvSpPr>
        <p:spPr>
          <a:xfrm>
            <a:off x="6006353" y="4024755"/>
            <a:ext cx="5595713" cy="878901"/>
          </a:xfrm>
          <a:prstGeom prst="rect">
            <a:avLst/>
          </a:prstGeom>
          <a:solidFill>
            <a:srgbClr val="459BC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260" name="Google Shape;260;p8"/>
          <p:cNvSpPr/>
          <p:nvPr/>
        </p:nvSpPr>
        <p:spPr>
          <a:xfrm>
            <a:off x="4783873" y="4889151"/>
            <a:ext cx="6818191" cy="878901"/>
          </a:xfrm>
          <a:prstGeom prst="rect">
            <a:avLst/>
          </a:prstGeom>
          <a:solidFill>
            <a:srgbClr val="A097D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261" name="Google Shape;261;p8"/>
          <p:cNvSpPr/>
          <p:nvPr/>
        </p:nvSpPr>
        <p:spPr>
          <a:xfrm>
            <a:off x="3579542" y="5753547"/>
            <a:ext cx="8022524" cy="878901"/>
          </a:xfrm>
          <a:prstGeom prst="rect">
            <a:avLst/>
          </a:prstGeom>
          <a:solidFill>
            <a:srgbClr val="DF7A63"/>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262" name="Google Shape;262;p8"/>
          <p:cNvSpPr txBox="1"/>
          <p:nvPr/>
        </p:nvSpPr>
        <p:spPr>
          <a:xfrm>
            <a:off x="8804209" y="2538189"/>
            <a:ext cx="2607503" cy="394447"/>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None/>
            </a:pPr>
            <a:r>
              <a:rPr lang="en-US" sz="1400" b="1" i="0" u="none" strike="noStrike" cap="none">
                <a:solidFill>
                  <a:schemeClr val="lt1"/>
                </a:solidFill>
                <a:latin typeface="Arial"/>
                <a:ea typeface="Arial"/>
                <a:cs typeface="Arial"/>
                <a:sym typeface="Arial"/>
              </a:rPr>
              <a:t>Regularly Review &amp; </a:t>
            </a:r>
            <a:br>
              <a:rPr lang="en-US" sz="1400" b="1" i="0" u="none" strike="noStrike" cap="none">
                <a:solidFill>
                  <a:schemeClr val="lt1"/>
                </a:solidFill>
                <a:latin typeface="Arial"/>
                <a:ea typeface="Arial"/>
                <a:cs typeface="Arial"/>
                <a:sym typeface="Arial"/>
              </a:rPr>
            </a:br>
            <a:r>
              <a:rPr lang="en-US" sz="1400" b="1" i="0" u="none" strike="noStrike" cap="none">
                <a:solidFill>
                  <a:schemeClr val="lt1"/>
                </a:solidFill>
                <a:latin typeface="Arial"/>
                <a:ea typeface="Arial"/>
                <a:cs typeface="Arial"/>
                <a:sym typeface="Arial"/>
              </a:rPr>
              <a:t>Update Compliance Measures</a:t>
            </a:r>
            <a:endParaRPr sz="1400" b="1" i="0" u="none" strike="noStrike" cap="none">
              <a:solidFill>
                <a:schemeClr val="lt1"/>
              </a:solidFill>
              <a:latin typeface="Arial"/>
              <a:ea typeface="Arial"/>
              <a:cs typeface="Arial"/>
              <a:sym typeface="Arial"/>
            </a:endParaRPr>
          </a:p>
        </p:txBody>
      </p:sp>
      <p:sp>
        <p:nvSpPr>
          <p:cNvPr id="263" name="Google Shape;263;p8"/>
          <p:cNvSpPr txBox="1"/>
          <p:nvPr/>
        </p:nvSpPr>
        <p:spPr>
          <a:xfrm>
            <a:off x="7553874" y="3402585"/>
            <a:ext cx="3279420" cy="394447"/>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None/>
            </a:pPr>
            <a:r>
              <a:rPr lang="en-US" sz="1400" b="1" i="0" u="none" strike="noStrike" cap="none">
                <a:solidFill>
                  <a:schemeClr val="lt1"/>
                </a:solidFill>
                <a:latin typeface="Arial"/>
                <a:ea typeface="Arial"/>
                <a:cs typeface="Arial"/>
                <a:sym typeface="Arial"/>
              </a:rPr>
              <a:t>Strengthen Incident Detection </a:t>
            </a:r>
            <a:br>
              <a:rPr lang="en-US" sz="1400" b="1" i="0" u="none" strike="noStrike" cap="none">
                <a:solidFill>
                  <a:schemeClr val="lt1"/>
                </a:solidFill>
                <a:latin typeface="Arial"/>
                <a:ea typeface="Arial"/>
                <a:cs typeface="Arial"/>
                <a:sym typeface="Arial"/>
              </a:rPr>
            </a:br>
            <a:r>
              <a:rPr lang="en-US" sz="1400" b="1" i="0" u="none" strike="noStrike" cap="none">
                <a:solidFill>
                  <a:schemeClr val="lt1"/>
                </a:solidFill>
                <a:latin typeface="Arial"/>
                <a:ea typeface="Arial"/>
                <a:cs typeface="Arial"/>
                <a:sym typeface="Arial"/>
              </a:rPr>
              <a:t>&amp; Reporting Mechanisms</a:t>
            </a:r>
            <a:endParaRPr sz="1400" b="1" i="0" u="none" strike="noStrike" cap="none">
              <a:solidFill>
                <a:schemeClr val="lt1"/>
              </a:solidFill>
              <a:latin typeface="Arial"/>
              <a:ea typeface="Arial"/>
              <a:cs typeface="Arial"/>
              <a:sym typeface="Arial"/>
            </a:endParaRPr>
          </a:p>
        </p:txBody>
      </p:sp>
      <p:sp>
        <p:nvSpPr>
          <p:cNvPr id="264" name="Google Shape;264;p8"/>
          <p:cNvSpPr txBox="1"/>
          <p:nvPr/>
        </p:nvSpPr>
        <p:spPr>
          <a:xfrm>
            <a:off x="6425595" y="4266982"/>
            <a:ext cx="2428846" cy="394447"/>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None/>
            </a:pPr>
            <a:r>
              <a:rPr lang="en-US" sz="1400" b="1" i="0" u="none" strike="noStrike" cap="none">
                <a:solidFill>
                  <a:schemeClr val="lt1"/>
                </a:solidFill>
                <a:latin typeface="Arial"/>
                <a:ea typeface="Arial"/>
                <a:cs typeface="Arial"/>
                <a:sym typeface="Arial"/>
              </a:rPr>
              <a:t>Enhance Training &amp; Awareness Programs</a:t>
            </a:r>
            <a:endParaRPr sz="1400" b="1" i="0" u="none" strike="noStrike" cap="none">
              <a:solidFill>
                <a:schemeClr val="lt1"/>
              </a:solidFill>
              <a:latin typeface="Arial"/>
              <a:ea typeface="Arial"/>
              <a:cs typeface="Arial"/>
              <a:sym typeface="Arial"/>
            </a:endParaRPr>
          </a:p>
        </p:txBody>
      </p:sp>
      <p:sp>
        <p:nvSpPr>
          <p:cNvPr id="265" name="Google Shape;265;p8"/>
          <p:cNvSpPr txBox="1"/>
          <p:nvPr/>
        </p:nvSpPr>
        <p:spPr>
          <a:xfrm>
            <a:off x="5161958" y="5131378"/>
            <a:ext cx="2428846" cy="394447"/>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None/>
            </a:pPr>
            <a:r>
              <a:rPr lang="en-US" sz="1400" b="1" i="0" u="none" strike="noStrike" cap="none">
                <a:solidFill>
                  <a:schemeClr val="lt1"/>
                </a:solidFill>
                <a:latin typeface="Arial"/>
                <a:ea typeface="Arial"/>
                <a:cs typeface="Arial"/>
                <a:sym typeface="Arial"/>
              </a:rPr>
              <a:t>Develop &amp; Implement </a:t>
            </a:r>
            <a:br>
              <a:rPr lang="en-US" sz="1400" b="1" i="0" u="none" strike="noStrike" cap="none">
                <a:solidFill>
                  <a:schemeClr val="lt1"/>
                </a:solidFill>
                <a:latin typeface="Arial"/>
                <a:ea typeface="Arial"/>
                <a:cs typeface="Arial"/>
                <a:sym typeface="Arial"/>
              </a:rPr>
            </a:br>
            <a:r>
              <a:rPr lang="en-US" sz="1400" b="1" i="0" u="none" strike="noStrike" cap="none">
                <a:solidFill>
                  <a:schemeClr val="lt1"/>
                </a:solidFill>
                <a:latin typeface="Arial"/>
                <a:ea typeface="Arial"/>
                <a:cs typeface="Arial"/>
                <a:sym typeface="Arial"/>
              </a:rPr>
              <a:t>an Action Plan</a:t>
            </a:r>
            <a:endParaRPr sz="1400" b="1" i="0" u="none" strike="noStrike" cap="none">
              <a:solidFill>
                <a:schemeClr val="lt1"/>
              </a:solidFill>
              <a:latin typeface="Arial"/>
              <a:ea typeface="Arial"/>
              <a:cs typeface="Arial"/>
              <a:sym typeface="Arial"/>
            </a:endParaRPr>
          </a:p>
        </p:txBody>
      </p:sp>
      <p:sp>
        <p:nvSpPr>
          <p:cNvPr id="266" name="Google Shape;266;p8"/>
          <p:cNvSpPr txBox="1"/>
          <p:nvPr/>
        </p:nvSpPr>
        <p:spPr>
          <a:xfrm>
            <a:off x="4294212" y="5995774"/>
            <a:ext cx="2428846" cy="394447"/>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None/>
            </a:pPr>
            <a:r>
              <a:rPr lang="en-US" sz="1400" b="1" i="0" u="none" strike="noStrike" cap="none">
                <a:solidFill>
                  <a:schemeClr val="lt1"/>
                </a:solidFill>
                <a:latin typeface="Arial"/>
                <a:ea typeface="Arial"/>
                <a:cs typeface="Arial"/>
                <a:sym typeface="Arial"/>
              </a:rPr>
              <a:t>Conduct a Comprehensive Gap Analysis</a:t>
            </a:r>
            <a:endParaRPr sz="1400" b="1" i="0" u="none" strike="noStrike" cap="none">
              <a:solidFill>
                <a:schemeClr val="lt1"/>
              </a:solidFill>
              <a:latin typeface="Arial"/>
              <a:ea typeface="Arial"/>
              <a:cs typeface="Arial"/>
              <a:sym typeface="Arial"/>
            </a:endParaRPr>
          </a:p>
        </p:txBody>
      </p:sp>
      <p:sp>
        <p:nvSpPr>
          <p:cNvPr id="267" name="Google Shape;267;p8"/>
          <p:cNvSpPr txBox="1"/>
          <p:nvPr/>
        </p:nvSpPr>
        <p:spPr>
          <a:xfrm>
            <a:off x="3850965" y="4904773"/>
            <a:ext cx="671979" cy="1107996"/>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r>
              <a:rPr lang="en-US" sz="6600" b="1" i="0" u="none" strike="noStrike" cap="none">
                <a:solidFill>
                  <a:srgbClr val="DF7A63"/>
                </a:solidFill>
                <a:latin typeface="Arial"/>
                <a:ea typeface="Arial"/>
                <a:cs typeface="Arial"/>
                <a:sym typeface="Arial"/>
              </a:rPr>
              <a:t>1</a:t>
            </a:r>
            <a:endParaRPr sz="6600" b="1" i="0" u="none" strike="noStrike" cap="none">
              <a:solidFill>
                <a:srgbClr val="DF7A63"/>
              </a:solidFill>
              <a:latin typeface="Arial"/>
              <a:ea typeface="Arial"/>
              <a:cs typeface="Arial"/>
              <a:sym typeface="Arial"/>
            </a:endParaRPr>
          </a:p>
        </p:txBody>
      </p:sp>
      <p:sp>
        <p:nvSpPr>
          <p:cNvPr id="268" name="Google Shape;268;p8"/>
          <p:cNvSpPr txBox="1"/>
          <p:nvPr/>
        </p:nvSpPr>
        <p:spPr>
          <a:xfrm>
            <a:off x="5060334" y="4029702"/>
            <a:ext cx="671979" cy="1107996"/>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r>
              <a:rPr lang="en-US" sz="6600" b="1" i="0" u="none" strike="noStrike" cap="none">
                <a:solidFill>
                  <a:srgbClr val="A097D5"/>
                </a:solidFill>
                <a:latin typeface="Arial"/>
                <a:ea typeface="Arial"/>
                <a:cs typeface="Arial"/>
                <a:sym typeface="Arial"/>
              </a:rPr>
              <a:t>2</a:t>
            </a:r>
            <a:endParaRPr sz="6600" b="1" i="0" u="none" strike="noStrike" cap="none">
              <a:solidFill>
                <a:srgbClr val="A097D5"/>
              </a:solidFill>
              <a:latin typeface="Arial"/>
              <a:ea typeface="Arial"/>
              <a:cs typeface="Arial"/>
              <a:sym typeface="Arial"/>
            </a:endParaRPr>
          </a:p>
        </p:txBody>
      </p:sp>
      <p:sp>
        <p:nvSpPr>
          <p:cNvPr id="269" name="Google Shape;269;p8"/>
          <p:cNvSpPr txBox="1"/>
          <p:nvPr/>
        </p:nvSpPr>
        <p:spPr>
          <a:xfrm>
            <a:off x="6269702" y="3164463"/>
            <a:ext cx="671979" cy="1107996"/>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r>
              <a:rPr lang="en-US" sz="6600" b="1" i="0" u="none" strike="noStrike" cap="none">
                <a:solidFill>
                  <a:srgbClr val="459BC0"/>
                </a:solidFill>
                <a:latin typeface="Arial"/>
                <a:ea typeface="Arial"/>
                <a:cs typeface="Arial"/>
                <a:sym typeface="Arial"/>
              </a:rPr>
              <a:t>3</a:t>
            </a:r>
            <a:endParaRPr sz="6600" b="1" i="0" u="none" strike="noStrike" cap="none">
              <a:solidFill>
                <a:srgbClr val="459BC0"/>
              </a:solidFill>
              <a:latin typeface="Arial"/>
              <a:ea typeface="Arial"/>
              <a:cs typeface="Arial"/>
              <a:sym typeface="Arial"/>
            </a:endParaRPr>
          </a:p>
        </p:txBody>
      </p:sp>
      <p:sp>
        <p:nvSpPr>
          <p:cNvPr id="270" name="Google Shape;270;p8"/>
          <p:cNvSpPr txBox="1"/>
          <p:nvPr/>
        </p:nvSpPr>
        <p:spPr>
          <a:xfrm>
            <a:off x="7479070" y="2299222"/>
            <a:ext cx="671979" cy="1107996"/>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r>
              <a:rPr lang="en-US" sz="6600" b="1" i="0" u="none" strike="noStrike" cap="none">
                <a:solidFill>
                  <a:srgbClr val="5ECF92"/>
                </a:solidFill>
                <a:latin typeface="Arial"/>
                <a:ea typeface="Arial"/>
                <a:cs typeface="Arial"/>
                <a:sym typeface="Arial"/>
              </a:rPr>
              <a:t>4</a:t>
            </a:r>
            <a:endParaRPr sz="6600" b="1" i="0" u="none" strike="noStrike" cap="none">
              <a:solidFill>
                <a:srgbClr val="5ECF92"/>
              </a:solidFill>
              <a:latin typeface="Arial"/>
              <a:ea typeface="Arial"/>
              <a:cs typeface="Arial"/>
              <a:sym typeface="Arial"/>
            </a:endParaRPr>
          </a:p>
        </p:txBody>
      </p:sp>
      <p:sp>
        <p:nvSpPr>
          <p:cNvPr id="271" name="Google Shape;271;p8"/>
          <p:cNvSpPr txBox="1"/>
          <p:nvPr/>
        </p:nvSpPr>
        <p:spPr>
          <a:xfrm>
            <a:off x="8678605" y="1432308"/>
            <a:ext cx="671979" cy="1107996"/>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r>
              <a:rPr lang="en-US" sz="6600" b="1" i="0" u="none" strike="noStrike" cap="none">
                <a:solidFill>
                  <a:srgbClr val="BEE281"/>
                </a:solidFill>
                <a:latin typeface="Arial"/>
                <a:ea typeface="Arial"/>
                <a:cs typeface="Arial"/>
                <a:sym typeface="Arial"/>
              </a:rPr>
              <a:t>5</a:t>
            </a:r>
            <a:endParaRPr sz="6600" b="1" i="0" u="none" strike="noStrike" cap="none">
              <a:solidFill>
                <a:srgbClr val="BEE281"/>
              </a:solidFill>
              <a:latin typeface="Arial"/>
              <a:ea typeface="Arial"/>
              <a:cs typeface="Arial"/>
              <a:sym typeface="Arial"/>
            </a:endParaRPr>
          </a:p>
        </p:txBody>
      </p:sp>
      <p:grpSp>
        <p:nvGrpSpPr>
          <p:cNvPr id="272" name="Google Shape;272;p8"/>
          <p:cNvGrpSpPr/>
          <p:nvPr/>
        </p:nvGrpSpPr>
        <p:grpSpPr>
          <a:xfrm>
            <a:off x="9797783" y="701589"/>
            <a:ext cx="1210320" cy="1228163"/>
            <a:chOff x="5875351" y="1296484"/>
            <a:chExt cx="888938" cy="902043"/>
          </a:xfrm>
        </p:grpSpPr>
        <p:sp>
          <p:nvSpPr>
            <p:cNvPr id="273" name="Google Shape;273;p8"/>
            <p:cNvSpPr/>
            <p:nvPr/>
          </p:nvSpPr>
          <p:spPr>
            <a:xfrm>
              <a:off x="6282378" y="1296484"/>
              <a:ext cx="96560" cy="91816"/>
            </a:xfrm>
            <a:prstGeom prst="star5">
              <a:avLst>
                <a:gd name="adj" fmla="val 19098"/>
                <a:gd name="hf" fmla="val 105146"/>
                <a:gd name="vf" fmla="val 110557"/>
              </a:avLst>
            </a:prstGeom>
            <a:solidFill>
              <a:srgbClr val="D29113"/>
            </a:solidFill>
            <a:ln w="28575" cap="flat" cmpd="sng">
              <a:solidFill>
                <a:srgbClr val="FFC000"/>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74" name="Google Shape;274;p8"/>
            <p:cNvSpPr/>
            <p:nvPr/>
          </p:nvSpPr>
          <p:spPr>
            <a:xfrm>
              <a:off x="6622856" y="1515919"/>
              <a:ext cx="96560" cy="91816"/>
            </a:xfrm>
            <a:prstGeom prst="star5">
              <a:avLst>
                <a:gd name="adj" fmla="val 19098"/>
                <a:gd name="hf" fmla="val 105146"/>
                <a:gd name="vf" fmla="val 110557"/>
              </a:avLst>
            </a:prstGeom>
            <a:solidFill>
              <a:srgbClr val="D29113"/>
            </a:solidFill>
            <a:ln w="28575" cap="flat" cmpd="sng">
              <a:solidFill>
                <a:srgbClr val="FFC000"/>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75" name="Google Shape;275;p8"/>
            <p:cNvSpPr/>
            <p:nvPr/>
          </p:nvSpPr>
          <p:spPr>
            <a:xfrm>
              <a:off x="6667729" y="1697906"/>
              <a:ext cx="96560" cy="91816"/>
            </a:xfrm>
            <a:prstGeom prst="star5">
              <a:avLst>
                <a:gd name="adj" fmla="val 19098"/>
                <a:gd name="hf" fmla="val 105146"/>
                <a:gd name="vf" fmla="val 110557"/>
              </a:avLst>
            </a:prstGeom>
            <a:solidFill>
              <a:srgbClr val="D29113"/>
            </a:solidFill>
            <a:ln w="28575" cap="flat" cmpd="sng">
              <a:solidFill>
                <a:srgbClr val="FFC000"/>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76" name="Google Shape;276;p8"/>
            <p:cNvSpPr/>
            <p:nvPr/>
          </p:nvSpPr>
          <p:spPr>
            <a:xfrm>
              <a:off x="6282378" y="2106711"/>
              <a:ext cx="96560" cy="91816"/>
            </a:xfrm>
            <a:prstGeom prst="star5">
              <a:avLst>
                <a:gd name="adj" fmla="val 19098"/>
                <a:gd name="hf" fmla="val 105146"/>
                <a:gd name="vf" fmla="val 110557"/>
              </a:avLst>
            </a:prstGeom>
            <a:solidFill>
              <a:srgbClr val="D29113"/>
            </a:solidFill>
            <a:ln w="28575" cap="flat" cmpd="sng">
              <a:solidFill>
                <a:srgbClr val="FFC000"/>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77" name="Google Shape;277;p8"/>
            <p:cNvSpPr/>
            <p:nvPr/>
          </p:nvSpPr>
          <p:spPr>
            <a:xfrm>
              <a:off x="5875351" y="1697906"/>
              <a:ext cx="96560" cy="91816"/>
            </a:xfrm>
            <a:prstGeom prst="star5">
              <a:avLst>
                <a:gd name="adj" fmla="val 19098"/>
                <a:gd name="hf" fmla="val 105146"/>
                <a:gd name="vf" fmla="val 110557"/>
              </a:avLst>
            </a:prstGeom>
            <a:solidFill>
              <a:srgbClr val="D29113"/>
            </a:solidFill>
            <a:ln w="28575" cap="flat" cmpd="sng">
              <a:solidFill>
                <a:srgbClr val="FFC000"/>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78" name="Google Shape;278;p8"/>
            <p:cNvSpPr/>
            <p:nvPr/>
          </p:nvSpPr>
          <p:spPr>
            <a:xfrm>
              <a:off x="6622856" y="1887276"/>
              <a:ext cx="96560" cy="91816"/>
            </a:xfrm>
            <a:prstGeom prst="star5">
              <a:avLst>
                <a:gd name="adj" fmla="val 19098"/>
                <a:gd name="hf" fmla="val 105146"/>
                <a:gd name="vf" fmla="val 110557"/>
              </a:avLst>
            </a:prstGeom>
            <a:solidFill>
              <a:srgbClr val="D29113"/>
            </a:solidFill>
            <a:ln w="28575" cap="flat" cmpd="sng">
              <a:solidFill>
                <a:srgbClr val="FFC000"/>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79" name="Google Shape;279;p8"/>
            <p:cNvSpPr/>
            <p:nvPr/>
          </p:nvSpPr>
          <p:spPr>
            <a:xfrm>
              <a:off x="5927096" y="1887276"/>
              <a:ext cx="96560" cy="91816"/>
            </a:xfrm>
            <a:prstGeom prst="star5">
              <a:avLst>
                <a:gd name="adj" fmla="val 19098"/>
                <a:gd name="hf" fmla="val 105146"/>
                <a:gd name="vf" fmla="val 110557"/>
              </a:avLst>
            </a:prstGeom>
            <a:solidFill>
              <a:srgbClr val="D29113"/>
            </a:solidFill>
            <a:ln w="28575" cap="flat" cmpd="sng">
              <a:solidFill>
                <a:srgbClr val="FFC000"/>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80" name="Google Shape;280;p8"/>
            <p:cNvSpPr/>
            <p:nvPr/>
          </p:nvSpPr>
          <p:spPr>
            <a:xfrm>
              <a:off x="6059971" y="1368910"/>
              <a:ext cx="96560" cy="91816"/>
            </a:xfrm>
            <a:prstGeom prst="star5">
              <a:avLst>
                <a:gd name="adj" fmla="val 19098"/>
                <a:gd name="hf" fmla="val 105146"/>
                <a:gd name="vf" fmla="val 110557"/>
              </a:avLst>
            </a:prstGeom>
            <a:solidFill>
              <a:srgbClr val="D29113"/>
            </a:solidFill>
            <a:ln w="28575" cap="flat" cmpd="sng">
              <a:solidFill>
                <a:srgbClr val="FFC000"/>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81" name="Google Shape;281;p8"/>
            <p:cNvSpPr/>
            <p:nvPr/>
          </p:nvSpPr>
          <p:spPr>
            <a:xfrm>
              <a:off x="5927096" y="1515919"/>
              <a:ext cx="96560" cy="91816"/>
            </a:xfrm>
            <a:prstGeom prst="star5">
              <a:avLst>
                <a:gd name="adj" fmla="val 19098"/>
                <a:gd name="hf" fmla="val 105146"/>
                <a:gd name="vf" fmla="val 110557"/>
              </a:avLst>
            </a:prstGeom>
            <a:solidFill>
              <a:srgbClr val="D29113"/>
            </a:solidFill>
            <a:ln w="28575" cap="flat" cmpd="sng">
              <a:solidFill>
                <a:srgbClr val="FFC000"/>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82" name="Google Shape;282;p8"/>
            <p:cNvSpPr/>
            <p:nvPr/>
          </p:nvSpPr>
          <p:spPr>
            <a:xfrm>
              <a:off x="6054646" y="2034529"/>
              <a:ext cx="96560" cy="91816"/>
            </a:xfrm>
            <a:prstGeom prst="star5">
              <a:avLst>
                <a:gd name="adj" fmla="val 19098"/>
                <a:gd name="hf" fmla="val 105146"/>
                <a:gd name="vf" fmla="val 110557"/>
              </a:avLst>
            </a:prstGeom>
            <a:solidFill>
              <a:srgbClr val="D29113"/>
            </a:solidFill>
            <a:ln w="28575" cap="flat" cmpd="sng">
              <a:solidFill>
                <a:srgbClr val="FFC000"/>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83" name="Google Shape;283;p8"/>
            <p:cNvSpPr/>
            <p:nvPr/>
          </p:nvSpPr>
          <p:spPr>
            <a:xfrm>
              <a:off x="6479417" y="2034529"/>
              <a:ext cx="96560" cy="91816"/>
            </a:xfrm>
            <a:prstGeom prst="star5">
              <a:avLst>
                <a:gd name="adj" fmla="val 19098"/>
                <a:gd name="hf" fmla="val 105146"/>
                <a:gd name="vf" fmla="val 110557"/>
              </a:avLst>
            </a:prstGeom>
            <a:solidFill>
              <a:srgbClr val="D29113"/>
            </a:solidFill>
            <a:ln w="28575" cap="flat" cmpd="sng">
              <a:solidFill>
                <a:srgbClr val="FFC000"/>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84" name="Google Shape;284;p8"/>
            <p:cNvSpPr/>
            <p:nvPr/>
          </p:nvSpPr>
          <p:spPr>
            <a:xfrm>
              <a:off x="6495138" y="1368910"/>
              <a:ext cx="96560" cy="91816"/>
            </a:xfrm>
            <a:prstGeom prst="star5">
              <a:avLst>
                <a:gd name="adj" fmla="val 19098"/>
                <a:gd name="hf" fmla="val 105146"/>
                <a:gd name="vf" fmla="val 110557"/>
              </a:avLst>
            </a:prstGeom>
            <a:solidFill>
              <a:srgbClr val="D29113"/>
            </a:solidFill>
            <a:ln w="28575" cap="flat" cmpd="sng">
              <a:solidFill>
                <a:srgbClr val="FFC000"/>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285" name="Google Shape;285;p8"/>
          <p:cNvSpPr txBox="1"/>
          <p:nvPr/>
        </p:nvSpPr>
        <p:spPr>
          <a:xfrm>
            <a:off x="9904430" y="1064556"/>
            <a:ext cx="1056700" cy="419695"/>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r>
              <a:rPr lang="en-US" sz="1200" b="1" i="0" u="none" strike="noStrike" cap="none">
                <a:solidFill>
                  <a:srgbClr val="246081"/>
                </a:solidFill>
                <a:latin typeface="Arial"/>
                <a:ea typeface="Arial"/>
                <a:cs typeface="Arial"/>
                <a:sym typeface="Arial"/>
              </a:rPr>
              <a:t>DORA</a:t>
            </a:r>
            <a:endParaRPr/>
          </a:p>
          <a:p>
            <a:pPr marL="0" marR="0" lvl="0" indent="0" algn="ctr" rtl="0">
              <a:lnSpc>
                <a:spcPct val="100000"/>
              </a:lnSpc>
              <a:spcBef>
                <a:spcPts val="0"/>
              </a:spcBef>
              <a:spcAft>
                <a:spcPts val="0"/>
              </a:spcAft>
              <a:buNone/>
            </a:pPr>
            <a:r>
              <a:rPr lang="en-US" sz="1200" b="1" i="0" u="none" strike="noStrike" cap="none">
                <a:solidFill>
                  <a:srgbClr val="246081"/>
                </a:solidFill>
                <a:latin typeface="Arial"/>
                <a:ea typeface="Arial"/>
                <a:cs typeface="Arial"/>
                <a:sym typeface="Arial"/>
              </a:rPr>
              <a:t>Compliance</a:t>
            </a:r>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90"/>
        <p:cNvGrpSpPr/>
        <p:nvPr/>
      </p:nvGrpSpPr>
      <p:grpSpPr>
        <a:xfrm>
          <a:off x="0" y="0"/>
          <a:ext cx="0" cy="0"/>
          <a:chOff x="0" y="0"/>
          <a:chExt cx="0" cy="0"/>
        </a:xfrm>
      </p:grpSpPr>
      <p:sp>
        <p:nvSpPr>
          <p:cNvPr id="291" name="Google Shape;291;p9"/>
          <p:cNvSpPr txBox="1">
            <a:spLocks noGrp="1"/>
          </p:cNvSpPr>
          <p:nvPr>
            <p:ph type="title"/>
          </p:nvPr>
        </p:nvSpPr>
        <p:spPr>
          <a:xfrm>
            <a:off x="430695" y="159026"/>
            <a:ext cx="10515600" cy="89121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Calibri"/>
              <a:buNone/>
            </a:pPr>
            <a:r>
              <a:rPr lang="en-US">
                <a:solidFill>
                  <a:srgbClr val="662383"/>
                </a:solidFill>
                <a:latin typeface="Public Sans ExtraBold"/>
                <a:ea typeface="Public Sans ExtraBold"/>
                <a:cs typeface="Public Sans ExtraBold"/>
                <a:sym typeface="Public Sans ExtraBold"/>
              </a:rPr>
              <a:t>If you found these slides helpful</a:t>
            </a:r>
            <a:endParaRPr>
              <a:solidFill>
                <a:srgbClr val="662383"/>
              </a:solidFill>
              <a:latin typeface="Public Sans ExtraBold"/>
              <a:ea typeface="Public Sans ExtraBold"/>
              <a:cs typeface="Public Sans ExtraBold"/>
              <a:sym typeface="Public Sans ExtraBold"/>
            </a:endParaRPr>
          </a:p>
        </p:txBody>
      </p:sp>
      <p:sp>
        <p:nvSpPr>
          <p:cNvPr id="292" name="Google Shape;292;p9"/>
          <p:cNvSpPr txBox="1">
            <a:spLocks noGrp="1"/>
          </p:cNvSpPr>
          <p:nvPr>
            <p:ph type="body" idx="1"/>
          </p:nvPr>
        </p:nvSpPr>
        <p:spPr>
          <a:xfrm>
            <a:off x="430694" y="1689651"/>
            <a:ext cx="7021140" cy="4074265"/>
          </a:xfrm>
          <a:prstGeom prst="rect">
            <a:avLst/>
          </a:prstGeom>
          <a:noFill/>
          <a:ln>
            <a:noFill/>
          </a:ln>
        </p:spPr>
        <p:txBody>
          <a:bodyPr spcFirstLastPara="1" wrap="square" lIns="91425" tIns="45700" rIns="91425" bIns="45700" anchor="t" anchorCtr="0">
            <a:normAutofit/>
          </a:bodyPr>
          <a:lstStyle/>
          <a:p>
            <a:pPr marL="114300" lvl="0" indent="0" algn="l" rtl="0">
              <a:lnSpc>
                <a:spcPct val="120000"/>
              </a:lnSpc>
              <a:spcBef>
                <a:spcPts val="0"/>
              </a:spcBef>
              <a:spcAft>
                <a:spcPts val="0"/>
              </a:spcAft>
              <a:buClr>
                <a:schemeClr val="dk1"/>
              </a:buClr>
              <a:buSzPts val="2400"/>
              <a:buNone/>
            </a:pPr>
            <a:r>
              <a:rPr lang="en-US" sz="2000" b="1" dirty="0" err="1">
                <a:latin typeface="Public Sans"/>
                <a:ea typeface="Public Sans"/>
                <a:cs typeface="Public Sans"/>
                <a:sym typeface="Public Sans"/>
              </a:rPr>
              <a:t>Balbix</a:t>
            </a:r>
            <a:r>
              <a:rPr lang="en-US" sz="2000" dirty="0">
                <a:latin typeface="Public Sans"/>
                <a:ea typeface="Public Sans"/>
                <a:cs typeface="Public Sans"/>
                <a:sym typeface="Public Sans"/>
              </a:rPr>
              <a:t> can help you determine materiality and comply with DORA cybersecurity requirements. </a:t>
            </a:r>
            <a:endParaRPr dirty="0"/>
          </a:p>
          <a:p>
            <a:pPr marL="114300" lvl="0" indent="0" algn="l" rtl="0">
              <a:lnSpc>
                <a:spcPct val="120000"/>
              </a:lnSpc>
              <a:spcBef>
                <a:spcPts val="0"/>
              </a:spcBef>
              <a:spcAft>
                <a:spcPts val="0"/>
              </a:spcAft>
              <a:buClr>
                <a:schemeClr val="dk1"/>
              </a:buClr>
              <a:buSzPts val="2400"/>
              <a:buNone/>
            </a:pPr>
            <a:endParaRPr sz="2000" dirty="0">
              <a:latin typeface="Public Sans"/>
              <a:ea typeface="Public Sans"/>
              <a:cs typeface="Public Sans"/>
              <a:sym typeface="Public Sans"/>
            </a:endParaRPr>
          </a:p>
          <a:p>
            <a:pPr marL="114300" lvl="0" indent="0" algn="l" rtl="0">
              <a:lnSpc>
                <a:spcPct val="120000"/>
              </a:lnSpc>
              <a:spcBef>
                <a:spcPts val="0"/>
              </a:spcBef>
              <a:spcAft>
                <a:spcPts val="0"/>
              </a:spcAft>
              <a:buClr>
                <a:schemeClr val="dk1"/>
              </a:buClr>
              <a:buSzPts val="2400"/>
              <a:buNone/>
            </a:pPr>
            <a:r>
              <a:rPr lang="en-US" sz="2000" dirty="0" err="1">
                <a:latin typeface="Public Sans"/>
                <a:ea typeface="Public Sans"/>
                <a:cs typeface="Public Sans"/>
                <a:sym typeface="Public Sans"/>
              </a:rPr>
              <a:t>Balbix</a:t>
            </a:r>
            <a:r>
              <a:rPr lang="en-US" sz="2000" dirty="0">
                <a:latin typeface="Public Sans"/>
                <a:ea typeface="Public Sans"/>
                <a:cs typeface="Public Sans"/>
                <a:sym typeface="Public Sans"/>
              </a:rPr>
              <a:t> will help you provide visibility into your all your assets and automate critical elements of your cybersecurity program and quantify changes in risk as you improve your cybersecurity posture. The next few slides has some additional examples. </a:t>
            </a:r>
            <a:endParaRPr sz="2000" dirty="0">
              <a:latin typeface="Public Sans"/>
              <a:ea typeface="Public Sans"/>
              <a:cs typeface="Public Sans"/>
              <a:sym typeface="Public Sans"/>
            </a:endParaRPr>
          </a:p>
        </p:txBody>
      </p:sp>
      <p:grpSp>
        <p:nvGrpSpPr>
          <p:cNvPr id="293" name="Google Shape;293;p9"/>
          <p:cNvGrpSpPr/>
          <p:nvPr/>
        </p:nvGrpSpPr>
        <p:grpSpPr>
          <a:xfrm>
            <a:off x="10515599" y="159026"/>
            <a:ext cx="1423852" cy="649751"/>
            <a:chOff x="10515599" y="159026"/>
            <a:chExt cx="1423852" cy="649751"/>
          </a:xfrm>
        </p:grpSpPr>
        <p:sp>
          <p:nvSpPr>
            <p:cNvPr id="294" name="Google Shape;294;p9"/>
            <p:cNvSpPr/>
            <p:nvPr/>
          </p:nvSpPr>
          <p:spPr>
            <a:xfrm>
              <a:off x="10659291" y="159026"/>
              <a:ext cx="1280160" cy="649751"/>
            </a:xfrm>
            <a:prstGeom prst="rect">
              <a:avLst/>
            </a:prstGeom>
            <a:gradFill>
              <a:gsLst>
                <a:gs pos="0">
                  <a:srgbClr val="EBE1FC"/>
                </a:gs>
                <a:gs pos="100000">
                  <a:srgbClr val="F2F0FE"/>
                </a:gs>
              </a:gsLst>
              <a:lin ang="10800000"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pic>
          <p:nvPicPr>
            <p:cNvPr id="295" name="Google Shape;295;p9"/>
            <p:cNvPicPr preferRelativeResize="0"/>
            <p:nvPr/>
          </p:nvPicPr>
          <p:blipFill rotWithShape="1">
            <a:blip r:embed="rId3">
              <a:alphaModFix/>
            </a:blip>
            <a:srcRect/>
            <a:stretch/>
          </p:blipFill>
          <p:spPr>
            <a:xfrm>
              <a:off x="10515599" y="318786"/>
              <a:ext cx="1245706" cy="331711"/>
            </a:xfrm>
            <a:prstGeom prst="rect">
              <a:avLst/>
            </a:prstGeom>
            <a:noFill/>
            <a:ln>
              <a:noFill/>
            </a:ln>
          </p:spPr>
        </p:pic>
      </p:gr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300"/>
        <p:cNvGrpSpPr/>
        <p:nvPr/>
      </p:nvGrpSpPr>
      <p:grpSpPr>
        <a:xfrm>
          <a:off x="0" y="0"/>
          <a:ext cx="0" cy="0"/>
          <a:chOff x="0" y="0"/>
          <a:chExt cx="0" cy="0"/>
        </a:xfrm>
      </p:grpSpPr>
      <p:pic>
        <p:nvPicPr>
          <p:cNvPr id="301" name="Google Shape;301;p10"/>
          <p:cNvPicPr preferRelativeResize="0"/>
          <p:nvPr/>
        </p:nvPicPr>
        <p:blipFill rotWithShape="1">
          <a:blip r:embed="rId3">
            <a:alphaModFix/>
          </a:blip>
          <a:srcRect/>
          <a:stretch/>
        </p:blipFill>
        <p:spPr>
          <a:xfrm>
            <a:off x="4666753" y="1673860"/>
            <a:ext cx="3048000" cy="3710940"/>
          </a:xfrm>
          <a:prstGeom prst="rect">
            <a:avLst/>
          </a:prstGeom>
          <a:noFill/>
          <a:ln>
            <a:noFill/>
          </a:ln>
          <a:effectLst>
            <a:outerShdw blurRad="179778" sx="100152" sy="100152" algn="ctr" rotWithShape="0">
              <a:srgbClr val="000000">
                <a:alpha val="20000"/>
              </a:srgbClr>
            </a:outerShdw>
          </a:effectLst>
        </p:spPr>
      </p:pic>
      <p:pic>
        <p:nvPicPr>
          <p:cNvPr id="302" name="Google Shape;302;p10"/>
          <p:cNvPicPr preferRelativeResize="0"/>
          <p:nvPr/>
        </p:nvPicPr>
        <p:blipFill rotWithShape="1">
          <a:blip r:embed="rId3">
            <a:alphaModFix/>
          </a:blip>
          <a:srcRect/>
          <a:stretch/>
        </p:blipFill>
        <p:spPr>
          <a:xfrm>
            <a:off x="8293873" y="1673860"/>
            <a:ext cx="3048000" cy="3710940"/>
          </a:xfrm>
          <a:prstGeom prst="rect">
            <a:avLst/>
          </a:prstGeom>
          <a:noFill/>
          <a:ln>
            <a:noFill/>
          </a:ln>
          <a:effectLst>
            <a:outerShdw blurRad="179778" sx="100152" sy="100152" algn="ctr" rotWithShape="0">
              <a:srgbClr val="000000">
                <a:alpha val="20000"/>
              </a:srgbClr>
            </a:outerShdw>
          </a:effectLst>
        </p:spPr>
      </p:pic>
      <p:sp>
        <p:nvSpPr>
          <p:cNvPr id="303" name="Google Shape;303;p10"/>
          <p:cNvSpPr txBox="1">
            <a:spLocks noGrp="1"/>
          </p:cNvSpPr>
          <p:nvPr>
            <p:ph type="title"/>
          </p:nvPr>
        </p:nvSpPr>
        <p:spPr>
          <a:xfrm>
            <a:off x="430695" y="159026"/>
            <a:ext cx="10515600" cy="89121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Calibri"/>
              <a:buNone/>
            </a:pPr>
            <a:r>
              <a:rPr lang="en-US">
                <a:solidFill>
                  <a:srgbClr val="662383"/>
                </a:solidFill>
                <a:latin typeface="Public Sans ExtraBold"/>
                <a:ea typeface="Public Sans ExtraBold"/>
                <a:cs typeface="Public Sans ExtraBold"/>
                <a:sym typeface="Public Sans ExtraBold"/>
              </a:rPr>
              <a:t>How Balbix can help</a:t>
            </a:r>
            <a:endParaRPr>
              <a:solidFill>
                <a:srgbClr val="662383"/>
              </a:solidFill>
              <a:latin typeface="Public Sans ExtraBold"/>
              <a:ea typeface="Public Sans ExtraBold"/>
              <a:cs typeface="Public Sans ExtraBold"/>
              <a:sym typeface="Public Sans ExtraBold"/>
            </a:endParaRPr>
          </a:p>
        </p:txBody>
      </p:sp>
      <p:sp>
        <p:nvSpPr>
          <p:cNvPr id="304" name="Google Shape;304;p10"/>
          <p:cNvSpPr txBox="1"/>
          <p:nvPr/>
        </p:nvSpPr>
        <p:spPr>
          <a:xfrm>
            <a:off x="4666749" y="2694053"/>
            <a:ext cx="3007360" cy="1632774"/>
          </a:xfrm>
          <a:prstGeom prst="rect">
            <a:avLst/>
          </a:prstGeom>
          <a:noFill/>
          <a:ln>
            <a:noFill/>
          </a:ln>
        </p:spPr>
        <p:txBody>
          <a:bodyPr spcFirstLastPara="1" wrap="square" lIns="180000" tIns="180000" rIns="180000" bIns="180000" anchor="t" anchorCtr="0">
            <a:spAutoFit/>
          </a:bodyPr>
          <a:lstStyle/>
          <a:p>
            <a:pPr marL="0" marR="0" lvl="1" indent="0" algn="l" rtl="0">
              <a:lnSpc>
                <a:spcPct val="120000"/>
              </a:lnSpc>
              <a:spcBef>
                <a:spcPts val="0"/>
              </a:spcBef>
              <a:spcAft>
                <a:spcPts val="0"/>
              </a:spcAft>
              <a:buNone/>
            </a:pPr>
            <a:r>
              <a:rPr lang="en-US" sz="1400" b="0" i="0" u="none" strike="noStrike" cap="none">
                <a:solidFill>
                  <a:schemeClr val="dk1"/>
                </a:solidFill>
                <a:latin typeface="Public Sans"/>
                <a:ea typeface="Public Sans"/>
                <a:cs typeface="Public Sans"/>
                <a:sym typeface="Public Sans"/>
              </a:rPr>
              <a:t>Balbix can help you to quantify and </a:t>
            </a:r>
            <a:r>
              <a:rPr lang="en-US" sz="1400" b="1" i="0" u="none" strike="noStrike" cap="none">
                <a:solidFill>
                  <a:schemeClr val="dk1"/>
                </a:solidFill>
                <a:latin typeface="Public Sans"/>
                <a:ea typeface="Public Sans"/>
                <a:cs typeface="Public Sans"/>
                <a:sym typeface="Public Sans"/>
              </a:rPr>
              <a:t>manage material cyber risks </a:t>
            </a:r>
            <a:r>
              <a:rPr lang="en-US" sz="1400" b="0" i="0" u="none" strike="noStrike" cap="none">
                <a:solidFill>
                  <a:schemeClr val="dk1"/>
                </a:solidFill>
                <a:latin typeface="Public Sans"/>
                <a:ea typeface="Public Sans"/>
                <a:cs typeface="Public Sans"/>
                <a:sym typeface="Public Sans"/>
              </a:rPr>
              <a:t>down to acceptable levels with a data-driven model that be traced to specific assets</a:t>
            </a:r>
            <a:endParaRPr sz="1400" b="0" i="0" u="none" strike="noStrike" cap="none">
              <a:solidFill>
                <a:srgbClr val="000000"/>
              </a:solidFill>
              <a:latin typeface="Public Sans"/>
              <a:ea typeface="Public Sans"/>
              <a:cs typeface="Public Sans"/>
              <a:sym typeface="Public Sans"/>
            </a:endParaRPr>
          </a:p>
        </p:txBody>
      </p:sp>
      <p:sp>
        <p:nvSpPr>
          <p:cNvPr id="305" name="Google Shape;305;p10"/>
          <p:cNvSpPr/>
          <p:nvPr/>
        </p:nvSpPr>
        <p:spPr>
          <a:xfrm>
            <a:off x="4666750" y="2130318"/>
            <a:ext cx="3047999" cy="563735"/>
          </a:xfrm>
          <a:prstGeom prst="rect">
            <a:avLst/>
          </a:prstGeom>
          <a:solidFill>
            <a:srgbClr val="235D7C"/>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306" name="Google Shape;306;p10"/>
          <p:cNvSpPr txBox="1"/>
          <p:nvPr/>
        </p:nvSpPr>
        <p:spPr>
          <a:xfrm>
            <a:off x="4393278" y="2255798"/>
            <a:ext cx="3408654" cy="313932"/>
          </a:xfrm>
          <a:prstGeom prst="rect">
            <a:avLst/>
          </a:prstGeom>
          <a:noFill/>
          <a:ln>
            <a:noFill/>
          </a:ln>
        </p:spPr>
        <p:txBody>
          <a:bodyPr spcFirstLastPara="1" wrap="square" lIns="91425" tIns="45700" rIns="91425" bIns="45700" anchor="t" anchorCtr="0">
            <a:spAutoFit/>
          </a:bodyPr>
          <a:lstStyle/>
          <a:p>
            <a:pPr marL="0" marR="0" lvl="0" indent="0" algn="ctr" rtl="0">
              <a:lnSpc>
                <a:spcPct val="90000"/>
              </a:lnSpc>
              <a:spcBef>
                <a:spcPts val="0"/>
              </a:spcBef>
              <a:spcAft>
                <a:spcPts val="0"/>
              </a:spcAft>
              <a:buClr>
                <a:schemeClr val="lt1"/>
              </a:buClr>
              <a:buSzPts val="2400"/>
              <a:buFont typeface="Arial"/>
              <a:buNone/>
            </a:pPr>
            <a:r>
              <a:rPr lang="en-US" sz="1600" b="0" i="0" u="none" strike="noStrike" cap="none">
                <a:solidFill>
                  <a:schemeClr val="lt1"/>
                </a:solidFill>
                <a:latin typeface="Public Sans Light"/>
                <a:ea typeface="Public Sans Light"/>
                <a:cs typeface="Public Sans Light"/>
                <a:sym typeface="Public Sans Light"/>
              </a:rPr>
              <a:t>Cyber risk management</a:t>
            </a:r>
            <a:endParaRPr sz="1600" b="0" i="0" u="none" strike="noStrike" cap="none">
              <a:solidFill>
                <a:schemeClr val="lt1"/>
              </a:solidFill>
              <a:latin typeface="Public Sans Light"/>
              <a:ea typeface="Public Sans Light"/>
              <a:cs typeface="Public Sans Light"/>
              <a:sym typeface="Public Sans Light"/>
            </a:endParaRPr>
          </a:p>
        </p:txBody>
      </p:sp>
      <p:sp>
        <p:nvSpPr>
          <p:cNvPr id="307" name="Google Shape;307;p10"/>
          <p:cNvSpPr txBox="1"/>
          <p:nvPr/>
        </p:nvSpPr>
        <p:spPr>
          <a:xfrm>
            <a:off x="8305593" y="2694053"/>
            <a:ext cx="3036276" cy="1891306"/>
          </a:xfrm>
          <a:prstGeom prst="rect">
            <a:avLst/>
          </a:prstGeom>
          <a:noFill/>
          <a:ln>
            <a:noFill/>
          </a:ln>
        </p:spPr>
        <p:txBody>
          <a:bodyPr spcFirstLastPara="1" wrap="square" lIns="180000" tIns="180000" rIns="180000" bIns="180000" anchor="t" anchorCtr="0">
            <a:spAutoFit/>
          </a:bodyPr>
          <a:lstStyle/>
          <a:p>
            <a:pPr marL="0" marR="0" lvl="1" indent="0" algn="l" rtl="0">
              <a:lnSpc>
                <a:spcPct val="120000"/>
              </a:lnSpc>
              <a:spcBef>
                <a:spcPts val="0"/>
              </a:spcBef>
              <a:spcAft>
                <a:spcPts val="0"/>
              </a:spcAft>
              <a:buNone/>
            </a:pPr>
            <a:r>
              <a:rPr lang="en-US" sz="1400" b="0" i="0" u="none" strike="noStrike" cap="none">
                <a:solidFill>
                  <a:schemeClr val="dk1"/>
                </a:solidFill>
                <a:latin typeface="Public Sans"/>
                <a:ea typeface="Public Sans"/>
                <a:cs typeface="Public Sans"/>
                <a:sym typeface="Public Sans"/>
              </a:rPr>
              <a:t>Balbix enables you to unify cyber governance, operational cybersecurity, and compliance to enable better management of </a:t>
            </a:r>
            <a:r>
              <a:rPr lang="en-US" sz="1400" b="1" i="0" u="none" strike="noStrike" cap="none">
                <a:solidFill>
                  <a:schemeClr val="dk1"/>
                </a:solidFill>
                <a:latin typeface="Public Sans"/>
                <a:ea typeface="Public Sans"/>
                <a:cs typeface="Public Sans"/>
                <a:sym typeface="Public Sans"/>
              </a:rPr>
              <a:t>material cyber risks in a single platform</a:t>
            </a:r>
            <a:endParaRPr sz="1400" b="1" i="0" u="none" strike="noStrike" cap="none">
              <a:solidFill>
                <a:srgbClr val="000000"/>
              </a:solidFill>
              <a:latin typeface="Public Sans"/>
              <a:ea typeface="Public Sans"/>
              <a:cs typeface="Public Sans"/>
              <a:sym typeface="Public Sans"/>
            </a:endParaRPr>
          </a:p>
        </p:txBody>
      </p:sp>
      <p:sp>
        <p:nvSpPr>
          <p:cNvPr id="308" name="Google Shape;308;p10"/>
          <p:cNvSpPr/>
          <p:nvPr/>
        </p:nvSpPr>
        <p:spPr>
          <a:xfrm>
            <a:off x="8293869" y="2125030"/>
            <a:ext cx="3048000" cy="569024"/>
          </a:xfrm>
          <a:prstGeom prst="rect">
            <a:avLst/>
          </a:prstGeom>
          <a:solidFill>
            <a:srgbClr val="9F321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309" name="Google Shape;309;p10"/>
          <p:cNvSpPr txBox="1"/>
          <p:nvPr/>
        </p:nvSpPr>
        <p:spPr>
          <a:xfrm>
            <a:off x="8305593" y="2267521"/>
            <a:ext cx="3048004" cy="313932"/>
          </a:xfrm>
          <a:prstGeom prst="rect">
            <a:avLst/>
          </a:prstGeom>
          <a:noFill/>
          <a:ln>
            <a:noFill/>
          </a:ln>
        </p:spPr>
        <p:txBody>
          <a:bodyPr spcFirstLastPara="1" wrap="square" lIns="91425" tIns="45700" rIns="91425" bIns="45700" anchor="t" anchorCtr="0">
            <a:spAutoFit/>
          </a:bodyPr>
          <a:lstStyle/>
          <a:p>
            <a:pPr marL="0" marR="0" lvl="0" indent="0" algn="ctr" rtl="0">
              <a:lnSpc>
                <a:spcPct val="90000"/>
              </a:lnSpc>
              <a:spcBef>
                <a:spcPts val="0"/>
              </a:spcBef>
              <a:spcAft>
                <a:spcPts val="0"/>
              </a:spcAft>
              <a:buNone/>
            </a:pPr>
            <a:r>
              <a:rPr lang="en-US" sz="1600" b="1" i="0" u="none" strike="noStrike" cap="none">
                <a:solidFill>
                  <a:schemeClr val="lt1"/>
                </a:solidFill>
                <a:latin typeface="Public Sans Light"/>
                <a:ea typeface="Public Sans Light"/>
                <a:cs typeface="Public Sans Light"/>
                <a:sym typeface="Public Sans Light"/>
              </a:rPr>
              <a:t>Governance and compliance</a:t>
            </a:r>
            <a:endParaRPr/>
          </a:p>
        </p:txBody>
      </p:sp>
      <p:pic>
        <p:nvPicPr>
          <p:cNvPr id="310" name="Google Shape;310;p10"/>
          <p:cNvPicPr preferRelativeResize="0"/>
          <p:nvPr/>
        </p:nvPicPr>
        <p:blipFill rotWithShape="1">
          <a:blip r:embed="rId3">
            <a:alphaModFix/>
          </a:blip>
          <a:srcRect/>
          <a:stretch/>
        </p:blipFill>
        <p:spPr>
          <a:xfrm>
            <a:off x="998993" y="1673860"/>
            <a:ext cx="3048000" cy="3710940"/>
          </a:xfrm>
          <a:prstGeom prst="rect">
            <a:avLst/>
          </a:prstGeom>
          <a:noFill/>
          <a:ln>
            <a:noFill/>
          </a:ln>
          <a:effectLst>
            <a:outerShdw blurRad="179778" sx="100152" sy="100152" algn="ctr" rotWithShape="0">
              <a:srgbClr val="000000">
                <a:alpha val="20000"/>
              </a:srgbClr>
            </a:outerShdw>
          </a:effectLst>
        </p:spPr>
      </p:pic>
      <p:sp>
        <p:nvSpPr>
          <p:cNvPr id="311" name="Google Shape;311;p10"/>
          <p:cNvSpPr txBox="1"/>
          <p:nvPr/>
        </p:nvSpPr>
        <p:spPr>
          <a:xfrm>
            <a:off x="998992" y="2694053"/>
            <a:ext cx="3047999" cy="2408371"/>
          </a:xfrm>
          <a:prstGeom prst="rect">
            <a:avLst/>
          </a:prstGeom>
          <a:noFill/>
          <a:ln>
            <a:noFill/>
          </a:ln>
        </p:spPr>
        <p:txBody>
          <a:bodyPr spcFirstLastPara="1" wrap="square" lIns="180000" tIns="180000" rIns="180000" bIns="180000" anchor="t" anchorCtr="0">
            <a:spAutoFit/>
          </a:bodyPr>
          <a:lstStyle/>
          <a:p>
            <a:pPr marL="0" marR="0" lvl="1" indent="0" algn="l" rtl="0">
              <a:lnSpc>
                <a:spcPct val="120000"/>
              </a:lnSpc>
              <a:spcBef>
                <a:spcPts val="0"/>
              </a:spcBef>
              <a:spcAft>
                <a:spcPts val="0"/>
              </a:spcAft>
              <a:buNone/>
            </a:pPr>
            <a:r>
              <a:rPr lang="en-US" sz="1400" b="0" i="0" u="none" strike="noStrike" cap="none">
                <a:solidFill>
                  <a:schemeClr val="dk1"/>
                </a:solidFill>
                <a:latin typeface="Public Sans"/>
                <a:ea typeface="Public Sans"/>
                <a:cs typeface="Public Sans"/>
                <a:sym typeface="Public Sans"/>
              </a:rPr>
              <a:t>Balbix can help you determine </a:t>
            </a:r>
            <a:r>
              <a:rPr lang="en-US" sz="1400" b="1" i="0" u="none" strike="noStrike" cap="none">
                <a:solidFill>
                  <a:schemeClr val="dk1"/>
                </a:solidFill>
                <a:latin typeface="Public Sans"/>
                <a:ea typeface="Public Sans"/>
                <a:cs typeface="Public Sans"/>
                <a:sym typeface="Public Sans"/>
              </a:rPr>
              <a:t>whether an incident, application, asset, threat or vulnerability is material, </a:t>
            </a:r>
            <a:r>
              <a:rPr lang="en-US" sz="1400" b="0" i="0" u="none" strike="noStrike" cap="none">
                <a:solidFill>
                  <a:schemeClr val="dk1"/>
                </a:solidFill>
                <a:latin typeface="Public Sans"/>
                <a:ea typeface="Public Sans"/>
                <a:cs typeface="Public Sans"/>
                <a:sym typeface="Public Sans"/>
              </a:rPr>
              <a:t>by analyzing all data from IT, security, and business tools and identifying if they pose material risk to the organization</a:t>
            </a:r>
            <a:endParaRPr sz="1400" b="0" i="0" u="none" strike="noStrike" cap="none">
              <a:solidFill>
                <a:srgbClr val="000000"/>
              </a:solidFill>
              <a:latin typeface="Public Sans"/>
              <a:ea typeface="Public Sans"/>
              <a:cs typeface="Public Sans"/>
              <a:sym typeface="Public Sans"/>
            </a:endParaRPr>
          </a:p>
        </p:txBody>
      </p:sp>
      <p:sp>
        <p:nvSpPr>
          <p:cNvPr id="312" name="Google Shape;312;p10"/>
          <p:cNvSpPr/>
          <p:nvPr/>
        </p:nvSpPr>
        <p:spPr>
          <a:xfrm>
            <a:off x="998992" y="2130319"/>
            <a:ext cx="3047999" cy="563735"/>
          </a:xfrm>
          <a:prstGeom prst="rect">
            <a:avLst/>
          </a:prstGeom>
          <a:solidFill>
            <a:srgbClr val="D1901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313" name="Google Shape;313;p10"/>
          <p:cNvSpPr txBox="1"/>
          <p:nvPr/>
        </p:nvSpPr>
        <p:spPr>
          <a:xfrm>
            <a:off x="859489" y="2226490"/>
            <a:ext cx="3244947" cy="338554"/>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chemeClr val="lt1"/>
              </a:buClr>
              <a:buSzPts val="2400"/>
              <a:buFont typeface="Arial"/>
              <a:buNone/>
            </a:pPr>
            <a:r>
              <a:rPr lang="en-US" sz="1600" b="1" i="0" u="none" strike="noStrike" cap="none">
                <a:solidFill>
                  <a:schemeClr val="lt1"/>
                </a:solidFill>
                <a:latin typeface="Public Sans Light"/>
                <a:ea typeface="Public Sans Light"/>
                <a:cs typeface="Public Sans Light"/>
                <a:sym typeface="Public Sans Light"/>
              </a:rPr>
              <a:t>Materiality determination</a:t>
            </a:r>
            <a:endParaRPr sz="1600" b="1" i="0" u="none" strike="noStrike" cap="none">
              <a:solidFill>
                <a:schemeClr val="lt1"/>
              </a:solidFill>
              <a:latin typeface="Public Sans Light"/>
              <a:ea typeface="Public Sans Light"/>
              <a:cs typeface="Public Sans Light"/>
              <a:sym typeface="Public Sans Light"/>
            </a:endParaRPr>
          </a:p>
        </p:txBody>
      </p:sp>
      <p:grpSp>
        <p:nvGrpSpPr>
          <p:cNvPr id="314" name="Google Shape;314;p10"/>
          <p:cNvGrpSpPr/>
          <p:nvPr/>
        </p:nvGrpSpPr>
        <p:grpSpPr>
          <a:xfrm>
            <a:off x="10515599" y="159026"/>
            <a:ext cx="1423852" cy="649751"/>
            <a:chOff x="10515599" y="159026"/>
            <a:chExt cx="1423852" cy="649751"/>
          </a:xfrm>
        </p:grpSpPr>
        <p:sp>
          <p:nvSpPr>
            <p:cNvPr id="315" name="Google Shape;315;p10"/>
            <p:cNvSpPr/>
            <p:nvPr/>
          </p:nvSpPr>
          <p:spPr>
            <a:xfrm>
              <a:off x="10659291" y="159026"/>
              <a:ext cx="1280160" cy="649751"/>
            </a:xfrm>
            <a:prstGeom prst="rect">
              <a:avLst/>
            </a:prstGeom>
            <a:gradFill>
              <a:gsLst>
                <a:gs pos="0">
                  <a:srgbClr val="EBE1FC"/>
                </a:gs>
                <a:gs pos="100000">
                  <a:srgbClr val="F2F0FE"/>
                </a:gs>
              </a:gsLst>
              <a:lin ang="10800000"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pic>
          <p:nvPicPr>
            <p:cNvPr id="316" name="Google Shape;316;p10"/>
            <p:cNvPicPr preferRelativeResize="0"/>
            <p:nvPr/>
          </p:nvPicPr>
          <p:blipFill rotWithShape="1">
            <a:blip r:embed="rId4">
              <a:alphaModFix/>
            </a:blip>
            <a:srcRect/>
            <a:stretch/>
          </p:blipFill>
          <p:spPr>
            <a:xfrm>
              <a:off x="10515599" y="318786"/>
              <a:ext cx="1245706" cy="331711"/>
            </a:xfrm>
            <a:prstGeom prst="rect">
              <a:avLst/>
            </a:prstGeom>
            <a:noFill/>
            <a:ln>
              <a:noFill/>
            </a:ln>
          </p:spPr>
        </p:pic>
      </p:gr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321"/>
        <p:cNvGrpSpPr/>
        <p:nvPr/>
      </p:nvGrpSpPr>
      <p:grpSpPr>
        <a:xfrm>
          <a:off x="0" y="0"/>
          <a:ext cx="0" cy="0"/>
          <a:chOff x="0" y="0"/>
          <a:chExt cx="0" cy="0"/>
        </a:xfrm>
      </p:grpSpPr>
      <p:grpSp>
        <p:nvGrpSpPr>
          <p:cNvPr id="322" name="Google Shape;322;p13"/>
          <p:cNvGrpSpPr/>
          <p:nvPr/>
        </p:nvGrpSpPr>
        <p:grpSpPr>
          <a:xfrm>
            <a:off x="530430" y="1042918"/>
            <a:ext cx="11175998" cy="5464896"/>
            <a:chOff x="530430" y="1162093"/>
            <a:chExt cx="11175998" cy="5464896"/>
          </a:xfrm>
        </p:grpSpPr>
        <p:pic>
          <p:nvPicPr>
            <p:cNvPr id="323" name="Google Shape;323;p13" descr="A graph with blue bars&#10;&#10;Description automatically generated"/>
            <p:cNvPicPr preferRelativeResize="0"/>
            <p:nvPr/>
          </p:nvPicPr>
          <p:blipFill rotWithShape="1">
            <a:blip r:embed="rId3">
              <a:alphaModFix/>
            </a:blip>
            <a:srcRect/>
            <a:stretch/>
          </p:blipFill>
          <p:spPr>
            <a:xfrm>
              <a:off x="530430" y="4214949"/>
              <a:ext cx="2835227" cy="2360430"/>
            </a:xfrm>
            <a:prstGeom prst="rect">
              <a:avLst/>
            </a:prstGeom>
            <a:noFill/>
            <a:ln>
              <a:noFill/>
            </a:ln>
          </p:spPr>
        </p:pic>
        <p:pic>
          <p:nvPicPr>
            <p:cNvPr id="324" name="Google Shape;324;p13" descr="A screen shot of a graph&#10;&#10;Description automatically generated"/>
            <p:cNvPicPr preferRelativeResize="0"/>
            <p:nvPr/>
          </p:nvPicPr>
          <p:blipFill rotWithShape="1">
            <a:blip r:embed="rId4">
              <a:alphaModFix/>
            </a:blip>
            <a:srcRect/>
            <a:stretch/>
          </p:blipFill>
          <p:spPr>
            <a:xfrm>
              <a:off x="3365656" y="4231261"/>
              <a:ext cx="2452770" cy="2395728"/>
            </a:xfrm>
            <a:prstGeom prst="rect">
              <a:avLst/>
            </a:prstGeom>
            <a:noFill/>
            <a:ln>
              <a:noFill/>
            </a:ln>
          </p:spPr>
        </p:pic>
        <p:grpSp>
          <p:nvGrpSpPr>
            <p:cNvPr id="325" name="Google Shape;325;p13"/>
            <p:cNvGrpSpPr/>
            <p:nvPr/>
          </p:nvGrpSpPr>
          <p:grpSpPr>
            <a:xfrm>
              <a:off x="530430" y="2301284"/>
              <a:ext cx="11116634" cy="1958629"/>
              <a:chOff x="652951" y="1998949"/>
              <a:chExt cx="11116634" cy="1958629"/>
            </a:xfrm>
          </p:grpSpPr>
          <p:sp>
            <p:nvSpPr>
              <p:cNvPr id="326" name="Google Shape;326;p13"/>
              <p:cNvSpPr/>
              <p:nvPr/>
            </p:nvSpPr>
            <p:spPr>
              <a:xfrm>
                <a:off x="7995027" y="2088442"/>
                <a:ext cx="3774558" cy="1747204"/>
              </a:xfrm>
              <a:prstGeom prst="rect">
                <a:avLst/>
              </a:prstGeom>
              <a:solidFill>
                <a:schemeClr val="lt1"/>
              </a:solidFill>
              <a:ln w="12700" cap="flat" cmpd="sng">
                <a:solidFill>
                  <a:srgbClr val="595959"/>
                </a:solidFill>
                <a:prstDash val="solid"/>
                <a:miter lim="800000"/>
                <a:headEnd type="none" w="sm" len="sm"/>
                <a:tailEnd type="none" w="sm" len="sm"/>
              </a:ln>
              <a:effectLst>
                <a:outerShdw blurRad="50800" dist="127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pic>
            <p:nvPicPr>
              <p:cNvPr id="327" name="Google Shape;327;p13" descr="A screenshot of a graph&#10;&#10;Description automatically generated"/>
              <p:cNvPicPr preferRelativeResize="0"/>
              <p:nvPr/>
            </p:nvPicPr>
            <p:blipFill rotWithShape="1">
              <a:blip r:embed="rId5">
                <a:alphaModFix/>
              </a:blip>
              <a:srcRect t="26501"/>
              <a:stretch/>
            </p:blipFill>
            <p:spPr>
              <a:xfrm>
                <a:off x="652951" y="1998949"/>
                <a:ext cx="7168574" cy="1958629"/>
              </a:xfrm>
              <a:prstGeom prst="rect">
                <a:avLst/>
              </a:prstGeom>
              <a:noFill/>
              <a:ln>
                <a:noFill/>
              </a:ln>
            </p:spPr>
          </p:pic>
          <p:pic>
            <p:nvPicPr>
              <p:cNvPr id="328" name="Google Shape;328;p13" descr="A diagram of a state&#10;&#10;Description automatically generated"/>
              <p:cNvPicPr preferRelativeResize="0"/>
              <p:nvPr/>
            </p:nvPicPr>
            <p:blipFill rotWithShape="1">
              <a:blip r:embed="rId6">
                <a:alphaModFix/>
              </a:blip>
              <a:srcRect/>
              <a:stretch/>
            </p:blipFill>
            <p:spPr>
              <a:xfrm>
                <a:off x="8289358" y="2725812"/>
                <a:ext cx="3249691" cy="693660"/>
              </a:xfrm>
              <a:prstGeom prst="rect">
                <a:avLst/>
              </a:prstGeom>
              <a:noFill/>
              <a:ln>
                <a:noFill/>
              </a:ln>
            </p:spPr>
          </p:pic>
          <p:sp>
            <p:nvSpPr>
              <p:cNvPr id="329" name="Google Shape;329;p13"/>
              <p:cNvSpPr txBox="1"/>
              <p:nvPr/>
            </p:nvSpPr>
            <p:spPr>
              <a:xfrm>
                <a:off x="8006313" y="2162873"/>
                <a:ext cx="633507" cy="23083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900"/>
                  <a:buFont typeface="Arial"/>
                  <a:buNone/>
                </a:pPr>
                <a:r>
                  <a:rPr lang="en-US" sz="900" b="1" i="0" u="none" strike="noStrike" cap="none">
                    <a:solidFill>
                      <a:schemeClr val="dk1"/>
                    </a:solidFill>
                    <a:latin typeface="Arial"/>
                    <a:ea typeface="Arial"/>
                    <a:cs typeface="Arial"/>
                    <a:sym typeface="Arial"/>
                  </a:rPr>
                  <a:t>Maturity</a:t>
                </a:r>
                <a:endParaRPr sz="1800" b="1" i="0" u="none" strike="noStrike" cap="none">
                  <a:solidFill>
                    <a:schemeClr val="dk1"/>
                  </a:solidFill>
                  <a:latin typeface="Arial"/>
                  <a:ea typeface="Arial"/>
                  <a:cs typeface="Arial"/>
                  <a:sym typeface="Arial"/>
                </a:endParaRPr>
              </a:p>
            </p:txBody>
          </p:sp>
        </p:grpSp>
        <p:pic>
          <p:nvPicPr>
            <p:cNvPr id="330" name="Google Shape;330;p13" descr="A green and red circle with numbers and a number&#10;&#10;Description automatically generated"/>
            <p:cNvPicPr preferRelativeResize="0"/>
            <p:nvPr/>
          </p:nvPicPr>
          <p:blipFill rotWithShape="1">
            <a:blip r:embed="rId7">
              <a:alphaModFix/>
            </a:blip>
            <a:srcRect/>
            <a:stretch/>
          </p:blipFill>
          <p:spPr>
            <a:xfrm>
              <a:off x="5866241" y="4334344"/>
              <a:ext cx="2737399" cy="2162149"/>
            </a:xfrm>
            <a:prstGeom prst="rect">
              <a:avLst/>
            </a:prstGeom>
            <a:noFill/>
            <a:ln w="9525" cap="flat" cmpd="sng">
              <a:solidFill>
                <a:schemeClr val="dk1"/>
              </a:solidFill>
              <a:prstDash val="solid"/>
              <a:round/>
              <a:headEnd type="none" w="sm" len="sm"/>
              <a:tailEnd type="none" w="sm" len="sm"/>
            </a:ln>
            <a:effectLst>
              <a:outerShdw blurRad="50800" dist="12700" dir="2700000" algn="tl" rotWithShape="0">
                <a:srgbClr val="000000">
                  <a:alpha val="40000"/>
                </a:srgbClr>
              </a:outerShdw>
            </a:effectLst>
          </p:spPr>
        </p:pic>
        <p:pic>
          <p:nvPicPr>
            <p:cNvPr id="331" name="Google Shape;331;p13" descr="A screenshot of a graph&#10;&#10;Description automatically generated"/>
            <p:cNvPicPr preferRelativeResize="0"/>
            <p:nvPr/>
          </p:nvPicPr>
          <p:blipFill rotWithShape="1">
            <a:blip r:embed="rId5">
              <a:alphaModFix/>
            </a:blip>
            <a:srcRect b="74407"/>
            <a:stretch/>
          </p:blipFill>
          <p:spPr>
            <a:xfrm>
              <a:off x="530430" y="1162093"/>
              <a:ext cx="9322416" cy="886941"/>
            </a:xfrm>
            <a:prstGeom prst="rect">
              <a:avLst/>
            </a:prstGeom>
            <a:noFill/>
            <a:ln>
              <a:noFill/>
            </a:ln>
          </p:spPr>
        </p:pic>
        <p:pic>
          <p:nvPicPr>
            <p:cNvPr id="332" name="Google Shape;332;p13" descr="A screenshot of a screen&#10;&#10;Description automatically generated"/>
            <p:cNvPicPr preferRelativeResize="0"/>
            <p:nvPr/>
          </p:nvPicPr>
          <p:blipFill rotWithShape="1">
            <a:blip r:embed="rId8">
              <a:alphaModFix/>
            </a:blip>
            <a:srcRect/>
            <a:stretch/>
          </p:blipFill>
          <p:spPr>
            <a:xfrm>
              <a:off x="8811173" y="4334344"/>
              <a:ext cx="2835716" cy="2162149"/>
            </a:xfrm>
            <a:prstGeom prst="rect">
              <a:avLst/>
            </a:prstGeom>
            <a:noFill/>
            <a:ln w="9525" cap="flat" cmpd="sng">
              <a:solidFill>
                <a:schemeClr val="dk1"/>
              </a:solidFill>
              <a:prstDash val="solid"/>
              <a:round/>
              <a:headEnd type="none" w="sm" len="sm"/>
              <a:tailEnd type="none" w="sm" len="sm"/>
            </a:ln>
            <a:effectLst>
              <a:outerShdw blurRad="50800" dist="12700" dir="2700000" algn="tl" rotWithShape="0">
                <a:srgbClr val="000000">
                  <a:alpha val="40000"/>
                </a:srgbClr>
              </a:outerShdw>
            </a:effectLst>
          </p:spPr>
        </p:pic>
        <p:cxnSp>
          <p:nvCxnSpPr>
            <p:cNvPr id="333" name="Google Shape;333;p13"/>
            <p:cNvCxnSpPr/>
            <p:nvPr/>
          </p:nvCxnSpPr>
          <p:spPr>
            <a:xfrm>
              <a:off x="642188" y="2301284"/>
              <a:ext cx="11064240" cy="0"/>
            </a:xfrm>
            <a:prstGeom prst="straightConnector1">
              <a:avLst/>
            </a:prstGeom>
            <a:noFill/>
            <a:ln w="12700" cap="flat" cmpd="sng">
              <a:solidFill>
                <a:srgbClr val="7F7F7F"/>
              </a:solidFill>
              <a:prstDash val="solid"/>
              <a:miter lim="800000"/>
              <a:headEnd type="none" w="sm" len="sm"/>
              <a:tailEnd type="none" w="sm" len="sm"/>
            </a:ln>
          </p:spPr>
        </p:cxnSp>
        <p:sp>
          <p:nvSpPr>
            <p:cNvPr id="334" name="Google Shape;334;p13"/>
            <p:cNvSpPr txBox="1"/>
            <p:nvPr/>
          </p:nvSpPr>
          <p:spPr>
            <a:xfrm>
              <a:off x="569792" y="1994878"/>
              <a:ext cx="1539204" cy="26161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100"/>
                <a:buFont typeface="Arial"/>
                <a:buNone/>
              </a:pPr>
              <a:r>
                <a:rPr lang="en-US" sz="1100" b="1" i="0" u="none" strike="noStrike" cap="none">
                  <a:solidFill>
                    <a:schemeClr val="dk1"/>
                  </a:solidFill>
                  <a:latin typeface="Arial"/>
                  <a:ea typeface="Arial"/>
                  <a:cs typeface="Arial"/>
                  <a:sym typeface="Arial"/>
                </a:rPr>
                <a:t>Executive Risk View</a:t>
              </a:r>
              <a:endParaRPr sz="1400" b="0" i="0" u="none" strike="noStrike" cap="none">
                <a:solidFill>
                  <a:srgbClr val="000000"/>
                </a:solidFill>
                <a:latin typeface="Arial"/>
                <a:ea typeface="Arial"/>
                <a:cs typeface="Arial"/>
                <a:sym typeface="Arial"/>
              </a:endParaRPr>
            </a:p>
          </p:txBody>
        </p:sp>
        <p:sp>
          <p:nvSpPr>
            <p:cNvPr id="335" name="Google Shape;335;p13"/>
            <p:cNvSpPr txBox="1"/>
            <p:nvPr/>
          </p:nvSpPr>
          <p:spPr>
            <a:xfrm>
              <a:off x="2165661" y="1994878"/>
              <a:ext cx="2081019" cy="26161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100"/>
                <a:buFont typeface="Arial"/>
                <a:buNone/>
              </a:pPr>
              <a:r>
                <a:rPr lang="en-US" sz="1100" b="1" i="0" u="none" strike="noStrike" cap="none">
                  <a:solidFill>
                    <a:srgbClr val="A5A5A5"/>
                  </a:solidFill>
                  <a:latin typeface="Arial"/>
                  <a:ea typeface="Arial"/>
                  <a:cs typeface="Arial"/>
                  <a:sym typeface="Arial"/>
                </a:rPr>
                <a:t>Operational Risk Dashboard</a:t>
              </a:r>
              <a:endParaRPr sz="1400" b="0" i="0" u="none" strike="noStrike" cap="none">
                <a:solidFill>
                  <a:srgbClr val="000000"/>
                </a:solidFill>
                <a:latin typeface="Arial"/>
                <a:ea typeface="Arial"/>
                <a:cs typeface="Arial"/>
                <a:sym typeface="Arial"/>
              </a:endParaRPr>
            </a:p>
          </p:txBody>
        </p:sp>
        <p:sp>
          <p:nvSpPr>
            <p:cNvPr id="336" name="Google Shape;336;p13"/>
            <p:cNvSpPr txBox="1"/>
            <p:nvPr/>
          </p:nvSpPr>
          <p:spPr>
            <a:xfrm>
              <a:off x="4303345" y="1994878"/>
              <a:ext cx="1281120" cy="26161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100"/>
                <a:buFont typeface="Arial"/>
                <a:buNone/>
              </a:pPr>
              <a:r>
                <a:rPr lang="en-US" sz="1100" b="1" i="0" u="none" strike="noStrike" cap="none">
                  <a:solidFill>
                    <a:srgbClr val="A5A5A5"/>
                  </a:solidFill>
                  <a:latin typeface="Arial"/>
                  <a:ea typeface="Arial"/>
                  <a:cs typeface="Arial"/>
                  <a:sym typeface="Arial"/>
                </a:rPr>
                <a:t>Asset Inventory </a:t>
              </a:r>
              <a:endParaRPr sz="1400" b="0" i="0" u="none" strike="noStrike" cap="none">
                <a:solidFill>
                  <a:srgbClr val="000000"/>
                </a:solidFill>
                <a:latin typeface="Arial"/>
                <a:ea typeface="Arial"/>
                <a:cs typeface="Arial"/>
                <a:sym typeface="Arial"/>
              </a:endParaRPr>
            </a:p>
          </p:txBody>
        </p:sp>
        <p:sp>
          <p:nvSpPr>
            <p:cNvPr id="337" name="Google Shape;337;p13"/>
            <p:cNvSpPr txBox="1"/>
            <p:nvPr/>
          </p:nvSpPr>
          <p:spPr>
            <a:xfrm>
              <a:off x="5641130" y="1994878"/>
              <a:ext cx="1667444" cy="26161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100"/>
                <a:buFont typeface="Arial"/>
                <a:buNone/>
              </a:pPr>
              <a:r>
                <a:rPr lang="en-US" sz="1100" b="1" i="0" u="none" strike="noStrike" cap="none">
                  <a:solidFill>
                    <a:srgbClr val="A5A5A5"/>
                  </a:solidFill>
                  <a:latin typeface="Arial"/>
                  <a:ea typeface="Arial"/>
                  <a:cs typeface="Arial"/>
                  <a:sym typeface="Arial"/>
                </a:rPr>
                <a:t>NIST CSF Compliance</a:t>
              </a:r>
              <a:endParaRPr sz="1400" b="0" i="0" u="none" strike="noStrike" cap="none">
                <a:solidFill>
                  <a:srgbClr val="000000"/>
                </a:solidFill>
                <a:latin typeface="Arial"/>
                <a:ea typeface="Arial"/>
                <a:cs typeface="Arial"/>
                <a:sym typeface="Arial"/>
              </a:endParaRPr>
            </a:p>
          </p:txBody>
        </p:sp>
        <p:sp>
          <p:nvSpPr>
            <p:cNvPr id="338" name="Google Shape;338;p13"/>
            <p:cNvSpPr txBox="1"/>
            <p:nvPr/>
          </p:nvSpPr>
          <p:spPr>
            <a:xfrm>
              <a:off x="7365239" y="1994878"/>
              <a:ext cx="1181734" cy="26161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100"/>
                <a:buFont typeface="Arial"/>
                <a:buNone/>
              </a:pPr>
              <a:r>
                <a:rPr lang="en-US" sz="1100" b="1" i="0" u="none" strike="noStrike" cap="none">
                  <a:solidFill>
                    <a:srgbClr val="A5A5A5"/>
                  </a:solidFill>
                  <a:latin typeface="Arial"/>
                  <a:ea typeface="Arial"/>
                  <a:cs typeface="Arial"/>
                  <a:sym typeface="Arial"/>
                </a:rPr>
                <a:t>SEC Reporting</a:t>
              </a:r>
              <a:endParaRPr sz="1400" b="0" i="0" u="none" strike="noStrike" cap="none">
                <a:solidFill>
                  <a:srgbClr val="000000"/>
                </a:solidFill>
                <a:latin typeface="Arial"/>
                <a:ea typeface="Arial"/>
                <a:cs typeface="Arial"/>
                <a:sym typeface="Arial"/>
              </a:endParaRPr>
            </a:p>
          </p:txBody>
        </p:sp>
        <p:sp>
          <p:nvSpPr>
            <p:cNvPr id="339" name="Google Shape;339;p13"/>
            <p:cNvSpPr txBox="1"/>
            <p:nvPr/>
          </p:nvSpPr>
          <p:spPr>
            <a:xfrm>
              <a:off x="8603640" y="1994878"/>
              <a:ext cx="1337226" cy="26161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100"/>
                <a:buFont typeface="Arial"/>
                <a:buNone/>
              </a:pPr>
              <a:r>
                <a:rPr lang="en-US" sz="1100" b="1" i="0" u="none" strike="noStrike" cap="none">
                  <a:solidFill>
                    <a:srgbClr val="A5A5A5"/>
                  </a:solidFill>
                  <a:latin typeface="Arial"/>
                  <a:ea typeface="Arial"/>
                  <a:cs typeface="Arial"/>
                  <a:sym typeface="Arial"/>
                </a:rPr>
                <a:t>Board Reporting</a:t>
              </a:r>
              <a:endParaRPr sz="1400" b="0" i="0" u="none" strike="noStrike" cap="none">
                <a:solidFill>
                  <a:srgbClr val="000000"/>
                </a:solidFill>
                <a:latin typeface="Arial"/>
                <a:ea typeface="Arial"/>
                <a:cs typeface="Arial"/>
                <a:sym typeface="Arial"/>
              </a:endParaRPr>
            </a:p>
          </p:txBody>
        </p:sp>
      </p:grpSp>
      <p:sp>
        <p:nvSpPr>
          <p:cNvPr id="340" name="Google Shape;340;p13"/>
          <p:cNvSpPr txBox="1">
            <a:spLocks noGrp="1"/>
          </p:cNvSpPr>
          <p:nvPr>
            <p:ph type="title"/>
          </p:nvPr>
        </p:nvSpPr>
        <p:spPr>
          <a:xfrm>
            <a:off x="430695" y="159026"/>
            <a:ext cx="10515600" cy="89121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Calibri"/>
              <a:buNone/>
            </a:pPr>
            <a:r>
              <a:rPr lang="en-US">
                <a:solidFill>
                  <a:srgbClr val="662383"/>
                </a:solidFill>
                <a:latin typeface="Public Sans ExtraBold"/>
                <a:ea typeface="Public Sans ExtraBold"/>
                <a:cs typeface="Public Sans ExtraBold"/>
                <a:sym typeface="Public Sans ExtraBold"/>
              </a:rPr>
              <a:t>Sample Executive Risk View</a:t>
            </a:r>
            <a:endParaRPr>
              <a:solidFill>
                <a:srgbClr val="662383"/>
              </a:solidFill>
              <a:latin typeface="Public Sans ExtraBold"/>
              <a:ea typeface="Public Sans ExtraBold"/>
              <a:cs typeface="Public Sans ExtraBold"/>
              <a:sym typeface="Public Sans ExtraBold"/>
            </a:endParaRPr>
          </a:p>
        </p:txBody>
      </p:sp>
      <p:grpSp>
        <p:nvGrpSpPr>
          <p:cNvPr id="341" name="Google Shape;341;p13"/>
          <p:cNvGrpSpPr/>
          <p:nvPr/>
        </p:nvGrpSpPr>
        <p:grpSpPr>
          <a:xfrm>
            <a:off x="10515599" y="159026"/>
            <a:ext cx="1423852" cy="649751"/>
            <a:chOff x="10515599" y="159026"/>
            <a:chExt cx="1423852" cy="649751"/>
          </a:xfrm>
        </p:grpSpPr>
        <p:sp>
          <p:nvSpPr>
            <p:cNvPr id="342" name="Google Shape;342;p13"/>
            <p:cNvSpPr/>
            <p:nvPr/>
          </p:nvSpPr>
          <p:spPr>
            <a:xfrm>
              <a:off x="10659291" y="159026"/>
              <a:ext cx="1280160" cy="649751"/>
            </a:xfrm>
            <a:prstGeom prst="rect">
              <a:avLst/>
            </a:prstGeom>
            <a:gradFill>
              <a:gsLst>
                <a:gs pos="0">
                  <a:srgbClr val="EBE1FC"/>
                </a:gs>
                <a:gs pos="100000">
                  <a:srgbClr val="F2F0FE"/>
                </a:gs>
              </a:gsLst>
              <a:lin ang="10800000"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pic>
          <p:nvPicPr>
            <p:cNvPr id="343" name="Google Shape;343;p13"/>
            <p:cNvPicPr preferRelativeResize="0"/>
            <p:nvPr/>
          </p:nvPicPr>
          <p:blipFill rotWithShape="1">
            <a:blip r:embed="rId9">
              <a:alphaModFix/>
            </a:blip>
            <a:srcRect/>
            <a:stretch/>
          </p:blipFill>
          <p:spPr>
            <a:xfrm>
              <a:off x="10515599" y="318786"/>
              <a:ext cx="1245706" cy="331711"/>
            </a:xfrm>
            <a:prstGeom prst="rect">
              <a:avLst/>
            </a:prstGeom>
            <a:noFill/>
            <a:ln>
              <a:noFill/>
            </a:ln>
          </p:spPr>
        </p:pic>
      </p:gr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348"/>
        <p:cNvGrpSpPr/>
        <p:nvPr/>
      </p:nvGrpSpPr>
      <p:grpSpPr>
        <a:xfrm>
          <a:off x="0" y="0"/>
          <a:ext cx="0" cy="0"/>
          <a:chOff x="0" y="0"/>
          <a:chExt cx="0" cy="0"/>
        </a:xfrm>
      </p:grpSpPr>
      <p:sp>
        <p:nvSpPr>
          <p:cNvPr id="349" name="Google Shape;349;p15"/>
          <p:cNvSpPr txBox="1">
            <a:spLocks noGrp="1"/>
          </p:cNvSpPr>
          <p:nvPr>
            <p:ph type="title"/>
          </p:nvPr>
        </p:nvSpPr>
        <p:spPr>
          <a:xfrm>
            <a:off x="430695" y="159026"/>
            <a:ext cx="10515600" cy="89121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Calibri"/>
              <a:buNone/>
            </a:pPr>
            <a:r>
              <a:rPr lang="en-US">
                <a:solidFill>
                  <a:srgbClr val="662383"/>
                </a:solidFill>
                <a:latin typeface="Public Sans ExtraBold"/>
                <a:ea typeface="Public Sans ExtraBold"/>
                <a:cs typeface="Public Sans ExtraBold"/>
                <a:sym typeface="Public Sans ExtraBold"/>
              </a:rPr>
              <a:t>Resources</a:t>
            </a:r>
            <a:endParaRPr>
              <a:solidFill>
                <a:srgbClr val="662383"/>
              </a:solidFill>
              <a:latin typeface="Public Sans ExtraBold"/>
              <a:ea typeface="Public Sans ExtraBold"/>
              <a:cs typeface="Public Sans ExtraBold"/>
              <a:sym typeface="Public Sans ExtraBold"/>
            </a:endParaRPr>
          </a:p>
        </p:txBody>
      </p:sp>
      <p:pic>
        <p:nvPicPr>
          <p:cNvPr id="350" name="Google Shape;350;p15"/>
          <p:cNvPicPr preferRelativeResize="0"/>
          <p:nvPr/>
        </p:nvPicPr>
        <p:blipFill rotWithShape="1">
          <a:blip r:embed="rId3">
            <a:alphaModFix/>
          </a:blip>
          <a:srcRect/>
          <a:stretch/>
        </p:blipFill>
        <p:spPr>
          <a:xfrm>
            <a:off x="507596" y="1624330"/>
            <a:ext cx="5375067" cy="3963671"/>
          </a:xfrm>
          <a:prstGeom prst="rect">
            <a:avLst/>
          </a:prstGeom>
          <a:noFill/>
          <a:ln>
            <a:noFill/>
          </a:ln>
          <a:effectLst>
            <a:outerShdw blurRad="177800" algn="ctr" rotWithShape="0">
              <a:srgbClr val="000000">
                <a:alpha val="20392"/>
              </a:srgbClr>
            </a:outerShdw>
          </a:effectLst>
        </p:spPr>
      </p:pic>
      <p:pic>
        <p:nvPicPr>
          <p:cNvPr id="351" name="Google Shape;351;p15"/>
          <p:cNvPicPr preferRelativeResize="0"/>
          <p:nvPr/>
        </p:nvPicPr>
        <p:blipFill rotWithShape="1">
          <a:blip r:embed="rId3">
            <a:alphaModFix/>
          </a:blip>
          <a:srcRect/>
          <a:stretch/>
        </p:blipFill>
        <p:spPr>
          <a:xfrm>
            <a:off x="6309338" y="1624330"/>
            <a:ext cx="5375066" cy="3963670"/>
          </a:xfrm>
          <a:prstGeom prst="rect">
            <a:avLst/>
          </a:prstGeom>
          <a:noFill/>
          <a:ln>
            <a:noFill/>
          </a:ln>
          <a:effectLst>
            <a:outerShdw blurRad="177800" algn="ctr" rotWithShape="0">
              <a:srgbClr val="000000">
                <a:alpha val="20392"/>
              </a:srgbClr>
            </a:outerShdw>
          </a:effectLst>
        </p:spPr>
      </p:pic>
      <p:sp>
        <p:nvSpPr>
          <p:cNvPr id="352" name="Google Shape;352;p15"/>
          <p:cNvSpPr/>
          <p:nvPr/>
        </p:nvSpPr>
        <p:spPr>
          <a:xfrm>
            <a:off x="6309338" y="1848450"/>
            <a:ext cx="1865214" cy="563735"/>
          </a:xfrm>
          <a:prstGeom prst="rect">
            <a:avLst/>
          </a:prstGeom>
          <a:solidFill>
            <a:schemeClr val="accent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353" name="Google Shape;353;p15"/>
          <p:cNvSpPr txBox="1"/>
          <p:nvPr/>
        </p:nvSpPr>
        <p:spPr>
          <a:xfrm>
            <a:off x="6343569" y="1956583"/>
            <a:ext cx="1830984" cy="369332"/>
          </a:xfrm>
          <a:prstGeom prst="rect">
            <a:avLst/>
          </a:prstGeom>
          <a:noFill/>
          <a:ln>
            <a:noFill/>
          </a:ln>
        </p:spPr>
        <p:txBody>
          <a:bodyPr spcFirstLastPara="1" wrap="square" lIns="91425" tIns="45700" rIns="91425" bIns="45700" anchor="t" anchorCtr="0">
            <a:spAutoFit/>
          </a:bodyPr>
          <a:lstStyle/>
          <a:p>
            <a:pPr marL="0" marR="0" lvl="0" indent="0" algn="ctr" rtl="0">
              <a:lnSpc>
                <a:spcPct val="90000"/>
              </a:lnSpc>
              <a:spcBef>
                <a:spcPts val="0"/>
              </a:spcBef>
              <a:spcAft>
                <a:spcPts val="0"/>
              </a:spcAft>
              <a:buClr>
                <a:schemeClr val="lt1"/>
              </a:buClr>
              <a:buSzPts val="2400"/>
              <a:buFont typeface="Arial"/>
              <a:buNone/>
            </a:pPr>
            <a:r>
              <a:rPr lang="en-US" sz="2000" b="0" i="0" u="none" strike="noStrike" cap="none">
                <a:solidFill>
                  <a:schemeClr val="dk1"/>
                </a:solidFill>
                <a:latin typeface="Public Sans Light"/>
                <a:ea typeface="Public Sans Light"/>
                <a:cs typeface="Public Sans Light"/>
                <a:sym typeface="Public Sans Light"/>
              </a:rPr>
              <a:t>Webinar</a:t>
            </a:r>
            <a:endParaRPr/>
          </a:p>
        </p:txBody>
      </p:sp>
      <p:sp>
        <p:nvSpPr>
          <p:cNvPr id="354" name="Google Shape;354;p15"/>
          <p:cNvSpPr/>
          <p:nvPr/>
        </p:nvSpPr>
        <p:spPr>
          <a:xfrm>
            <a:off x="507597" y="1848450"/>
            <a:ext cx="1865214" cy="563735"/>
          </a:xfrm>
          <a:prstGeom prst="rect">
            <a:avLst/>
          </a:prstGeom>
          <a:solidFill>
            <a:srgbClr val="EBE1FC"/>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355" name="Google Shape;355;p15"/>
          <p:cNvSpPr txBox="1"/>
          <p:nvPr/>
        </p:nvSpPr>
        <p:spPr>
          <a:xfrm>
            <a:off x="507595" y="1941194"/>
            <a:ext cx="1865215" cy="40011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chemeClr val="lt1"/>
              </a:buClr>
              <a:buSzPts val="2400"/>
              <a:buFont typeface="Arial"/>
              <a:buNone/>
            </a:pPr>
            <a:r>
              <a:rPr lang="en-US" sz="2000" b="0" i="0" u="none" strike="noStrike" cap="none">
                <a:solidFill>
                  <a:schemeClr val="dk1"/>
                </a:solidFill>
                <a:latin typeface="Public Sans Light"/>
                <a:ea typeface="Public Sans Light"/>
                <a:cs typeface="Public Sans Light"/>
                <a:sym typeface="Public Sans Light"/>
              </a:rPr>
              <a:t>eBook</a:t>
            </a:r>
            <a:endParaRPr/>
          </a:p>
        </p:txBody>
      </p:sp>
      <p:sp>
        <p:nvSpPr>
          <p:cNvPr id="356" name="Google Shape;356;p15"/>
          <p:cNvSpPr txBox="1"/>
          <p:nvPr/>
        </p:nvSpPr>
        <p:spPr>
          <a:xfrm>
            <a:off x="3585242" y="2566350"/>
            <a:ext cx="2084101" cy="958660"/>
          </a:xfrm>
          <a:prstGeom prst="rect">
            <a:avLst/>
          </a:prstGeom>
          <a:noFill/>
          <a:ln>
            <a:noFill/>
          </a:ln>
        </p:spPr>
        <p:txBody>
          <a:bodyPr spcFirstLastPara="1" wrap="square" lIns="91425" tIns="45700" rIns="91425" bIns="45700" anchor="t" anchorCtr="0">
            <a:spAutoFit/>
          </a:bodyPr>
          <a:lstStyle/>
          <a:p>
            <a:pPr marL="0" marR="0" lvl="0" indent="0" algn="l" rtl="0">
              <a:lnSpc>
                <a:spcPct val="120000"/>
              </a:lnSpc>
              <a:spcBef>
                <a:spcPts val="0"/>
              </a:spcBef>
              <a:spcAft>
                <a:spcPts val="0"/>
              </a:spcAft>
              <a:buClr>
                <a:srgbClr val="000000"/>
              </a:buClr>
              <a:buSzPts val="1200"/>
              <a:buFont typeface="Arial"/>
              <a:buNone/>
            </a:pPr>
            <a:r>
              <a:rPr lang="en-US" sz="1200" b="0" i="0" u="none" strike="noStrike" cap="none">
                <a:solidFill>
                  <a:schemeClr val="dk1"/>
                </a:solidFill>
                <a:latin typeface="Public Sans"/>
                <a:ea typeface="Public Sans"/>
                <a:cs typeface="Public Sans"/>
                <a:sym typeface="Public Sans"/>
              </a:rPr>
              <a:t>Includes an explanation of DORA requirements and how Balbix can help address them.</a:t>
            </a:r>
            <a:endParaRPr sz="1200" b="0" i="0" u="none" strike="noStrike" cap="none">
              <a:solidFill>
                <a:schemeClr val="dk1"/>
              </a:solidFill>
              <a:latin typeface="Public Sans"/>
              <a:ea typeface="Public Sans"/>
              <a:cs typeface="Public Sans"/>
              <a:sym typeface="Public Sans"/>
            </a:endParaRPr>
          </a:p>
        </p:txBody>
      </p:sp>
      <p:sp>
        <p:nvSpPr>
          <p:cNvPr id="357" name="Google Shape;357;p15">
            <a:hlinkClick r:id="rId4"/>
          </p:cNvPr>
          <p:cNvSpPr/>
          <p:nvPr/>
        </p:nvSpPr>
        <p:spPr>
          <a:xfrm>
            <a:off x="3985184" y="4948894"/>
            <a:ext cx="1597306" cy="369333"/>
          </a:xfrm>
          <a:prstGeom prst="roundRect">
            <a:avLst>
              <a:gd name="adj" fmla="val 21592"/>
            </a:avLst>
          </a:prstGeom>
          <a:solidFill>
            <a:srgbClr val="662383"/>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en-US" sz="1100" b="0" i="0" strike="noStrike" cap="none">
                <a:solidFill>
                  <a:schemeClr val="lt1"/>
                </a:solidFill>
                <a:uFill>
                  <a:noFill/>
                </a:uFill>
                <a:latin typeface="Public Sans"/>
                <a:ea typeface="Public Sans"/>
                <a:cs typeface="Public Sans"/>
                <a:sym typeface="Public Sans"/>
                <a:hlinkClick r:id="rId5">
                  <a:extLst>
                    <a:ext uri="{A12FA001-AC4F-418D-AE19-62706E023703}">
                      <ahyp:hlinkClr xmlns:ahyp="http://schemas.microsoft.com/office/drawing/2018/hyperlinkcolor" val="tx"/>
                    </a:ext>
                  </a:extLst>
                </a:hlinkClick>
              </a:rPr>
              <a:t>Download Now</a:t>
            </a:r>
            <a:endParaRPr>
              <a:solidFill>
                <a:schemeClr val="lt1"/>
              </a:solidFill>
            </a:endParaRPr>
          </a:p>
        </p:txBody>
      </p:sp>
      <p:sp>
        <p:nvSpPr>
          <p:cNvPr id="358" name="Google Shape;358;p15"/>
          <p:cNvSpPr txBox="1"/>
          <p:nvPr/>
        </p:nvSpPr>
        <p:spPr>
          <a:xfrm>
            <a:off x="9125082" y="2566350"/>
            <a:ext cx="2510738" cy="1975926"/>
          </a:xfrm>
          <a:prstGeom prst="rect">
            <a:avLst/>
          </a:prstGeom>
          <a:noFill/>
          <a:ln>
            <a:noFill/>
          </a:ln>
        </p:spPr>
        <p:txBody>
          <a:bodyPr spcFirstLastPara="1" wrap="square" lIns="91425" tIns="45700" rIns="91425" bIns="45700" anchor="t" anchorCtr="0">
            <a:spAutoFit/>
          </a:bodyPr>
          <a:lstStyle/>
          <a:p>
            <a:pPr marL="0" marR="0" lvl="0" indent="0" algn="l" rtl="0">
              <a:lnSpc>
                <a:spcPct val="120000"/>
              </a:lnSpc>
              <a:spcBef>
                <a:spcPts val="0"/>
              </a:spcBef>
              <a:spcAft>
                <a:spcPts val="0"/>
              </a:spcAft>
              <a:buClr>
                <a:schemeClr val="dk1"/>
              </a:buClr>
              <a:buSzPts val="1100"/>
              <a:buFont typeface="Arial"/>
              <a:buNone/>
            </a:pPr>
            <a:r>
              <a:rPr lang="en-US" sz="1200" b="1" i="0" u="none" strike="noStrike" cap="none">
                <a:solidFill>
                  <a:schemeClr val="dk1"/>
                </a:solidFill>
                <a:latin typeface="Public Sans"/>
                <a:ea typeface="Public Sans"/>
                <a:cs typeface="Public Sans"/>
                <a:sym typeface="Public Sans"/>
              </a:rPr>
              <a:t>What you will learn</a:t>
            </a:r>
            <a:endParaRPr/>
          </a:p>
          <a:p>
            <a:pPr marL="173038" marR="0" lvl="0" indent="-163513" algn="l" rtl="0">
              <a:lnSpc>
                <a:spcPct val="100000"/>
              </a:lnSpc>
              <a:spcBef>
                <a:spcPts val="0"/>
              </a:spcBef>
              <a:spcAft>
                <a:spcPts val="0"/>
              </a:spcAft>
              <a:buClr>
                <a:srgbClr val="000000"/>
              </a:buClr>
              <a:buSzPts val="1200"/>
              <a:buFont typeface="Arial"/>
              <a:buChar char="•"/>
            </a:pPr>
            <a:r>
              <a:rPr lang="en-US" sz="1200" b="0" i="0" u="none" strike="noStrike" cap="none">
                <a:solidFill>
                  <a:srgbClr val="000000"/>
                </a:solidFill>
                <a:latin typeface="Public Sans"/>
                <a:ea typeface="Public Sans"/>
                <a:cs typeface="Public Sans"/>
                <a:sym typeface="Public Sans"/>
              </a:rPr>
              <a:t>What’s DORA’s impact on the organization?</a:t>
            </a:r>
            <a:endParaRPr/>
          </a:p>
          <a:p>
            <a:pPr marL="173038" marR="0" lvl="0" indent="-163513" algn="l" rtl="0">
              <a:lnSpc>
                <a:spcPct val="100000"/>
              </a:lnSpc>
              <a:spcBef>
                <a:spcPts val="0"/>
              </a:spcBef>
              <a:spcAft>
                <a:spcPts val="0"/>
              </a:spcAft>
              <a:buClr>
                <a:srgbClr val="000000"/>
              </a:buClr>
              <a:buSzPts val="1200"/>
              <a:buFont typeface="Arial"/>
              <a:buChar char="•"/>
            </a:pPr>
            <a:r>
              <a:rPr lang="en-US" sz="1200" b="0" i="0" u="none" strike="noStrike" cap="none">
                <a:solidFill>
                  <a:srgbClr val="000000"/>
                </a:solidFill>
                <a:latin typeface="Public Sans"/>
                <a:ea typeface="Public Sans"/>
                <a:cs typeface="Public Sans"/>
                <a:sym typeface="Public Sans"/>
              </a:rPr>
              <a:t>How do you get started?</a:t>
            </a:r>
            <a:endParaRPr/>
          </a:p>
          <a:p>
            <a:pPr marL="173038" marR="0" lvl="0" indent="-163513" algn="l" rtl="0">
              <a:lnSpc>
                <a:spcPct val="100000"/>
              </a:lnSpc>
              <a:spcBef>
                <a:spcPts val="0"/>
              </a:spcBef>
              <a:spcAft>
                <a:spcPts val="0"/>
              </a:spcAft>
              <a:buClr>
                <a:srgbClr val="000000"/>
              </a:buClr>
              <a:buSzPts val="1200"/>
              <a:buFont typeface="Arial"/>
              <a:buChar char="•"/>
            </a:pPr>
            <a:r>
              <a:rPr lang="en-US" sz="1200" b="0" i="0" u="none" strike="noStrike" cap="none">
                <a:solidFill>
                  <a:srgbClr val="000000"/>
                </a:solidFill>
                <a:latin typeface="Public Sans"/>
                <a:ea typeface="Public Sans"/>
                <a:cs typeface="Public Sans"/>
                <a:sym typeface="Public Sans"/>
              </a:rPr>
              <a:t>What changes might your organization need to implement DORA?</a:t>
            </a:r>
            <a:endParaRPr/>
          </a:p>
          <a:p>
            <a:pPr marL="173038" marR="0" lvl="0" indent="-163513" algn="l" rtl="0">
              <a:lnSpc>
                <a:spcPct val="100000"/>
              </a:lnSpc>
              <a:spcBef>
                <a:spcPts val="0"/>
              </a:spcBef>
              <a:spcAft>
                <a:spcPts val="0"/>
              </a:spcAft>
              <a:buClr>
                <a:srgbClr val="000000"/>
              </a:buClr>
              <a:buSzPts val="1200"/>
              <a:buFont typeface="Arial"/>
              <a:buChar char="•"/>
            </a:pPr>
            <a:r>
              <a:rPr lang="en-US" sz="1200" b="0" i="0" u="none" strike="noStrike" cap="none">
                <a:solidFill>
                  <a:srgbClr val="000000"/>
                </a:solidFill>
                <a:latin typeface="Public Sans"/>
                <a:ea typeface="Public Sans"/>
                <a:cs typeface="Public Sans"/>
                <a:sym typeface="Public Sans"/>
              </a:rPr>
              <a:t>How can AI and Automation help you fast-track DORA compliance?</a:t>
            </a:r>
            <a:endParaRPr/>
          </a:p>
        </p:txBody>
      </p:sp>
      <p:sp>
        <p:nvSpPr>
          <p:cNvPr id="359" name="Google Shape;359;p15"/>
          <p:cNvSpPr txBox="1"/>
          <p:nvPr/>
        </p:nvSpPr>
        <p:spPr>
          <a:xfrm>
            <a:off x="2543521" y="1854501"/>
            <a:ext cx="3125822" cy="338554"/>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600"/>
              <a:buFont typeface="Arial"/>
              <a:buNone/>
            </a:pPr>
            <a:r>
              <a:rPr lang="en-US" sz="1600" b="0" i="0" u="none" strike="noStrike" cap="none">
                <a:solidFill>
                  <a:schemeClr val="dk1"/>
                </a:solidFill>
                <a:latin typeface="Public Sans"/>
                <a:ea typeface="Public Sans"/>
                <a:cs typeface="Public Sans"/>
                <a:sym typeface="Public Sans"/>
              </a:rPr>
              <a:t>A CISOs Guide to the DORA</a:t>
            </a:r>
            <a:endParaRPr sz="1600" b="0" i="0" u="none" strike="noStrike" cap="none">
              <a:solidFill>
                <a:schemeClr val="dk1"/>
              </a:solidFill>
              <a:latin typeface="Public Sans"/>
              <a:ea typeface="Public Sans"/>
              <a:cs typeface="Public Sans"/>
              <a:sym typeface="Public Sans"/>
            </a:endParaRPr>
          </a:p>
        </p:txBody>
      </p:sp>
      <p:sp>
        <p:nvSpPr>
          <p:cNvPr id="360" name="Google Shape;360;p15"/>
          <p:cNvSpPr txBox="1"/>
          <p:nvPr/>
        </p:nvSpPr>
        <p:spPr>
          <a:xfrm>
            <a:off x="8334658" y="1854501"/>
            <a:ext cx="3125822" cy="584775"/>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600"/>
              <a:buFont typeface="Arial"/>
              <a:buNone/>
            </a:pPr>
            <a:r>
              <a:rPr lang="en-US" sz="1600" b="0" i="0" u="none" strike="noStrike" cap="none">
                <a:solidFill>
                  <a:schemeClr val="dk1"/>
                </a:solidFill>
                <a:latin typeface="Public Sans"/>
                <a:ea typeface="Public Sans"/>
                <a:cs typeface="Public Sans"/>
                <a:sym typeface="Public Sans"/>
              </a:rPr>
              <a:t>Master the SEC’s latest Cybersecurity Regulation</a:t>
            </a:r>
            <a:endParaRPr sz="1600" b="0" i="0" u="none" strike="noStrike" cap="none">
              <a:solidFill>
                <a:schemeClr val="dk1"/>
              </a:solidFill>
              <a:latin typeface="Public Sans"/>
              <a:ea typeface="Public Sans"/>
              <a:cs typeface="Public Sans"/>
              <a:sym typeface="Public Sans"/>
            </a:endParaRPr>
          </a:p>
        </p:txBody>
      </p:sp>
      <p:sp>
        <p:nvSpPr>
          <p:cNvPr id="361" name="Google Shape;361;p15">
            <a:hlinkClick r:id="rId6"/>
          </p:cNvPr>
          <p:cNvSpPr/>
          <p:nvPr/>
        </p:nvSpPr>
        <p:spPr>
          <a:xfrm>
            <a:off x="6604331" y="4948894"/>
            <a:ext cx="1597306" cy="369333"/>
          </a:xfrm>
          <a:prstGeom prst="roundRect">
            <a:avLst>
              <a:gd name="adj" fmla="val 21592"/>
            </a:avLst>
          </a:prstGeom>
          <a:solidFill>
            <a:srgbClr val="662383"/>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en-US" sz="1100" b="0" i="0" strike="noStrike" cap="none">
                <a:solidFill>
                  <a:schemeClr val="lt1"/>
                </a:solidFill>
                <a:uFill>
                  <a:noFill/>
                </a:uFill>
                <a:latin typeface="Public Sans"/>
                <a:ea typeface="Public Sans"/>
                <a:cs typeface="Public Sans"/>
                <a:sym typeface="Public Sans"/>
                <a:hlinkClick r:id="rId7">
                  <a:extLst>
                    <a:ext uri="{A12FA001-AC4F-418D-AE19-62706E023703}">
                      <ahyp:hlinkClr xmlns:ahyp="http://schemas.microsoft.com/office/drawing/2018/hyperlinkcolor" val="tx"/>
                    </a:ext>
                  </a:extLst>
                </a:hlinkClick>
              </a:rPr>
              <a:t>Watch the Video</a:t>
            </a:r>
            <a:endParaRPr>
              <a:solidFill>
                <a:schemeClr val="lt1"/>
              </a:solidFill>
            </a:endParaRPr>
          </a:p>
        </p:txBody>
      </p:sp>
      <p:grpSp>
        <p:nvGrpSpPr>
          <p:cNvPr id="365" name="Google Shape;365;p15"/>
          <p:cNvGrpSpPr/>
          <p:nvPr/>
        </p:nvGrpSpPr>
        <p:grpSpPr>
          <a:xfrm>
            <a:off x="10515599" y="159026"/>
            <a:ext cx="1423852" cy="649751"/>
            <a:chOff x="10515599" y="159026"/>
            <a:chExt cx="1423852" cy="649751"/>
          </a:xfrm>
        </p:grpSpPr>
        <p:sp>
          <p:nvSpPr>
            <p:cNvPr id="366" name="Google Shape;366;p15"/>
            <p:cNvSpPr/>
            <p:nvPr/>
          </p:nvSpPr>
          <p:spPr>
            <a:xfrm>
              <a:off x="10659291" y="159026"/>
              <a:ext cx="1280160" cy="649751"/>
            </a:xfrm>
            <a:prstGeom prst="rect">
              <a:avLst/>
            </a:prstGeom>
            <a:gradFill>
              <a:gsLst>
                <a:gs pos="0">
                  <a:srgbClr val="EBE1FC"/>
                </a:gs>
                <a:gs pos="100000">
                  <a:srgbClr val="F2F0FE"/>
                </a:gs>
              </a:gsLst>
              <a:lin ang="10800000"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pic>
          <p:nvPicPr>
            <p:cNvPr id="367" name="Google Shape;367;p15"/>
            <p:cNvPicPr preferRelativeResize="0"/>
            <p:nvPr/>
          </p:nvPicPr>
          <p:blipFill rotWithShape="1">
            <a:blip r:embed="rId8">
              <a:alphaModFix/>
            </a:blip>
            <a:srcRect/>
            <a:stretch/>
          </p:blipFill>
          <p:spPr>
            <a:xfrm>
              <a:off x="10515599" y="318786"/>
              <a:ext cx="1245706" cy="331711"/>
            </a:xfrm>
            <a:prstGeom prst="rect">
              <a:avLst/>
            </a:prstGeom>
            <a:noFill/>
            <a:ln>
              <a:noFill/>
            </a:ln>
          </p:spPr>
        </p:pic>
      </p:grpSp>
      <p:pic>
        <p:nvPicPr>
          <p:cNvPr id="368" name="Google Shape;368;p15"/>
          <p:cNvPicPr preferRelativeResize="0"/>
          <p:nvPr/>
        </p:nvPicPr>
        <p:blipFill>
          <a:blip r:embed="rId9">
            <a:alphaModFix/>
          </a:blip>
          <a:stretch>
            <a:fillRect/>
          </a:stretch>
        </p:blipFill>
        <p:spPr>
          <a:xfrm>
            <a:off x="929850" y="2666075"/>
            <a:ext cx="1865200" cy="2457750"/>
          </a:xfrm>
          <a:prstGeom prst="rect">
            <a:avLst/>
          </a:prstGeom>
          <a:noFill/>
          <a:ln w="9525" cap="flat" cmpd="sng">
            <a:solidFill>
              <a:schemeClr val="dk2"/>
            </a:solidFill>
            <a:prstDash val="solid"/>
            <a:round/>
            <a:headEnd type="none" w="sm" len="sm"/>
            <a:tailEnd type="none" w="sm" len="sm"/>
          </a:ln>
        </p:spPr>
      </p:pic>
      <p:pic>
        <p:nvPicPr>
          <p:cNvPr id="2" name="Picture 1">
            <a:extLst>
              <a:ext uri="{FF2B5EF4-FFF2-40B4-BE49-F238E27FC236}">
                <a16:creationId xmlns:a16="http://schemas.microsoft.com/office/drawing/2014/main" id="{1AFD0F45-E423-D3A3-5504-2D229266B9B5}"/>
              </a:ext>
            </a:extLst>
          </p:cNvPr>
          <p:cNvPicPr>
            <a:picLocks noChangeAspect="1"/>
          </p:cNvPicPr>
          <p:nvPr/>
        </p:nvPicPr>
        <p:blipFill>
          <a:blip r:embed="rId10"/>
          <a:stretch>
            <a:fillRect/>
          </a:stretch>
        </p:blipFill>
        <p:spPr>
          <a:xfrm>
            <a:off x="6304917" y="2658168"/>
            <a:ext cx="2697558" cy="1517376"/>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6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372"/>
        <p:cNvGrpSpPr/>
        <p:nvPr/>
      </p:nvGrpSpPr>
      <p:grpSpPr>
        <a:xfrm>
          <a:off x="0" y="0"/>
          <a:ext cx="0" cy="0"/>
          <a:chOff x="0" y="0"/>
          <a:chExt cx="0" cy="0"/>
        </a:xfrm>
      </p:grpSpPr>
      <p:sp>
        <p:nvSpPr>
          <p:cNvPr id="373" name="Google Shape;373;p20"/>
          <p:cNvSpPr txBox="1"/>
          <p:nvPr/>
        </p:nvSpPr>
        <p:spPr>
          <a:xfrm>
            <a:off x="4716286" y="5617528"/>
            <a:ext cx="4211745" cy="276959"/>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200"/>
              <a:buFont typeface="Arial"/>
              <a:buNone/>
            </a:pPr>
            <a:r>
              <a:rPr lang="en-US" sz="1200" b="0" i="0" u="none" strike="noStrike" cap="none">
                <a:solidFill>
                  <a:schemeClr val="dk1"/>
                </a:solidFill>
                <a:latin typeface="Public Sans"/>
                <a:ea typeface="Public Sans"/>
                <a:cs typeface="Public Sans"/>
                <a:sym typeface="Public Sans"/>
              </a:rPr>
              <a:t>A single, comprehensive view of cybersecurity posture</a:t>
            </a:r>
            <a:endParaRPr sz="1400" b="0" i="0" u="none" strike="noStrike" cap="none">
              <a:solidFill>
                <a:srgbClr val="000000"/>
              </a:solidFill>
              <a:latin typeface="Public Sans"/>
              <a:ea typeface="Public Sans"/>
              <a:cs typeface="Public Sans"/>
              <a:sym typeface="Public Sans"/>
            </a:endParaRPr>
          </a:p>
        </p:txBody>
      </p:sp>
      <p:pic>
        <p:nvPicPr>
          <p:cNvPr id="374" name="Google Shape;374;p20"/>
          <p:cNvPicPr preferRelativeResize="0"/>
          <p:nvPr/>
        </p:nvPicPr>
        <p:blipFill rotWithShape="1">
          <a:blip r:embed="rId3">
            <a:alphaModFix/>
          </a:blip>
          <a:srcRect/>
          <a:stretch/>
        </p:blipFill>
        <p:spPr>
          <a:xfrm>
            <a:off x="4757334" y="1003885"/>
            <a:ext cx="6971295" cy="4456334"/>
          </a:xfrm>
          <a:prstGeom prst="rect">
            <a:avLst/>
          </a:prstGeom>
          <a:noFill/>
          <a:ln>
            <a:noFill/>
          </a:ln>
          <a:effectLst>
            <a:outerShdw blurRad="190500" algn="tl" rotWithShape="0">
              <a:srgbClr val="000000">
                <a:alpha val="69411"/>
              </a:srgbClr>
            </a:outerShdw>
          </a:effectLst>
        </p:spPr>
      </p:pic>
      <p:sp>
        <p:nvSpPr>
          <p:cNvPr id="375" name="Google Shape;375;p20"/>
          <p:cNvSpPr/>
          <p:nvPr/>
        </p:nvSpPr>
        <p:spPr>
          <a:xfrm>
            <a:off x="359288" y="1755583"/>
            <a:ext cx="4007878" cy="2963700"/>
          </a:xfrm>
          <a:prstGeom prst="rect">
            <a:avLst/>
          </a:prstGeom>
          <a:noFill/>
          <a:ln>
            <a:noFill/>
          </a:ln>
        </p:spPr>
        <p:txBody>
          <a:bodyPr spcFirstLastPara="1" wrap="square" lIns="91425" tIns="45700" rIns="91425" bIns="45700" anchor="t" anchorCtr="0">
            <a:noAutofit/>
          </a:bodyPr>
          <a:lstStyle/>
          <a:p>
            <a:pPr marL="0" marR="0" lvl="0" indent="0" algn="l" rtl="0">
              <a:lnSpc>
                <a:spcPct val="120000"/>
              </a:lnSpc>
              <a:spcBef>
                <a:spcPts val="0"/>
              </a:spcBef>
              <a:spcAft>
                <a:spcPts val="0"/>
              </a:spcAft>
              <a:buClr>
                <a:schemeClr val="dk1"/>
              </a:buClr>
              <a:buSzPts val="1600"/>
              <a:buFont typeface="Calibri"/>
              <a:buNone/>
            </a:pPr>
            <a:r>
              <a:rPr lang="en-US" sz="1600" b="0" i="0" u="none" strike="noStrike" cap="none">
                <a:solidFill>
                  <a:schemeClr val="dk1"/>
                </a:solidFill>
                <a:latin typeface="Public Sans"/>
                <a:ea typeface="Public Sans"/>
                <a:cs typeface="Public Sans"/>
                <a:sym typeface="Public Sans"/>
              </a:rPr>
              <a:t>In 30 minutes, we will show how Balbix can provide visibility into all your assets including your material assets. </a:t>
            </a:r>
            <a:endParaRPr sz="1600" b="0" i="0" u="none" strike="noStrike" cap="none">
              <a:solidFill>
                <a:srgbClr val="000000"/>
              </a:solidFill>
              <a:latin typeface="Public Sans"/>
              <a:ea typeface="Public Sans"/>
              <a:cs typeface="Public Sans"/>
              <a:sym typeface="Public Sans"/>
            </a:endParaRPr>
          </a:p>
          <a:p>
            <a:pPr marL="0" marR="0" lvl="0" indent="0" algn="l" rtl="0">
              <a:lnSpc>
                <a:spcPct val="120000"/>
              </a:lnSpc>
              <a:spcBef>
                <a:spcPts val="0"/>
              </a:spcBef>
              <a:spcAft>
                <a:spcPts val="0"/>
              </a:spcAft>
              <a:buClr>
                <a:schemeClr val="dk1"/>
              </a:buClr>
              <a:buSzPts val="1600"/>
              <a:buFont typeface="Calibri"/>
              <a:buNone/>
            </a:pPr>
            <a:endParaRPr sz="1600" b="0" i="0" u="none" strike="noStrike" cap="none">
              <a:solidFill>
                <a:srgbClr val="000000"/>
              </a:solidFill>
              <a:latin typeface="Public Sans"/>
              <a:ea typeface="Public Sans"/>
              <a:cs typeface="Public Sans"/>
              <a:sym typeface="Public Sans"/>
            </a:endParaRPr>
          </a:p>
          <a:p>
            <a:pPr marL="0" marR="0" lvl="0" indent="0" algn="l" rtl="0">
              <a:lnSpc>
                <a:spcPct val="120000"/>
              </a:lnSpc>
              <a:spcBef>
                <a:spcPts val="0"/>
              </a:spcBef>
              <a:spcAft>
                <a:spcPts val="0"/>
              </a:spcAft>
              <a:buClr>
                <a:schemeClr val="dk1"/>
              </a:buClr>
              <a:buSzPts val="1600"/>
              <a:buFont typeface="Calibri"/>
              <a:buNone/>
            </a:pPr>
            <a:endParaRPr sz="1600" b="0" i="0" u="none" strike="noStrike" cap="none">
              <a:solidFill>
                <a:schemeClr val="dk1"/>
              </a:solidFill>
              <a:latin typeface="Public Sans"/>
              <a:ea typeface="Public Sans"/>
              <a:cs typeface="Public Sans"/>
              <a:sym typeface="Public Sans"/>
            </a:endParaRPr>
          </a:p>
          <a:p>
            <a:pPr marL="0" marR="0" lvl="0" indent="0" algn="l" rtl="0">
              <a:lnSpc>
                <a:spcPct val="120000"/>
              </a:lnSpc>
              <a:spcBef>
                <a:spcPts val="0"/>
              </a:spcBef>
              <a:spcAft>
                <a:spcPts val="0"/>
              </a:spcAft>
              <a:buClr>
                <a:schemeClr val="dk1"/>
              </a:buClr>
              <a:buSzPts val="1600"/>
              <a:buFont typeface="Calibri"/>
              <a:buNone/>
            </a:pPr>
            <a:r>
              <a:rPr lang="en-US" sz="1600" b="0" i="0" u="none" strike="noStrike" cap="none">
                <a:solidFill>
                  <a:schemeClr val="dk1"/>
                </a:solidFill>
                <a:latin typeface="Public Sans"/>
                <a:ea typeface="Public Sans"/>
                <a:cs typeface="Public Sans"/>
                <a:sym typeface="Public Sans"/>
              </a:rPr>
              <a:t>Additionally, you will be able to quantify your cyber risk in $-terms, traceable to operational metrics and asset attributes driving this risk. </a:t>
            </a:r>
            <a:endParaRPr sz="1600" b="0" i="0" u="none" strike="noStrike" cap="none">
              <a:solidFill>
                <a:srgbClr val="000000"/>
              </a:solidFill>
              <a:latin typeface="Public Sans"/>
              <a:ea typeface="Public Sans"/>
              <a:cs typeface="Public Sans"/>
              <a:sym typeface="Public Sans"/>
            </a:endParaRPr>
          </a:p>
        </p:txBody>
      </p:sp>
      <p:sp>
        <p:nvSpPr>
          <p:cNvPr id="376" name="Google Shape;376;p20">
            <a:hlinkClick r:id="rId4"/>
          </p:cNvPr>
          <p:cNvSpPr/>
          <p:nvPr/>
        </p:nvSpPr>
        <p:spPr>
          <a:xfrm>
            <a:off x="477981" y="4981850"/>
            <a:ext cx="2392541" cy="478369"/>
          </a:xfrm>
          <a:prstGeom prst="roundRect">
            <a:avLst>
              <a:gd name="adj" fmla="val 16667"/>
            </a:avLst>
          </a:prstGeom>
          <a:solidFill>
            <a:srgbClr val="662383"/>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en-US" sz="1400" b="0" i="0" strike="noStrike" cap="none">
                <a:solidFill>
                  <a:schemeClr val="lt1"/>
                </a:solidFill>
                <a:uFill>
                  <a:noFill/>
                </a:uFill>
                <a:latin typeface="Arial"/>
                <a:ea typeface="Arial"/>
                <a:cs typeface="Arial"/>
                <a:sym typeface="Arial"/>
                <a:hlinkClick r:id="rId4">
                  <a:extLst>
                    <a:ext uri="{A12FA001-AC4F-418D-AE19-62706E023703}">
                      <ahyp:hlinkClr xmlns:ahyp="http://schemas.microsoft.com/office/drawing/2018/hyperlinkcolor" val="tx"/>
                    </a:ext>
                  </a:extLst>
                </a:hlinkClick>
              </a:rPr>
              <a:t>Request a Demo</a:t>
            </a:r>
            <a:endParaRPr>
              <a:solidFill>
                <a:schemeClr val="lt1"/>
              </a:solidFill>
            </a:endParaRPr>
          </a:p>
        </p:txBody>
      </p:sp>
      <p:grpSp>
        <p:nvGrpSpPr>
          <p:cNvPr id="377" name="Google Shape;377;p20"/>
          <p:cNvGrpSpPr/>
          <p:nvPr/>
        </p:nvGrpSpPr>
        <p:grpSpPr>
          <a:xfrm>
            <a:off x="359288" y="5894487"/>
            <a:ext cx="1915157" cy="715319"/>
            <a:chOff x="359288" y="5894487"/>
            <a:chExt cx="1915157" cy="715319"/>
          </a:xfrm>
        </p:grpSpPr>
        <p:sp>
          <p:nvSpPr>
            <p:cNvPr id="378" name="Google Shape;378;p20"/>
            <p:cNvSpPr/>
            <p:nvPr/>
          </p:nvSpPr>
          <p:spPr>
            <a:xfrm>
              <a:off x="359288" y="5894487"/>
              <a:ext cx="1783021" cy="715319"/>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pic>
          <p:nvPicPr>
            <p:cNvPr id="379" name="Google Shape;379;p20"/>
            <p:cNvPicPr preferRelativeResize="0"/>
            <p:nvPr/>
          </p:nvPicPr>
          <p:blipFill rotWithShape="1">
            <a:blip r:embed="rId5">
              <a:alphaModFix/>
            </a:blip>
            <a:srcRect/>
            <a:stretch/>
          </p:blipFill>
          <p:spPr>
            <a:xfrm>
              <a:off x="477981" y="5954839"/>
              <a:ext cx="1796464" cy="478369"/>
            </a:xfrm>
            <a:prstGeom prst="rect">
              <a:avLst/>
            </a:prstGeom>
            <a:noFill/>
            <a:ln>
              <a:noFill/>
            </a:ln>
          </p:spPr>
        </p:pic>
      </p:gr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9"/>
        <p:cNvGrpSpPr/>
        <p:nvPr/>
      </p:nvGrpSpPr>
      <p:grpSpPr>
        <a:xfrm>
          <a:off x="0" y="0"/>
          <a:ext cx="0" cy="0"/>
          <a:chOff x="0" y="0"/>
          <a:chExt cx="0" cy="0"/>
        </a:xfrm>
      </p:grpSpPr>
      <p:sp>
        <p:nvSpPr>
          <p:cNvPr id="60" name="Google Shape;60;g24c1c1f0146_0_182"/>
          <p:cNvSpPr txBox="1">
            <a:spLocks noGrp="1"/>
          </p:cNvSpPr>
          <p:nvPr>
            <p:ph type="title"/>
          </p:nvPr>
        </p:nvSpPr>
        <p:spPr>
          <a:xfrm>
            <a:off x="430695" y="159026"/>
            <a:ext cx="10515600" cy="89121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Calibri"/>
              <a:buNone/>
            </a:pPr>
            <a:r>
              <a:rPr lang="en-US">
                <a:solidFill>
                  <a:srgbClr val="662383"/>
                </a:solidFill>
                <a:latin typeface="Public Sans ExtraBold"/>
                <a:ea typeface="Public Sans ExtraBold"/>
                <a:cs typeface="Public Sans ExtraBold"/>
                <a:sym typeface="Public Sans ExtraBold"/>
              </a:rPr>
              <a:t>General Directions</a:t>
            </a:r>
            <a:endParaRPr>
              <a:solidFill>
                <a:srgbClr val="662383"/>
              </a:solidFill>
              <a:latin typeface="Public Sans ExtraBold"/>
              <a:ea typeface="Public Sans ExtraBold"/>
              <a:cs typeface="Public Sans ExtraBold"/>
              <a:sym typeface="Public Sans ExtraBold"/>
            </a:endParaRPr>
          </a:p>
        </p:txBody>
      </p:sp>
      <p:sp>
        <p:nvSpPr>
          <p:cNvPr id="61" name="Google Shape;61;g24c1c1f0146_0_182"/>
          <p:cNvSpPr txBox="1">
            <a:spLocks noGrp="1"/>
          </p:cNvSpPr>
          <p:nvPr>
            <p:ph type="body" idx="1"/>
          </p:nvPr>
        </p:nvSpPr>
        <p:spPr>
          <a:xfrm>
            <a:off x="430695" y="1711216"/>
            <a:ext cx="8736012" cy="4052700"/>
          </a:xfrm>
          <a:prstGeom prst="rect">
            <a:avLst/>
          </a:prstGeom>
          <a:noFill/>
          <a:ln>
            <a:noFill/>
          </a:ln>
        </p:spPr>
        <p:txBody>
          <a:bodyPr spcFirstLastPara="1" wrap="square" lIns="91425" tIns="45700" rIns="91425" bIns="45700" anchor="t" anchorCtr="0">
            <a:normAutofit fontScale="92500"/>
          </a:bodyPr>
          <a:lstStyle/>
          <a:p>
            <a:pPr marL="114300" lvl="0" indent="0" algn="l" rtl="0">
              <a:lnSpc>
                <a:spcPct val="120000"/>
              </a:lnSpc>
              <a:spcBef>
                <a:spcPts val="0"/>
              </a:spcBef>
              <a:spcAft>
                <a:spcPts val="0"/>
              </a:spcAft>
              <a:buClr>
                <a:schemeClr val="dk1"/>
              </a:buClr>
              <a:buSzPts val="2000"/>
              <a:buNone/>
            </a:pPr>
            <a:r>
              <a:rPr lang="en-US" sz="1800" dirty="0">
                <a:latin typeface="Public Sans"/>
                <a:ea typeface="Public Sans"/>
                <a:cs typeface="Public Sans"/>
                <a:sym typeface="Public Sans"/>
              </a:rPr>
              <a:t>This presentation template includes key slides on the Digital Operational Resilience Act (DORA) that you can present to your CEO or the board of directors</a:t>
            </a:r>
            <a:endParaRPr sz="1800" dirty="0">
              <a:latin typeface="Public Sans"/>
              <a:ea typeface="Public Sans"/>
              <a:cs typeface="Public Sans"/>
              <a:sym typeface="Public Sans"/>
            </a:endParaRPr>
          </a:p>
          <a:p>
            <a:pPr marL="114300" lvl="0" indent="0" algn="l" rtl="0">
              <a:lnSpc>
                <a:spcPct val="120000"/>
              </a:lnSpc>
              <a:spcBef>
                <a:spcPts val="1000"/>
              </a:spcBef>
              <a:spcAft>
                <a:spcPts val="0"/>
              </a:spcAft>
              <a:buClr>
                <a:schemeClr val="dk1"/>
              </a:buClr>
              <a:buSzPts val="2000"/>
              <a:buNone/>
            </a:pPr>
            <a:endParaRPr sz="1800" dirty="0">
              <a:latin typeface="Public Sans"/>
              <a:ea typeface="Public Sans"/>
              <a:cs typeface="Public Sans"/>
              <a:sym typeface="Public Sans"/>
            </a:endParaRPr>
          </a:p>
          <a:p>
            <a:pPr marL="114300" lvl="0" indent="0" algn="l" rtl="0">
              <a:lnSpc>
                <a:spcPct val="120000"/>
              </a:lnSpc>
              <a:spcBef>
                <a:spcPts val="1000"/>
              </a:spcBef>
              <a:spcAft>
                <a:spcPts val="0"/>
              </a:spcAft>
              <a:buClr>
                <a:schemeClr val="dk1"/>
              </a:buClr>
              <a:buSzPts val="2000"/>
              <a:buNone/>
            </a:pPr>
            <a:r>
              <a:rPr lang="en-US" sz="1800" dirty="0">
                <a:latin typeface="Public Sans"/>
                <a:ea typeface="Public Sans"/>
                <a:cs typeface="Public Sans"/>
                <a:sym typeface="Public Sans"/>
              </a:rPr>
              <a:t>Directions</a:t>
            </a:r>
            <a:endParaRPr sz="1800" dirty="0">
              <a:latin typeface="Public Sans"/>
              <a:ea typeface="Public Sans"/>
              <a:cs typeface="Public Sans"/>
              <a:sym typeface="Public Sans"/>
            </a:endParaRPr>
          </a:p>
          <a:p>
            <a:pPr marL="687070" lvl="0" indent="-285749" algn="l" rtl="0">
              <a:lnSpc>
                <a:spcPct val="120000"/>
              </a:lnSpc>
              <a:spcBef>
                <a:spcPts val="1000"/>
              </a:spcBef>
              <a:spcAft>
                <a:spcPts val="0"/>
              </a:spcAft>
              <a:buClr>
                <a:schemeClr val="accent1"/>
              </a:buClr>
              <a:buSzPts val="2520"/>
              <a:buFont typeface="Arial"/>
              <a:buChar char="•"/>
            </a:pPr>
            <a:r>
              <a:rPr lang="en-US" sz="1800" dirty="0">
                <a:latin typeface="Public Sans"/>
                <a:ea typeface="Public Sans"/>
                <a:cs typeface="Public Sans"/>
                <a:sym typeface="Public Sans"/>
              </a:rPr>
              <a:t>The core presentation is </a:t>
            </a:r>
            <a:r>
              <a:rPr lang="en-US" sz="1800" u="sng" dirty="0">
                <a:solidFill>
                  <a:schemeClr val="accent1"/>
                </a:solidFill>
                <a:latin typeface="Public Sans"/>
                <a:ea typeface="Public Sans"/>
                <a:cs typeface="Public Sans"/>
                <a:sym typeface="Public Sans"/>
                <a:hlinkClick r:id="rId3" action="ppaction://hlinksldjump">
                  <a:extLst>
                    <a:ext uri="{A12FA001-AC4F-418D-AE19-62706E023703}">
                      <ahyp:hlinkClr xmlns:ahyp="http://schemas.microsoft.com/office/drawing/2018/hyperlinkcolor" val="tx"/>
                    </a:ext>
                  </a:extLst>
                </a:hlinkClick>
              </a:rPr>
              <a:t>Slides 3-</a:t>
            </a:r>
            <a:r>
              <a:rPr lang="en-US" sz="1800" u="sng" dirty="0">
                <a:solidFill>
                  <a:schemeClr val="accent1"/>
                </a:solidFill>
                <a:latin typeface="Public Sans"/>
                <a:ea typeface="Public Sans"/>
                <a:cs typeface="Public Sans"/>
                <a:sym typeface="Public Sans"/>
              </a:rPr>
              <a:t>10</a:t>
            </a:r>
            <a:r>
              <a:rPr lang="en-US" sz="1800" dirty="0">
                <a:latin typeface="Public Sans"/>
                <a:ea typeface="Public Sans"/>
                <a:cs typeface="Public Sans"/>
                <a:sym typeface="Public Sans"/>
              </a:rPr>
              <a:t>. Other slides contain instructions and additional materials   </a:t>
            </a:r>
            <a:endParaRPr sz="1800" dirty="0">
              <a:latin typeface="Public Sans"/>
              <a:ea typeface="Public Sans"/>
              <a:cs typeface="Public Sans"/>
              <a:sym typeface="Public Sans"/>
            </a:endParaRPr>
          </a:p>
          <a:p>
            <a:pPr marL="687070" lvl="0" indent="-285749" algn="l" rtl="0">
              <a:lnSpc>
                <a:spcPct val="120000"/>
              </a:lnSpc>
              <a:spcBef>
                <a:spcPts val="1600"/>
              </a:spcBef>
              <a:spcAft>
                <a:spcPts val="0"/>
              </a:spcAft>
              <a:buClr>
                <a:schemeClr val="accent1"/>
              </a:buClr>
              <a:buSzPts val="2520"/>
              <a:buFont typeface="Arial"/>
              <a:buChar char="•"/>
            </a:pPr>
            <a:r>
              <a:rPr lang="en-US" sz="1800" dirty="0">
                <a:latin typeface="Public Sans"/>
                <a:ea typeface="Public Sans"/>
                <a:cs typeface="Public Sans"/>
                <a:sym typeface="Public Sans"/>
              </a:rPr>
              <a:t>Customize these slides based on the unique context of your organization and industry</a:t>
            </a:r>
            <a:endParaRPr sz="1800" dirty="0">
              <a:latin typeface="Public Sans"/>
              <a:ea typeface="Public Sans"/>
              <a:cs typeface="Public Sans"/>
              <a:sym typeface="Public Sans"/>
            </a:endParaRPr>
          </a:p>
          <a:p>
            <a:pPr marL="687070" lvl="0" indent="-285749" algn="l" rtl="0">
              <a:lnSpc>
                <a:spcPct val="120000"/>
              </a:lnSpc>
              <a:spcBef>
                <a:spcPts val="1600"/>
              </a:spcBef>
              <a:spcAft>
                <a:spcPts val="0"/>
              </a:spcAft>
              <a:buClr>
                <a:schemeClr val="accent1"/>
              </a:buClr>
              <a:buSzPts val="2520"/>
              <a:buFont typeface="Arial"/>
              <a:buChar char="•"/>
            </a:pPr>
            <a:r>
              <a:rPr lang="en-US" sz="1800" dirty="0">
                <a:latin typeface="Public Sans"/>
                <a:ea typeface="Public Sans"/>
                <a:cs typeface="Public Sans"/>
                <a:sym typeface="Public Sans"/>
              </a:rPr>
              <a:t>Use the slides in the appendix section as needed to augment the presentation</a:t>
            </a:r>
            <a:endParaRPr sz="1800" dirty="0">
              <a:latin typeface="Public Sans"/>
              <a:ea typeface="Public Sans"/>
              <a:cs typeface="Public Sans"/>
              <a:sym typeface="Public Sans"/>
            </a:endParaRPr>
          </a:p>
        </p:txBody>
      </p:sp>
      <p:grpSp>
        <p:nvGrpSpPr>
          <p:cNvPr id="62" name="Google Shape;62;g24c1c1f0146_0_182"/>
          <p:cNvGrpSpPr/>
          <p:nvPr/>
        </p:nvGrpSpPr>
        <p:grpSpPr>
          <a:xfrm>
            <a:off x="10515599" y="159026"/>
            <a:ext cx="1423852" cy="649751"/>
            <a:chOff x="10515599" y="159026"/>
            <a:chExt cx="1423852" cy="649751"/>
          </a:xfrm>
        </p:grpSpPr>
        <p:sp>
          <p:nvSpPr>
            <p:cNvPr id="63" name="Google Shape;63;g24c1c1f0146_0_182"/>
            <p:cNvSpPr/>
            <p:nvPr/>
          </p:nvSpPr>
          <p:spPr>
            <a:xfrm>
              <a:off x="10659291" y="159026"/>
              <a:ext cx="1280160" cy="649751"/>
            </a:xfrm>
            <a:prstGeom prst="rect">
              <a:avLst/>
            </a:prstGeom>
            <a:gradFill>
              <a:gsLst>
                <a:gs pos="0">
                  <a:srgbClr val="EBE1FC"/>
                </a:gs>
                <a:gs pos="100000">
                  <a:srgbClr val="F2F0FE"/>
                </a:gs>
              </a:gsLst>
              <a:lin ang="10800000"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pic>
          <p:nvPicPr>
            <p:cNvPr id="64" name="Google Shape;64;g24c1c1f0146_0_182"/>
            <p:cNvPicPr preferRelativeResize="0"/>
            <p:nvPr/>
          </p:nvPicPr>
          <p:blipFill rotWithShape="1">
            <a:blip r:embed="rId4">
              <a:alphaModFix/>
            </a:blip>
            <a:srcRect/>
            <a:stretch/>
          </p:blipFill>
          <p:spPr>
            <a:xfrm>
              <a:off x="10515599" y="318786"/>
              <a:ext cx="1245706" cy="331711"/>
            </a:xfrm>
            <a:prstGeom prst="rect">
              <a:avLst/>
            </a:prstGeom>
            <a:noFill/>
            <a:ln>
              <a:noFill/>
            </a:ln>
          </p:spPr>
        </p:pic>
      </p:gr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69"/>
        <p:cNvGrpSpPr/>
        <p:nvPr/>
      </p:nvGrpSpPr>
      <p:grpSpPr>
        <a:xfrm>
          <a:off x="0" y="0"/>
          <a:ext cx="0" cy="0"/>
          <a:chOff x="0" y="0"/>
          <a:chExt cx="0" cy="0"/>
        </a:xfrm>
      </p:grpSpPr>
      <p:sp>
        <p:nvSpPr>
          <p:cNvPr id="70" name="Google Shape;70;g24c1c1f04c1_0_0"/>
          <p:cNvSpPr txBox="1"/>
          <p:nvPr/>
        </p:nvSpPr>
        <p:spPr>
          <a:xfrm>
            <a:off x="495432" y="1252787"/>
            <a:ext cx="7996927" cy="3915103"/>
          </a:xfrm>
          <a:prstGeom prst="rect">
            <a:avLst/>
          </a:prstGeom>
          <a:noFill/>
          <a:ln>
            <a:noFill/>
          </a:ln>
        </p:spPr>
        <p:txBody>
          <a:bodyPr spcFirstLastPara="1" wrap="square" lIns="91425" tIns="45700" rIns="91425" bIns="45700" anchor="ctr" anchorCtr="0">
            <a:noAutofit/>
          </a:bodyPr>
          <a:lstStyle/>
          <a:p>
            <a:pPr marL="0" marR="0" lvl="0" indent="0" algn="l" rtl="0">
              <a:lnSpc>
                <a:spcPct val="90000"/>
              </a:lnSpc>
              <a:spcBef>
                <a:spcPts val="0"/>
              </a:spcBef>
              <a:spcAft>
                <a:spcPts val="600"/>
              </a:spcAft>
              <a:buNone/>
            </a:pPr>
            <a:r>
              <a:rPr lang="en-US" sz="6600" b="0" i="0" u="none" strike="noStrike" cap="none" dirty="0">
                <a:solidFill>
                  <a:srgbClr val="073B4C"/>
                </a:solidFill>
                <a:latin typeface="Arial"/>
                <a:ea typeface="Arial"/>
                <a:cs typeface="Arial"/>
                <a:sym typeface="Arial"/>
              </a:rPr>
              <a:t>DORA Cybersecurity Rule Overview</a:t>
            </a:r>
            <a:endParaRPr sz="6600" b="0" i="0" u="none" strike="noStrike" cap="none" dirty="0">
              <a:solidFill>
                <a:srgbClr val="073B4C"/>
              </a:solidFill>
              <a:latin typeface="Arial"/>
              <a:ea typeface="Arial"/>
              <a:cs typeface="Arial"/>
              <a:sym typeface="Arial"/>
            </a:endParaRPr>
          </a:p>
        </p:txBody>
      </p:sp>
      <p:sp>
        <p:nvSpPr>
          <p:cNvPr id="71" name="Google Shape;71;g24c1c1f04c1_0_0"/>
          <p:cNvSpPr txBox="1"/>
          <p:nvPr/>
        </p:nvSpPr>
        <p:spPr>
          <a:xfrm>
            <a:off x="612663" y="4214573"/>
            <a:ext cx="4355497" cy="578179"/>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600"/>
              </a:spcAft>
              <a:buNone/>
            </a:pPr>
            <a:r>
              <a:rPr lang="en-US" sz="1600" b="0" i="0" u="none" strike="noStrike" cap="none">
                <a:solidFill>
                  <a:srgbClr val="118AB2"/>
                </a:solidFill>
                <a:latin typeface="Arial"/>
                <a:ea typeface="Arial"/>
                <a:cs typeface="Arial"/>
                <a:sym typeface="Arial"/>
              </a:rPr>
              <a:t>April 2024</a:t>
            </a:r>
            <a:endParaRPr sz="1600" b="0" i="0" u="none" strike="noStrike" cap="none">
              <a:solidFill>
                <a:srgbClr val="118AB2"/>
              </a:solidFill>
              <a:latin typeface="Arial"/>
              <a:ea typeface="Arial"/>
              <a:cs typeface="Arial"/>
              <a:sym typeface="Arial"/>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76"/>
        <p:cNvGrpSpPr/>
        <p:nvPr/>
      </p:nvGrpSpPr>
      <p:grpSpPr>
        <a:xfrm>
          <a:off x="0" y="0"/>
          <a:ext cx="0" cy="0"/>
          <a:chOff x="0" y="0"/>
          <a:chExt cx="0" cy="0"/>
        </a:xfrm>
      </p:grpSpPr>
      <p:sp>
        <p:nvSpPr>
          <p:cNvPr id="77" name="Google Shape;77;g24c1c1f04c1_0_90"/>
          <p:cNvSpPr txBox="1">
            <a:spLocks noGrp="1"/>
          </p:cNvSpPr>
          <p:nvPr>
            <p:ph type="title"/>
          </p:nvPr>
        </p:nvSpPr>
        <p:spPr>
          <a:xfrm>
            <a:off x="430695" y="159026"/>
            <a:ext cx="10515600" cy="891210"/>
          </a:xfrm>
          <a:prstGeom prst="rect">
            <a:avLst/>
          </a:prstGeom>
          <a:noFill/>
          <a:ln>
            <a:noFill/>
          </a:ln>
        </p:spPr>
        <p:txBody>
          <a:bodyPr spcFirstLastPara="1" wrap="square" lIns="91425" tIns="45700" rIns="91425" bIns="45700" anchor="ctr" anchorCtr="0">
            <a:normAutofit/>
          </a:bodyPr>
          <a:lstStyle/>
          <a:p>
            <a:pPr marL="0" marR="0" lvl="0" indent="0" algn="l" rtl="0">
              <a:lnSpc>
                <a:spcPct val="90000"/>
              </a:lnSpc>
              <a:spcBef>
                <a:spcPts val="0"/>
              </a:spcBef>
              <a:spcAft>
                <a:spcPts val="0"/>
              </a:spcAft>
              <a:buClr>
                <a:schemeClr val="dk1"/>
              </a:buClr>
              <a:buSzPts val="4000"/>
              <a:buFont typeface="Calibri"/>
              <a:buNone/>
            </a:pPr>
            <a:r>
              <a:rPr lang="en-US" sz="4400" b="0" u="none" strike="noStrike" cap="none">
                <a:solidFill>
                  <a:srgbClr val="226081"/>
                </a:solidFill>
                <a:latin typeface="Arial"/>
                <a:ea typeface="Arial"/>
                <a:cs typeface="Arial"/>
                <a:sym typeface="Arial"/>
              </a:rPr>
              <a:t>S</a:t>
            </a:r>
            <a:r>
              <a:rPr lang="en-US" sz="4400" b="0">
                <a:solidFill>
                  <a:srgbClr val="226081"/>
                </a:solidFill>
                <a:latin typeface="Arial"/>
                <a:ea typeface="Arial"/>
                <a:cs typeface="Arial"/>
                <a:sym typeface="Arial"/>
              </a:rPr>
              <a:t>ummary</a:t>
            </a:r>
            <a:endParaRPr/>
          </a:p>
        </p:txBody>
      </p:sp>
      <p:sp>
        <p:nvSpPr>
          <p:cNvPr id="78" name="Google Shape;78;g24c1c1f04c1_0_90"/>
          <p:cNvSpPr txBox="1"/>
          <p:nvPr/>
        </p:nvSpPr>
        <p:spPr>
          <a:xfrm>
            <a:off x="1889891" y="1445757"/>
            <a:ext cx="5654562" cy="400069"/>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000"/>
              <a:buFont typeface="Arial"/>
              <a:buNone/>
            </a:pPr>
            <a:r>
              <a:rPr lang="en-US" sz="2000" b="0" i="0" u="none" strike="noStrike" cap="none">
                <a:solidFill>
                  <a:srgbClr val="000000"/>
                </a:solidFill>
                <a:latin typeface="Arial"/>
                <a:ea typeface="Arial"/>
                <a:cs typeface="Arial"/>
                <a:sym typeface="Arial"/>
              </a:rPr>
              <a:t>What is DORA?</a:t>
            </a:r>
            <a:endParaRPr sz="2000" b="0" i="0" u="none" strike="noStrike" cap="none">
              <a:solidFill>
                <a:srgbClr val="000000"/>
              </a:solidFill>
              <a:latin typeface="Arial"/>
              <a:ea typeface="Arial"/>
              <a:cs typeface="Arial"/>
              <a:sym typeface="Arial"/>
            </a:endParaRPr>
          </a:p>
        </p:txBody>
      </p:sp>
      <p:sp>
        <p:nvSpPr>
          <p:cNvPr id="79" name="Google Shape;79;g24c1c1f04c1_0_90"/>
          <p:cNvSpPr txBox="1"/>
          <p:nvPr/>
        </p:nvSpPr>
        <p:spPr>
          <a:xfrm>
            <a:off x="1889892" y="2330375"/>
            <a:ext cx="5654562" cy="400069"/>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000"/>
              <a:buFont typeface="Arial"/>
              <a:buNone/>
            </a:pPr>
            <a:r>
              <a:rPr lang="en-US" sz="2000" b="0" i="0" u="none" strike="noStrike" cap="none">
                <a:solidFill>
                  <a:srgbClr val="000000"/>
                </a:solidFill>
                <a:latin typeface="Arial"/>
                <a:ea typeface="Arial"/>
                <a:cs typeface="Arial"/>
                <a:sym typeface="Arial"/>
              </a:rPr>
              <a:t>D</a:t>
            </a:r>
            <a:r>
              <a:rPr lang="en-US" sz="2000"/>
              <a:t>ORA</a:t>
            </a:r>
            <a:r>
              <a:rPr lang="en-US" sz="2000" b="0" i="0" u="none" strike="noStrike" cap="none">
                <a:solidFill>
                  <a:srgbClr val="000000"/>
                </a:solidFill>
                <a:latin typeface="Arial"/>
                <a:ea typeface="Arial"/>
                <a:cs typeface="Arial"/>
                <a:sym typeface="Arial"/>
              </a:rPr>
              <a:t> Implementation Timeline </a:t>
            </a:r>
            <a:endParaRPr sz="2000" b="0" i="0" u="none" strike="noStrike" cap="none">
              <a:solidFill>
                <a:srgbClr val="000000"/>
              </a:solidFill>
              <a:latin typeface="Arial"/>
              <a:ea typeface="Arial"/>
              <a:cs typeface="Arial"/>
              <a:sym typeface="Arial"/>
            </a:endParaRPr>
          </a:p>
        </p:txBody>
      </p:sp>
      <p:sp>
        <p:nvSpPr>
          <p:cNvPr id="80" name="Google Shape;80;g24c1c1f04c1_0_90"/>
          <p:cNvSpPr txBox="1"/>
          <p:nvPr/>
        </p:nvSpPr>
        <p:spPr>
          <a:xfrm>
            <a:off x="1889892" y="5046855"/>
            <a:ext cx="5654562" cy="400069"/>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000"/>
              <a:buFont typeface="Arial"/>
              <a:buNone/>
            </a:pPr>
            <a:r>
              <a:rPr lang="en-US" sz="2000" b="0" i="0" u="none" strike="noStrike" cap="none">
                <a:solidFill>
                  <a:srgbClr val="000000"/>
                </a:solidFill>
                <a:latin typeface="Arial"/>
                <a:ea typeface="Arial"/>
                <a:cs typeface="Arial"/>
                <a:sym typeface="Arial"/>
              </a:rPr>
              <a:t>Most Important Concept – Materiality</a:t>
            </a:r>
            <a:endParaRPr sz="2000" b="0" i="0" u="none" strike="noStrike" cap="none">
              <a:solidFill>
                <a:srgbClr val="000000"/>
              </a:solidFill>
              <a:latin typeface="Arial"/>
              <a:ea typeface="Arial"/>
              <a:cs typeface="Arial"/>
              <a:sym typeface="Arial"/>
            </a:endParaRPr>
          </a:p>
        </p:txBody>
      </p:sp>
      <p:sp>
        <p:nvSpPr>
          <p:cNvPr id="81" name="Google Shape;81;g24c1c1f04c1_0_90"/>
          <p:cNvSpPr/>
          <p:nvPr/>
        </p:nvSpPr>
        <p:spPr>
          <a:xfrm>
            <a:off x="1039309" y="1324002"/>
            <a:ext cx="659635" cy="659635"/>
          </a:xfrm>
          <a:prstGeom prst="ellipse">
            <a:avLst/>
          </a:prstGeom>
          <a:solidFill>
            <a:srgbClr val="D8D8D8"/>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en-US" sz="2000" b="1" i="0" u="none" strike="noStrike" cap="none">
                <a:solidFill>
                  <a:srgbClr val="000000"/>
                </a:solidFill>
                <a:latin typeface="Arial"/>
                <a:ea typeface="Arial"/>
                <a:cs typeface="Arial"/>
                <a:sym typeface="Arial"/>
              </a:rPr>
              <a:t>1</a:t>
            </a:r>
            <a:endParaRPr/>
          </a:p>
        </p:txBody>
      </p:sp>
      <p:sp>
        <p:nvSpPr>
          <p:cNvPr id="82" name="Google Shape;82;g24c1c1f04c1_0_90"/>
          <p:cNvSpPr/>
          <p:nvPr/>
        </p:nvSpPr>
        <p:spPr>
          <a:xfrm>
            <a:off x="1039309" y="3990438"/>
            <a:ext cx="659635" cy="659635"/>
          </a:xfrm>
          <a:prstGeom prst="ellipse">
            <a:avLst/>
          </a:prstGeom>
          <a:solidFill>
            <a:srgbClr val="D8D8D8"/>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en-US" sz="2000" b="1" i="0" u="none" strike="noStrike" cap="none">
                <a:solidFill>
                  <a:srgbClr val="000000"/>
                </a:solidFill>
                <a:latin typeface="Arial"/>
                <a:ea typeface="Arial"/>
                <a:cs typeface="Arial"/>
                <a:sym typeface="Arial"/>
              </a:rPr>
              <a:t>4</a:t>
            </a:r>
            <a:endParaRPr sz="2000" b="1" i="0" u="none" strike="noStrike" cap="none">
              <a:solidFill>
                <a:srgbClr val="000000"/>
              </a:solidFill>
              <a:latin typeface="Arial"/>
              <a:ea typeface="Arial"/>
              <a:cs typeface="Arial"/>
              <a:sym typeface="Arial"/>
            </a:endParaRPr>
          </a:p>
        </p:txBody>
      </p:sp>
      <p:sp>
        <p:nvSpPr>
          <p:cNvPr id="83" name="Google Shape;83;g24c1c1f04c1_0_90"/>
          <p:cNvSpPr/>
          <p:nvPr/>
        </p:nvSpPr>
        <p:spPr>
          <a:xfrm>
            <a:off x="1039309" y="4925100"/>
            <a:ext cx="659635" cy="659635"/>
          </a:xfrm>
          <a:prstGeom prst="ellipse">
            <a:avLst/>
          </a:prstGeom>
          <a:solidFill>
            <a:srgbClr val="D8D8D8"/>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en-US" sz="2000" b="1" i="0" u="none" strike="noStrike" cap="none">
                <a:solidFill>
                  <a:schemeClr val="dk1"/>
                </a:solidFill>
                <a:latin typeface="Arial"/>
                <a:ea typeface="Arial"/>
                <a:cs typeface="Arial"/>
                <a:sym typeface="Arial"/>
              </a:rPr>
              <a:t>5</a:t>
            </a:r>
            <a:endParaRPr sz="2000" b="1" i="0" u="none" strike="noStrike" cap="none">
              <a:solidFill>
                <a:schemeClr val="dk1"/>
              </a:solidFill>
              <a:latin typeface="Arial"/>
              <a:ea typeface="Arial"/>
              <a:cs typeface="Arial"/>
              <a:sym typeface="Arial"/>
            </a:endParaRPr>
          </a:p>
        </p:txBody>
      </p:sp>
      <p:sp>
        <p:nvSpPr>
          <p:cNvPr id="84" name="Google Shape;84;g24c1c1f04c1_0_90"/>
          <p:cNvSpPr txBox="1"/>
          <p:nvPr/>
        </p:nvSpPr>
        <p:spPr>
          <a:xfrm>
            <a:off x="1889891" y="3254278"/>
            <a:ext cx="5654562" cy="400069"/>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000"/>
              <a:buFont typeface="Arial"/>
              <a:buNone/>
            </a:pPr>
            <a:r>
              <a:rPr lang="en-US" sz="2000" b="0" i="0" u="none" strike="noStrike" cap="none">
                <a:solidFill>
                  <a:srgbClr val="000000"/>
                </a:solidFill>
                <a:latin typeface="Arial"/>
                <a:ea typeface="Arial"/>
                <a:cs typeface="Arial"/>
                <a:sym typeface="Arial"/>
              </a:rPr>
              <a:t>DORA Requirements</a:t>
            </a:r>
            <a:endParaRPr sz="2000" b="0" i="0" u="none" strike="noStrike" cap="none">
              <a:solidFill>
                <a:srgbClr val="000000"/>
              </a:solidFill>
              <a:latin typeface="Arial"/>
              <a:ea typeface="Arial"/>
              <a:cs typeface="Arial"/>
              <a:sym typeface="Arial"/>
            </a:endParaRPr>
          </a:p>
        </p:txBody>
      </p:sp>
      <p:sp>
        <p:nvSpPr>
          <p:cNvPr id="85" name="Google Shape;85;g24c1c1f04c1_0_90"/>
          <p:cNvSpPr/>
          <p:nvPr/>
        </p:nvSpPr>
        <p:spPr>
          <a:xfrm>
            <a:off x="1039309" y="2229313"/>
            <a:ext cx="659635" cy="659635"/>
          </a:xfrm>
          <a:prstGeom prst="ellipse">
            <a:avLst/>
          </a:prstGeom>
          <a:solidFill>
            <a:srgbClr val="D8D8D8"/>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en-US" sz="2000" b="1" i="0" u="none" strike="noStrike" cap="none">
                <a:solidFill>
                  <a:srgbClr val="000000"/>
                </a:solidFill>
                <a:latin typeface="Arial"/>
                <a:ea typeface="Arial"/>
                <a:cs typeface="Arial"/>
                <a:sym typeface="Arial"/>
              </a:rPr>
              <a:t>2</a:t>
            </a:r>
            <a:endParaRPr sz="2000" b="1" i="0" u="none" strike="noStrike" cap="none">
              <a:solidFill>
                <a:srgbClr val="000000"/>
              </a:solidFill>
              <a:latin typeface="Arial"/>
              <a:ea typeface="Arial"/>
              <a:cs typeface="Arial"/>
              <a:sym typeface="Arial"/>
            </a:endParaRPr>
          </a:p>
        </p:txBody>
      </p:sp>
      <p:sp>
        <p:nvSpPr>
          <p:cNvPr id="86" name="Google Shape;86;g24c1c1f04c1_0_90"/>
          <p:cNvSpPr txBox="1"/>
          <p:nvPr/>
        </p:nvSpPr>
        <p:spPr>
          <a:xfrm>
            <a:off x="1889890" y="4125406"/>
            <a:ext cx="5654563" cy="400069"/>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000"/>
              <a:buFont typeface="Arial"/>
              <a:buNone/>
            </a:pPr>
            <a:r>
              <a:rPr lang="en-US" sz="2000" b="0" i="0" u="none" strike="noStrike" cap="none">
                <a:solidFill>
                  <a:srgbClr val="000000"/>
                </a:solidFill>
                <a:latin typeface="Arial"/>
                <a:ea typeface="Arial"/>
                <a:cs typeface="Arial"/>
                <a:sym typeface="Arial"/>
              </a:rPr>
              <a:t>DORA Key Concepts</a:t>
            </a:r>
            <a:endParaRPr sz="2000" b="0" i="0" u="none" strike="noStrike" cap="none">
              <a:solidFill>
                <a:srgbClr val="000000"/>
              </a:solidFill>
              <a:latin typeface="Arial"/>
              <a:ea typeface="Arial"/>
              <a:cs typeface="Arial"/>
              <a:sym typeface="Arial"/>
            </a:endParaRPr>
          </a:p>
        </p:txBody>
      </p:sp>
      <p:sp>
        <p:nvSpPr>
          <p:cNvPr id="87" name="Google Shape;87;g24c1c1f04c1_0_90"/>
          <p:cNvSpPr/>
          <p:nvPr/>
        </p:nvSpPr>
        <p:spPr>
          <a:xfrm>
            <a:off x="1039309" y="3111328"/>
            <a:ext cx="659635" cy="659635"/>
          </a:xfrm>
          <a:prstGeom prst="ellipse">
            <a:avLst/>
          </a:prstGeom>
          <a:solidFill>
            <a:srgbClr val="D8D8D8"/>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en-US" sz="2000" b="1" i="0" u="none" strike="noStrike" cap="none">
                <a:solidFill>
                  <a:srgbClr val="000000"/>
                </a:solidFill>
                <a:latin typeface="Arial"/>
                <a:ea typeface="Arial"/>
                <a:cs typeface="Arial"/>
                <a:sym typeface="Arial"/>
              </a:rPr>
              <a:t>3</a:t>
            </a:r>
            <a:endParaRPr sz="2000" b="1" i="0" u="none" strike="noStrike" cap="none">
              <a:solidFill>
                <a:srgbClr val="000000"/>
              </a:solidFill>
              <a:latin typeface="Arial"/>
              <a:ea typeface="Arial"/>
              <a:cs typeface="Arial"/>
              <a:sym typeface="Arial"/>
            </a:endParaRPr>
          </a:p>
        </p:txBody>
      </p:sp>
      <p:sp>
        <p:nvSpPr>
          <p:cNvPr id="88" name="Google Shape;88;g24c1c1f04c1_0_90"/>
          <p:cNvSpPr txBox="1"/>
          <p:nvPr/>
        </p:nvSpPr>
        <p:spPr>
          <a:xfrm>
            <a:off x="1889892" y="5903768"/>
            <a:ext cx="5654562" cy="400069"/>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000"/>
              <a:buFont typeface="Arial"/>
              <a:buNone/>
            </a:pPr>
            <a:r>
              <a:rPr lang="en-US" sz="2000" b="0" i="0" u="none" strike="noStrike" cap="none">
                <a:solidFill>
                  <a:srgbClr val="000000"/>
                </a:solidFill>
                <a:latin typeface="Arial"/>
                <a:ea typeface="Arial"/>
                <a:cs typeface="Arial"/>
                <a:sym typeface="Arial"/>
              </a:rPr>
              <a:t>Next Steps Toward DORA Compliance</a:t>
            </a:r>
            <a:endParaRPr sz="2000" b="0" i="0" u="none" strike="noStrike" cap="none">
              <a:solidFill>
                <a:srgbClr val="000000"/>
              </a:solidFill>
              <a:latin typeface="Arial"/>
              <a:ea typeface="Arial"/>
              <a:cs typeface="Arial"/>
              <a:sym typeface="Arial"/>
            </a:endParaRPr>
          </a:p>
        </p:txBody>
      </p:sp>
      <p:sp>
        <p:nvSpPr>
          <p:cNvPr id="89" name="Google Shape;89;g24c1c1f04c1_0_90"/>
          <p:cNvSpPr/>
          <p:nvPr/>
        </p:nvSpPr>
        <p:spPr>
          <a:xfrm>
            <a:off x="1039309" y="5782013"/>
            <a:ext cx="659635" cy="659635"/>
          </a:xfrm>
          <a:prstGeom prst="ellipse">
            <a:avLst/>
          </a:prstGeom>
          <a:solidFill>
            <a:srgbClr val="D8D8D8"/>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en-US" sz="2000" b="1" i="0" u="none" strike="noStrike" cap="none">
                <a:solidFill>
                  <a:schemeClr val="dk1"/>
                </a:solidFill>
                <a:latin typeface="Arial"/>
                <a:ea typeface="Arial"/>
                <a:cs typeface="Arial"/>
                <a:sym typeface="Arial"/>
              </a:rPr>
              <a:t>6</a:t>
            </a:r>
            <a:endParaRPr sz="2000" b="1" i="0" u="none" strike="noStrike" cap="none">
              <a:solidFill>
                <a:schemeClr val="dk1"/>
              </a:solidFill>
              <a:latin typeface="Arial"/>
              <a:ea typeface="Arial"/>
              <a:cs typeface="Arial"/>
              <a:sym typeface="Arial"/>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94"/>
        <p:cNvGrpSpPr/>
        <p:nvPr/>
      </p:nvGrpSpPr>
      <p:grpSpPr>
        <a:xfrm>
          <a:off x="0" y="0"/>
          <a:ext cx="0" cy="0"/>
          <a:chOff x="0" y="0"/>
          <a:chExt cx="0" cy="0"/>
        </a:xfrm>
      </p:grpSpPr>
      <p:sp>
        <p:nvSpPr>
          <p:cNvPr id="95" name="Google Shape;95;p2"/>
          <p:cNvSpPr txBox="1">
            <a:spLocks noGrp="1"/>
          </p:cNvSpPr>
          <p:nvPr>
            <p:ph type="title"/>
          </p:nvPr>
        </p:nvSpPr>
        <p:spPr>
          <a:xfrm>
            <a:off x="430695" y="159026"/>
            <a:ext cx="10515600" cy="891210"/>
          </a:xfrm>
          <a:prstGeom prst="rect">
            <a:avLst/>
          </a:prstGeom>
          <a:noFill/>
          <a:ln>
            <a:noFill/>
          </a:ln>
        </p:spPr>
        <p:txBody>
          <a:bodyPr spcFirstLastPara="1" wrap="square" lIns="91425" tIns="45700" rIns="91425" bIns="45700" anchor="ctr" anchorCtr="0">
            <a:normAutofit/>
          </a:bodyPr>
          <a:lstStyle/>
          <a:p>
            <a:pPr marL="0" marR="0" lvl="0" indent="0" algn="l" rtl="0">
              <a:lnSpc>
                <a:spcPct val="90000"/>
              </a:lnSpc>
              <a:spcBef>
                <a:spcPts val="0"/>
              </a:spcBef>
              <a:spcAft>
                <a:spcPts val="0"/>
              </a:spcAft>
              <a:buClr>
                <a:schemeClr val="dk1"/>
              </a:buClr>
              <a:buSzPts val="4000"/>
              <a:buFont typeface="Calibri"/>
              <a:buNone/>
            </a:pPr>
            <a:r>
              <a:rPr lang="en-US" b="0">
                <a:solidFill>
                  <a:srgbClr val="226081"/>
                </a:solidFill>
              </a:rPr>
              <a:t>What is DORA?</a:t>
            </a:r>
            <a:endParaRPr sz="4400" b="0">
              <a:solidFill>
                <a:srgbClr val="226081"/>
              </a:solidFill>
              <a:latin typeface="Arial"/>
              <a:ea typeface="Arial"/>
              <a:cs typeface="Arial"/>
              <a:sym typeface="Arial"/>
            </a:endParaRPr>
          </a:p>
        </p:txBody>
      </p:sp>
      <p:sp>
        <p:nvSpPr>
          <p:cNvPr id="96" name="Google Shape;96;p2"/>
          <p:cNvSpPr txBox="1"/>
          <p:nvPr/>
        </p:nvSpPr>
        <p:spPr>
          <a:xfrm>
            <a:off x="1465896" y="4611919"/>
            <a:ext cx="4041526" cy="1394421"/>
          </a:xfrm>
          <a:prstGeom prst="rect">
            <a:avLst/>
          </a:prstGeom>
          <a:noFill/>
          <a:ln>
            <a:noFill/>
          </a:ln>
        </p:spPr>
        <p:txBody>
          <a:bodyPr spcFirstLastPara="1" wrap="square" lIns="91425" tIns="45700" rIns="91425" bIns="45700" anchor="t" anchorCtr="0">
            <a:spAutoFit/>
          </a:bodyPr>
          <a:lstStyle/>
          <a:p>
            <a:pPr marL="0" marR="0" lvl="0" indent="0" algn="ctr" rtl="0">
              <a:lnSpc>
                <a:spcPct val="120000"/>
              </a:lnSpc>
              <a:spcBef>
                <a:spcPts val="0"/>
              </a:spcBef>
              <a:spcAft>
                <a:spcPts val="0"/>
              </a:spcAft>
              <a:buNone/>
            </a:pPr>
            <a:r>
              <a:rPr lang="en-US" sz="2400" b="0" i="0" u="none" strike="noStrike" cap="none">
                <a:solidFill>
                  <a:srgbClr val="226081"/>
                </a:solidFill>
                <a:latin typeface="Arial"/>
                <a:ea typeface="Arial"/>
                <a:cs typeface="Arial"/>
                <a:sym typeface="Arial"/>
              </a:rPr>
              <a:t>For the Financial Entity</a:t>
            </a:r>
            <a:endParaRPr sz="2400" b="0" i="0" u="sng" strike="noStrike" cap="none">
              <a:solidFill>
                <a:srgbClr val="226081"/>
              </a:solidFill>
              <a:latin typeface="Arial"/>
              <a:ea typeface="Arial"/>
              <a:cs typeface="Arial"/>
              <a:sym typeface="Arial"/>
              <a:hlinkClick r:id="rId3">
                <a:extLst>
                  <a:ext uri="{A12FA001-AC4F-418D-AE19-62706E023703}">
                    <ahyp:hlinkClr xmlns:ahyp="http://schemas.microsoft.com/office/drawing/2018/hyperlinkcolor" val="tx"/>
                  </a:ext>
                </a:extLst>
              </a:hlinkClick>
            </a:endParaRPr>
          </a:p>
          <a:p>
            <a:pPr marL="0" marR="0" lvl="0" indent="0" algn="ctr" rtl="0">
              <a:lnSpc>
                <a:spcPct val="120000"/>
              </a:lnSpc>
              <a:spcBef>
                <a:spcPts val="0"/>
              </a:spcBef>
              <a:spcAft>
                <a:spcPts val="0"/>
              </a:spcAft>
              <a:buNone/>
            </a:pPr>
            <a:r>
              <a:rPr lang="en-US" sz="1600" b="0" i="0" u="none" strike="noStrike" cap="none">
                <a:solidFill>
                  <a:srgbClr val="000000"/>
                </a:solidFill>
                <a:latin typeface="Arial"/>
                <a:ea typeface="Arial"/>
                <a:cs typeface="Arial"/>
                <a:sym typeface="Arial"/>
              </a:rPr>
              <a:t>DORA aims to strengthen cybersecurity and operational resilience of financial entities and their service providers. </a:t>
            </a:r>
            <a:endParaRPr sz="1600" b="0" i="0" u="none" strike="noStrike" cap="none">
              <a:solidFill>
                <a:srgbClr val="000000"/>
              </a:solidFill>
              <a:latin typeface="Arial"/>
              <a:ea typeface="Arial"/>
              <a:cs typeface="Arial"/>
              <a:sym typeface="Arial"/>
            </a:endParaRPr>
          </a:p>
        </p:txBody>
      </p:sp>
      <p:sp>
        <p:nvSpPr>
          <p:cNvPr id="97" name="Google Shape;97;p2"/>
          <p:cNvSpPr txBox="1"/>
          <p:nvPr/>
        </p:nvSpPr>
        <p:spPr>
          <a:xfrm>
            <a:off x="6270043" y="4611919"/>
            <a:ext cx="3541988" cy="1098955"/>
          </a:xfrm>
          <a:prstGeom prst="rect">
            <a:avLst/>
          </a:prstGeom>
          <a:noFill/>
          <a:ln>
            <a:noFill/>
          </a:ln>
        </p:spPr>
        <p:txBody>
          <a:bodyPr spcFirstLastPara="1" wrap="square" lIns="91425" tIns="45700" rIns="91425" bIns="45700" anchor="t" anchorCtr="0">
            <a:spAutoFit/>
          </a:bodyPr>
          <a:lstStyle/>
          <a:p>
            <a:pPr marL="0" marR="0" lvl="0" indent="0" algn="ctr" rtl="0">
              <a:lnSpc>
                <a:spcPct val="120000"/>
              </a:lnSpc>
              <a:spcBef>
                <a:spcPts val="0"/>
              </a:spcBef>
              <a:spcAft>
                <a:spcPts val="0"/>
              </a:spcAft>
              <a:buNone/>
            </a:pPr>
            <a:r>
              <a:rPr lang="en-US" sz="2400" b="0" i="0" u="none" strike="noStrike" cap="none">
                <a:solidFill>
                  <a:srgbClr val="226081"/>
                </a:solidFill>
                <a:latin typeface="Arial"/>
                <a:ea typeface="Arial"/>
                <a:cs typeface="Arial"/>
                <a:sym typeface="Arial"/>
              </a:rPr>
              <a:t>For the EU</a:t>
            </a:r>
            <a:br>
              <a:rPr lang="en-US" sz="2400" b="0" i="0" u="none" strike="noStrike" cap="none">
                <a:solidFill>
                  <a:srgbClr val="000000"/>
                </a:solidFill>
                <a:latin typeface="Arial"/>
                <a:ea typeface="Arial"/>
                <a:cs typeface="Arial"/>
                <a:sym typeface="Arial"/>
              </a:rPr>
            </a:br>
            <a:r>
              <a:rPr lang="en-US" sz="1600" b="0" i="0" u="none" strike="noStrike" cap="none">
                <a:solidFill>
                  <a:srgbClr val="000000"/>
                </a:solidFill>
                <a:latin typeface="Arial"/>
                <a:ea typeface="Arial"/>
                <a:cs typeface="Arial"/>
                <a:sym typeface="Arial"/>
              </a:rPr>
              <a:t>DORA aims to ensure the stability and integrity of the financial markets. </a:t>
            </a:r>
            <a:endParaRPr sz="1600" b="0" i="0" u="none" strike="noStrike" cap="none">
              <a:solidFill>
                <a:srgbClr val="000000"/>
              </a:solidFill>
              <a:latin typeface="Arial"/>
              <a:ea typeface="Arial"/>
              <a:cs typeface="Arial"/>
              <a:sym typeface="Arial"/>
            </a:endParaRPr>
          </a:p>
        </p:txBody>
      </p:sp>
      <p:sp>
        <p:nvSpPr>
          <p:cNvPr id="98" name="Google Shape;98;p2"/>
          <p:cNvSpPr txBox="1"/>
          <p:nvPr/>
        </p:nvSpPr>
        <p:spPr>
          <a:xfrm>
            <a:off x="814253" y="1245505"/>
            <a:ext cx="9370271" cy="1247008"/>
          </a:xfrm>
          <a:prstGeom prst="rect">
            <a:avLst/>
          </a:prstGeom>
          <a:noFill/>
          <a:ln>
            <a:noFill/>
          </a:ln>
        </p:spPr>
        <p:txBody>
          <a:bodyPr spcFirstLastPara="1" wrap="square" lIns="91425" tIns="45700" rIns="91425" bIns="45700" anchor="t" anchorCtr="0">
            <a:spAutoFit/>
          </a:bodyPr>
          <a:lstStyle/>
          <a:p>
            <a:pPr marL="0" marR="0" lvl="0" indent="0" algn="l" rtl="0">
              <a:lnSpc>
                <a:spcPct val="120000"/>
              </a:lnSpc>
              <a:spcBef>
                <a:spcPts val="0"/>
              </a:spcBef>
              <a:spcAft>
                <a:spcPts val="0"/>
              </a:spcAft>
              <a:buNone/>
            </a:pPr>
            <a:r>
              <a:rPr lang="en-US" sz="1600" b="0" i="0" u="none" strike="noStrike" cap="none">
                <a:solidFill>
                  <a:srgbClr val="0D0D0D"/>
                </a:solidFill>
                <a:highlight>
                  <a:srgbClr val="FFFFFF"/>
                </a:highlight>
                <a:latin typeface="Arial"/>
                <a:ea typeface="Arial"/>
                <a:cs typeface="Arial"/>
                <a:sym typeface="Arial"/>
              </a:rPr>
              <a:t>The DORA Act (Digital Operational Resilience Act), is part of the European Union's efforts to enhance the digital operational resilience of its financial sector. The primary aim of DORA is to ensure that all entities in the financial system have the necessary safeguards in place to mitigate cyber attacks and other risks related to their digital operations. The act goes into effect </a:t>
            </a:r>
            <a:r>
              <a:rPr lang="en-US" sz="1600" b="1" i="0" u="none" strike="noStrike" cap="none">
                <a:solidFill>
                  <a:srgbClr val="246081"/>
                </a:solidFill>
                <a:highlight>
                  <a:srgbClr val="FFFFFF"/>
                </a:highlight>
                <a:latin typeface="Arial"/>
                <a:ea typeface="Arial"/>
                <a:cs typeface="Arial"/>
                <a:sym typeface="Arial"/>
              </a:rPr>
              <a:t>Jan 17, 2025.</a:t>
            </a:r>
            <a:endParaRPr sz="1600" b="1" i="0" u="none" strike="noStrike" cap="none">
              <a:solidFill>
                <a:srgbClr val="246081"/>
              </a:solidFill>
              <a:latin typeface="Arial"/>
              <a:ea typeface="Arial"/>
              <a:cs typeface="Arial"/>
              <a:sym typeface="Arial"/>
            </a:endParaRPr>
          </a:p>
        </p:txBody>
      </p:sp>
      <p:pic>
        <p:nvPicPr>
          <p:cNvPr id="99" name="Google Shape;99;p2"/>
          <p:cNvPicPr preferRelativeResize="0"/>
          <p:nvPr/>
        </p:nvPicPr>
        <p:blipFill rotWithShape="1">
          <a:blip r:embed="rId4">
            <a:alphaModFix/>
          </a:blip>
          <a:srcRect/>
          <a:stretch/>
        </p:blipFill>
        <p:spPr>
          <a:xfrm>
            <a:off x="7379046" y="3106668"/>
            <a:ext cx="1323982" cy="1323982"/>
          </a:xfrm>
          <a:prstGeom prst="rect">
            <a:avLst/>
          </a:prstGeom>
          <a:noFill/>
          <a:ln>
            <a:noFill/>
          </a:ln>
        </p:spPr>
      </p:pic>
      <p:pic>
        <p:nvPicPr>
          <p:cNvPr id="100" name="Google Shape;100;p2"/>
          <p:cNvPicPr preferRelativeResize="0"/>
          <p:nvPr/>
        </p:nvPicPr>
        <p:blipFill rotWithShape="1">
          <a:blip r:embed="rId5">
            <a:alphaModFix/>
          </a:blip>
          <a:srcRect/>
          <a:stretch/>
        </p:blipFill>
        <p:spPr>
          <a:xfrm>
            <a:off x="2822227" y="3092668"/>
            <a:ext cx="1323982" cy="1323982"/>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04"/>
        <p:cNvGrpSpPr/>
        <p:nvPr/>
      </p:nvGrpSpPr>
      <p:grpSpPr>
        <a:xfrm>
          <a:off x="0" y="0"/>
          <a:ext cx="0" cy="0"/>
          <a:chOff x="0" y="0"/>
          <a:chExt cx="0" cy="0"/>
        </a:xfrm>
      </p:grpSpPr>
      <p:sp>
        <p:nvSpPr>
          <p:cNvPr id="105" name="Google Shape;105;p3"/>
          <p:cNvSpPr txBox="1">
            <a:spLocks noGrp="1"/>
          </p:cNvSpPr>
          <p:nvPr>
            <p:ph type="title"/>
          </p:nvPr>
        </p:nvSpPr>
        <p:spPr>
          <a:xfrm>
            <a:off x="430695" y="159026"/>
            <a:ext cx="10515600" cy="89121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Calibri"/>
              <a:buNone/>
            </a:pPr>
            <a:r>
              <a:rPr lang="en-US" sz="4400">
                <a:solidFill>
                  <a:srgbClr val="226081"/>
                </a:solidFill>
                <a:latin typeface="Arial"/>
                <a:ea typeface="Arial"/>
                <a:cs typeface="Arial"/>
                <a:sym typeface="Arial"/>
              </a:rPr>
              <a:t>DORA Implementation Timeline</a:t>
            </a:r>
            <a:endParaRPr>
              <a:solidFill>
                <a:srgbClr val="226081"/>
              </a:solidFill>
            </a:endParaRPr>
          </a:p>
        </p:txBody>
      </p:sp>
      <p:sp>
        <p:nvSpPr>
          <p:cNvPr id="106" name="Google Shape;106;p3"/>
          <p:cNvSpPr/>
          <p:nvPr/>
        </p:nvSpPr>
        <p:spPr>
          <a:xfrm>
            <a:off x="589809" y="3560439"/>
            <a:ext cx="10820129" cy="522711"/>
          </a:xfrm>
          <a:prstGeom prst="rect">
            <a:avLst/>
          </a:prstGeom>
          <a:solidFill>
            <a:srgbClr val="F2F2F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200" b="0" i="0" u="none" strike="noStrike" cap="none">
              <a:solidFill>
                <a:schemeClr val="lt1"/>
              </a:solidFill>
              <a:latin typeface="Arial"/>
              <a:ea typeface="Arial"/>
              <a:cs typeface="Arial"/>
              <a:sym typeface="Arial"/>
            </a:endParaRPr>
          </a:p>
        </p:txBody>
      </p:sp>
      <p:grpSp>
        <p:nvGrpSpPr>
          <p:cNvPr id="107" name="Google Shape;107;p3"/>
          <p:cNvGrpSpPr/>
          <p:nvPr/>
        </p:nvGrpSpPr>
        <p:grpSpPr>
          <a:xfrm>
            <a:off x="1236785" y="3559266"/>
            <a:ext cx="9597088" cy="522711"/>
            <a:chOff x="1236785" y="3507750"/>
            <a:chExt cx="9597088" cy="522711"/>
          </a:xfrm>
        </p:grpSpPr>
        <p:sp>
          <p:nvSpPr>
            <p:cNvPr id="108" name="Google Shape;108;p3"/>
            <p:cNvSpPr/>
            <p:nvPr/>
          </p:nvSpPr>
          <p:spPr>
            <a:xfrm>
              <a:off x="1236785" y="3507750"/>
              <a:ext cx="1923364" cy="522711"/>
            </a:xfrm>
            <a:prstGeom prst="rect">
              <a:avLst/>
            </a:prstGeom>
            <a:solidFill>
              <a:srgbClr val="DF7A63"/>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200" b="0" i="0" u="none" strike="noStrike" cap="none">
                <a:solidFill>
                  <a:schemeClr val="lt1"/>
                </a:solidFill>
                <a:latin typeface="Arial"/>
                <a:ea typeface="Arial"/>
                <a:cs typeface="Arial"/>
                <a:sym typeface="Arial"/>
              </a:endParaRPr>
            </a:p>
          </p:txBody>
        </p:sp>
        <p:sp>
          <p:nvSpPr>
            <p:cNvPr id="109" name="Google Shape;109;p3"/>
            <p:cNvSpPr/>
            <p:nvPr/>
          </p:nvSpPr>
          <p:spPr>
            <a:xfrm>
              <a:off x="3155215" y="3507750"/>
              <a:ext cx="1923364" cy="522711"/>
            </a:xfrm>
            <a:prstGeom prst="rect">
              <a:avLst/>
            </a:prstGeom>
            <a:solidFill>
              <a:srgbClr val="A097D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200" b="0" i="0" u="none" strike="noStrike" cap="none">
                <a:solidFill>
                  <a:schemeClr val="lt1"/>
                </a:solidFill>
                <a:latin typeface="Arial"/>
                <a:ea typeface="Arial"/>
                <a:cs typeface="Arial"/>
                <a:sym typeface="Arial"/>
              </a:endParaRPr>
            </a:p>
          </p:txBody>
        </p:sp>
        <p:sp>
          <p:nvSpPr>
            <p:cNvPr id="110" name="Google Shape;110;p3"/>
            <p:cNvSpPr/>
            <p:nvPr/>
          </p:nvSpPr>
          <p:spPr>
            <a:xfrm>
              <a:off x="5073648" y="3507750"/>
              <a:ext cx="1923364" cy="522711"/>
            </a:xfrm>
            <a:prstGeom prst="rect">
              <a:avLst/>
            </a:prstGeom>
            <a:solidFill>
              <a:srgbClr val="459BC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200" b="0" i="0" u="none" strike="noStrike" cap="none">
                <a:solidFill>
                  <a:schemeClr val="lt1"/>
                </a:solidFill>
                <a:latin typeface="Arial"/>
                <a:ea typeface="Arial"/>
                <a:cs typeface="Arial"/>
                <a:sym typeface="Arial"/>
              </a:endParaRPr>
            </a:p>
          </p:txBody>
        </p:sp>
        <p:sp>
          <p:nvSpPr>
            <p:cNvPr id="111" name="Google Shape;111;p3"/>
            <p:cNvSpPr/>
            <p:nvPr/>
          </p:nvSpPr>
          <p:spPr>
            <a:xfrm>
              <a:off x="6992079" y="3507750"/>
              <a:ext cx="1923364" cy="522711"/>
            </a:xfrm>
            <a:prstGeom prst="rect">
              <a:avLst/>
            </a:prstGeom>
            <a:solidFill>
              <a:srgbClr val="5ECF9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200" b="0" i="0" u="none" strike="noStrike" cap="none">
                <a:solidFill>
                  <a:schemeClr val="lt1"/>
                </a:solidFill>
                <a:latin typeface="Arial"/>
                <a:ea typeface="Arial"/>
                <a:cs typeface="Arial"/>
                <a:sym typeface="Arial"/>
              </a:endParaRPr>
            </a:p>
          </p:txBody>
        </p:sp>
        <p:sp>
          <p:nvSpPr>
            <p:cNvPr id="112" name="Google Shape;112;p3"/>
            <p:cNvSpPr/>
            <p:nvPr/>
          </p:nvSpPr>
          <p:spPr>
            <a:xfrm>
              <a:off x="8910509" y="3507750"/>
              <a:ext cx="1923364" cy="522711"/>
            </a:xfrm>
            <a:prstGeom prst="rect">
              <a:avLst/>
            </a:prstGeom>
            <a:solidFill>
              <a:srgbClr val="BEE28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200" b="0" i="0" u="none" strike="noStrike" cap="none">
                <a:solidFill>
                  <a:schemeClr val="lt1"/>
                </a:solidFill>
                <a:latin typeface="Arial"/>
                <a:ea typeface="Arial"/>
                <a:cs typeface="Arial"/>
                <a:sym typeface="Arial"/>
              </a:endParaRPr>
            </a:p>
          </p:txBody>
        </p:sp>
      </p:grpSp>
      <p:cxnSp>
        <p:nvCxnSpPr>
          <p:cNvPr id="113" name="Google Shape;113;p3"/>
          <p:cNvCxnSpPr/>
          <p:nvPr/>
        </p:nvCxnSpPr>
        <p:spPr>
          <a:xfrm>
            <a:off x="8919978" y="3552894"/>
            <a:ext cx="0" cy="529021"/>
          </a:xfrm>
          <a:prstGeom prst="straightConnector1">
            <a:avLst/>
          </a:prstGeom>
          <a:noFill/>
          <a:ln w="12700" cap="flat" cmpd="sng">
            <a:solidFill>
              <a:schemeClr val="lt1"/>
            </a:solidFill>
            <a:prstDash val="solid"/>
            <a:round/>
            <a:headEnd type="none" w="sm" len="sm"/>
            <a:tailEnd type="none" w="sm" len="sm"/>
          </a:ln>
        </p:spPr>
      </p:cxnSp>
      <p:cxnSp>
        <p:nvCxnSpPr>
          <p:cNvPr id="114" name="Google Shape;114;p3"/>
          <p:cNvCxnSpPr/>
          <p:nvPr/>
        </p:nvCxnSpPr>
        <p:spPr>
          <a:xfrm>
            <a:off x="6992079" y="3552894"/>
            <a:ext cx="0" cy="529021"/>
          </a:xfrm>
          <a:prstGeom prst="straightConnector1">
            <a:avLst/>
          </a:prstGeom>
          <a:noFill/>
          <a:ln w="12700" cap="flat" cmpd="sng">
            <a:solidFill>
              <a:schemeClr val="lt1"/>
            </a:solidFill>
            <a:prstDash val="solid"/>
            <a:round/>
            <a:headEnd type="none" w="sm" len="sm"/>
            <a:tailEnd type="none" w="sm" len="sm"/>
          </a:ln>
        </p:spPr>
      </p:cxnSp>
      <p:cxnSp>
        <p:nvCxnSpPr>
          <p:cNvPr id="115" name="Google Shape;115;p3"/>
          <p:cNvCxnSpPr/>
          <p:nvPr/>
        </p:nvCxnSpPr>
        <p:spPr>
          <a:xfrm>
            <a:off x="5063608" y="3552894"/>
            <a:ext cx="0" cy="529021"/>
          </a:xfrm>
          <a:prstGeom prst="straightConnector1">
            <a:avLst/>
          </a:prstGeom>
          <a:noFill/>
          <a:ln w="12700" cap="flat" cmpd="sng">
            <a:solidFill>
              <a:schemeClr val="lt1"/>
            </a:solidFill>
            <a:prstDash val="solid"/>
            <a:round/>
            <a:headEnd type="none" w="sm" len="sm"/>
            <a:tailEnd type="none" w="sm" len="sm"/>
          </a:ln>
        </p:spPr>
      </p:cxnSp>
      <p:cxnSp>
        <p:nvCxnSpPr>
          <p:cNvPr id="116" name="Google Shape;116;p3"/>
          <p:cNvCxnSpPr/>
          <p:nvPr/>
        </p:nvCxnSpPr>
        <p:spPr>
          <a:xfrm>
            <a:off x="3155215" y="3552894"/>
            <a:ext cx="0" cy="529021"/>
          </a:xfrm>
          <a:prstGeom prst="straightConnector1">
            <a:avLst/>
          </a:prstGeom>
          <a:noFill/>
          <a:ln w="12700" cap="flat" cmpd="sng">
            <a:solidFill>
              <a:schemeClr val="lt1"/>
            </a:solidFill>
            <a:prstDash val="solid"/>
            <a:round/>
            <a:headEnd type="none" w="sm" len="sm"/>
            <a:tailEnd type="none" w="sm" len="sm"/>
          </a:ln>
        </p:spPr>
      </p:cxnSp>
      <p:sp>
        <p:nvSpPr>
          <p:cNvPr id="117" name="Google Shape;117;p3"/>
          <p:cNvSpPr/>
          <p:nvPr/>
        </p:nvSpPr>
        <p:spPr>
          <a:xfrm>
            <a:off x="1208690" y="4965364"/>
            <a:ext cx="1879052" cy="517738"/>
          </a:xfrm>
          <a:prstGeom prst="rect">
            <a:avLst/>
          </a:prstGeom>
          <a:noFill/>
          <a:ln>
            <a:noFill/>
          </a:ln>
        </p:spPr>
        <p:txBody>
          <a:bodyPr spcFirstLastPara="1" wrap="square" lIns="0" tIns="0" rIns="0" bIns="0" anchor="t" anchorCtr="0">
            <a:noAutofit/>
          </a:bodyPr>
          <a:lstStyle/>
          <a:p>
            <a:pPr marL="0" marR="0" lvl="0" indent="0" algn="ctr" rtl="0">
              <a:lnSpc>
                <a:spcPct val="110000"/>
              </a:lnSpc>
              <a:spcBef>
                <a:spcPts val="0"/>
              </a:spcBef>
              <a:spcAft>
                <a:spcPts val="0"/>
              </a:spcAft>
              <a:buNone/>
            </a:pPr>
            <a:r>
              <a:rPr lang="en-US" sz="1200" b="0" i="0" u="none" strike="noStrike" cap="none">
                <a:solidFill>
                  <a:srgbClr val="000000"/>
                </a:solidFill>
                <a:latin typeface="Arial"/>
                <a:ea typeface="Arial"/>
                <a:cs typeface="Arial"/>
                <a:sym typeface="Arial"/>
              </a:rPr>
              <a:t>The European Commission proposed DORA.</a:t>
            </a:r>
            <a:endParaRPr sz="1050" b="0" i="0" u="none" strike="noStrike" cap="none">
              <a:solidFill>
                <a:srgbClr val="000000"/>
              </a:solidFill>
              <a:latin typeface="Arial"/>
              <a:ea typeface="Arial"/>
              <a:cs typeface="Arial"/>
              <a:sym typeface="Arial"/>
            </a:endParaRPr>
          </a:p>
        </p:txBody>
      </p:sp>
      <p:cxnSp>
        <p:nvCxnSpPr>
          <p:cNvPr id="118" name="Google Shape;118;p3"/>
          <p:cNvCxnSpPr/>
          <p:nvPr/>
        </p:nvCxnSpPr>
        <p:spPr>
          <a:xfrm rot="10800000">
            <a:off x="2226205" y="2247159"/>
            <a:ext cx="0" cy="1571496"/>
          </a:xfrm>
          <a:prstGeom prst="straightConnector1">
            <a:avLst/>
          </a:prstGeom>
          <a:noFill/>
          <a:ln w="19050" cap="flat" cmpd="sng">
            <a:solidFill>
              <a:srgbClr val="262626"/>
            </a:solidFill>
            <a:prstDash val="solid"/>
            <a:round/>
            <a:headEnd type="none" w="sm" len="sm"/>
            <a:tailEnd type="none" w="sm" len="sm"/>
          </a:ln>
        </p:spPr>
      </p:cxnSp>
      <p:sp>
        <p:nvSpPr>
          <p:cNvPr id="119" name="Google Shape;119;p3"/>
          <p:cNvSpPr/>
          <p:nvPr/>
        </p:nvSpPr>
        <p:spPr>
          <a:xfrm>
            <a:off x="1827445" y="1619490"/>
            <a:ext cx="797520" cy="797520"/>
          </a:xfrm>
          <a:prstGeom prst="ellipse">
            <a:avLst/>
          </a:prstGeom>
          <a:solidFill>
            <a:srgbClr val="DF7A63"/>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200" b="0" i="0" u="none" strike="noStrike" cap="none">
              <a:solidFill>
                <a:schemeClr val="lt1"/>
              </a:solidFill>
              <a:latin typeface="Arial"/>
              <a:ea typeface="Arial"/>
              <a:cs typeface="Arial"/>
              <a:sym typeface="Arial"/>
            </a:endParaRPr>
          </a:p>
        </p:txBody>
      </p:sp>
      <p:sp>
        <p:nvSpPr>
          <p:cNvPr id="120" name="Google Shape;120;p3"/>
          <p:cNvSpPr/>
          <p:nvPr/>
        </p:nvSpPr>
        <p:spPr>
          <a:xfrm>
            <a:off x="2165784" y="3769525"/>
            <a:ext cx="115244" cy="115244"/>
          </a:xfrm>
          <a:prstGeom prst="ellipse">
            <a:avLst/>
          </a:prstGeom>
          <a:solidFill>
            <a:srgbClr val="DF7A63"/>
          </a:solidFill>
          <a:ln w="25400"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200" b="0" i="0" u="none" strike="noStrike" cap="none">
              <a:solidFill>
                <a:schemeClr val="lt1"/>
              </a:solidFill>
              <a:latin typeface="Arial"/>
              <a:ea typeface="Arial"/>
              <a:cs typeface="Arial"/>
              <a:sym typeface="Arial"/>
            </a:endParaRPr>
          </a:p>
        </p:txBody>
      </p:sp>
      <p:cxnSp>
        <p:nvCxnSpPr>
          <p:cNvPr id="121" name="Google Shape;121;p3"/>
          <p:cNvCxnSpPr/>
          <p:nvPr/>
        </p:nvCxnSpPr>
        <p:spPr>
          <a:xfrm rot="10800000">
            <a:off x="6042629" y="2247159"/>
            <a:ext cx="0" cy="1571496"/>
          </a:xfrm>
          <a:prstGeom prst="straightConnector1">
            <a:avLst/>
          </a:prstGeom>
          <a:noFill/>
          <a:ln w="19050" cap="flat" cmpd="sng">
            <a:solidFill>
              <a:srgbClr val="262626"/>
            </a:solidFill>
            <a:prstDash val="solid"/>
            <a:round/>
            <a:headEnd type="none" w="sm" len="sm"/>
            <a:tailEnd type="none" w="sm" len="sm"/>
          </a:ln>
        </p:spPr>
      </p:cxnSp>
      <p:sp>
        <p:nvSpPr>
          <p:cNvPr id="122" name="Google Shape;122;p3"/>
          <p:cNvSpPr/>
          <p:nvPr/>
        </p:nvSpPr>
        <p:spPr>
          <a:xfrm>
            <a:off x="5643869" y="1619490"/>
            <a:ext cx="797520" cy="797520"/>
          </a:xfrm>
          <a:prstGeom prst="ellipse">
            <a:avLst/>
          </a:prstGeom>
          <a:solidFill>
            <a:srgbClr val="459BC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200" b="0" i="0" u="none" strike="noStrike" cap="none">
              <a:solidFill>
                <a:schemeClr val="lt1"/>
              </a:solidFill>
              <a:latin typeface="Arial"/>
              <a:ea typeface="Arial"/>
              <a:cs typeface="Arial"/>
              <a:sym typeface="Arial"/>
            </a:endParaRPr>
          </a:p>
        </p:txBody>
      </p:sp>
      <p:sp>
        <p:nvSpPr>
          <p:cNvPr id="123" name="Google Shape;123;p3"/>
          <p:cNvSpPr/>
          <p:nvPr/>
        </p:nvSpPr>
        <p:spPr>
          <a:xfrm>
            <a:off x="5985007" y="3769525"/>
            <a:ext cx="115244" cy="115244"/>
          </a:xfrm>
          <a:prstGeom prst="ellipse">
            <a:avLst/>
          </a:prstGeom>
          <a:solidFill>
            <a:srgbClr val="459BC0"/>
          </a:solidFill>
          <a:ln w="25400"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200" b="0" i="0" u="none" strike="noStrike" cap="none">
              <a:solidFill>
                <a:schemeClr val="lt1"/>
              </a:solidFill>
              <a:latin typeface="Arial"/>
              <a:ea typeface="Arial"/>
              <a:cs typeface="Arial"/>
              <a:sym typeface="Arial"/>
            </a:endParaRPr>
          </a:p>
        </p:txBody>
      </p:sp>
      <p:cxnSp>
        <p:nvCxnSpPr>
          <p:cNvPr id="124" name="Google Shape;124;p3"/>
          <p:cNvCxnSpPr/>
          <p:nvPr/>
        </p:nvCxnSpPr>
        <p:spPr>
          <a:xfrm rot="10800000">
            <a:off x="9859053" y="2247159"/>
            <a:ext cx="0" cy="1571496"/>
          </a:xfrm>
          <a:prstGeom prst="straightConnector1">
            <a:avLst/>
          </a:prstGeom>
          <a:noFill/>
          <a:ln w="19050" cap="flat" cmpd="sng">
            <a:solidFill>
              <a:srgbClr val="262626"/>
            </a:solidFill>
            <a:prstDash val="solid"/>
            <a:round/>
            <a:headEnd type="none" w="sm" len="sm"/>
            <a:tailEnd type="none" w="sm" len="sm"/>
          </a:ln>
        </p:spPr>
      </p:cxnSp>
      <p:sp>
        <p:nvSpPr>
          <p:cNvPr id="125" name="Google Shape;125;p3"/>
          <p:cNvSpPr/>
          <p:nvPr/>
        </p:nvSpPr>
        <p:spPr>
          <a:xfrm>
            <a:off x="9460293" y="1619490"/>
            <a:ext cx="797520" cy="797520"/>
          </a:xfrm>
          <a:prstGeom prst="ellipse">
            <a:avLst/>
          </a:prstGeom>
          <a:solidFill>
            <a:srgbClr val="BEE28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200" b="0" i="0" u="none" strike="noStrike" cap="none">
              <a:solidFill>
                <a:schemeClr val="lt1"/>
              </a:solidFill>
              <a:latin typeface="Arial"/>
              <a:ea typeface="Arial"/>
              <a:cs typeface="Arial"/>
              <a:sym typeface="Arial"/>
            </a:endParaRPr>
          </a:p>
        </p:txBody>
      </p:sp>
      <p:sp>
        <p:nvSpPr>
          <p:cNvPr id="126" name="Google Shape;126;p3"/>
          <p:cNvSpPr/>
          <p:nvPr/>
        </p:nvSpPr>
        <p:spPr>
          <a:xfrm>
            <a:off x="9801431" y="3769525"/>
            <a:ext cx="115244" cy="115244"/>
          </a:xfrm>
          <a:prstGeom prst="ellipse">
            <a:avLst/>
          </a:prstGeom>
          <a:solidFill>
            <a:srgbClr val="BEE281"/>
          </a:solidFill>
          <a:ln w="25400"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200" b="0" i="0" u="none" strike="noStrike" cap="none">
              <a:solidFill>
                <a:schemeClr val="lt1"/>
              </a:solidFill>
              <a:latin typeface="Arial"/>
              <a:ea typeface="Arial"/>
              <a:cs typeface="Arial"/>
              <a:sym typeface="Arial"/>
            </a:endParaRPr>
          </a:p>
        </p:txBody>
      </p:sp>
      <p:cxnSp>
        <p:nvCxnSpPr>
          <p:cNvPr id="127" name="Google Shape;127;p3"/>
          <p:cNvCxnSpPr/>
          <p:nvPr/>
        </p:nvCxnSpPr>
        <p:spPr>
          <a:xfrm>
            <a:off x="4116050" y="3842393"/>
            <a:ext cx="0" cy="1571496"/>
          </a:xfrm>
          <a:prstGeom prst="straightConnector1">
            <a:avLst/>
          </a:prstGeom>
          <a:noFill/>
          <a:ln w="19050" cap="flat" cmpd="sng">
            <a:solidFill>
              <a:srgbClr val="262626"/>
            </a:solidFill>
            <a:prstDash val="solid"/>
            <a:round/>
            <a:headEnd type="none" w="sm" len="sm"/>
            <a:tailEnd type="none" w="sm" len="sm"/>
          </a:ln>
        </p:spPr>
      </p:cxnSp>
      <p:sp>
        <p:nvSpPr>
          <p:cNvPr id="128" name="Google Shape;128;p3"/>
          <p:cNvSpPr/>
          <p:nvPr/>
        </p:nvSpPr>
        <p:spPr>
          <a:xfrm rot="10800000">
            <a:off x="3717290" y="5186779"/>
            <a:ext cx="797520" cy="797520"/>
          </a:xfrm>
          <a:prstGeom prst="ellipse">
            <a:avLst/>
          </a:prstGeom>
          <a:solidFill>
            <a:srgbClr val="A097D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200" b="0" i="0" u="none" strike="noStrike" cap="none">
              <a:solidFill>
                <a:schemeClr val="lt1"/>
              </a:solidFill>
              <a:latin typeface="Arial"/>
              <a:ea typeface="Arial"/>
              <a:cs typeface="Arial"/>
              <a:sym typeface="Arial"/>
            </a:endParaRPr>
          </a:p>
        </p:txBody>
      </p:sp>
      <p:sp>
        <p:nvSpPr>
          <p:cNvPr id="129" name="Google Shape;129;p3"/>
          <p:cNvSpPr/>
          <p:nvPr/>
        </p:nvSpPr>
        <p:spPr>
          <a:xfrm rot="10800000">
            <a:off x="4058428" y="3776279"/>
            <a:ext cx="115244" cy="115244"/>
          </a:xfrm>
          <a:prstGeom prst="ellipse">
            <a:avLst/>
          </a:prstGeom>
          <a:solidFill>
            <a:srgbClr val="A097D5"/>
          </a:solidFill>
          <a:ln w="25400"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200" b="0" i="0" u="none" strike="noStrike" cap="none">
              <a:solidFill>
                <a:schemeClr val="lt1"/>
              </a:solidFill>
              <a:latin typeface="Arial"/>
              <a:ea typeface="Arial"/>
              <a:cs typeface="Arial"/>
              <a:sym typeface="Arial"/>
            </a:endParaRPr>
          </a:p>
        </p:txBody>
      </p:sp>
      <p:cxnSp>
        <p:nvCxnSpPr>
          <p:cNvPr id="130" name="Google Shape;130;p3"/>
          <p:cNvCxnSpPr/>
          <p:nvPr/>
        </p:nvCxnSpPr>
        <p:spPr>
          <a:xfrm>
            <a:off x="7989403" y="3842393"/>
            <a:ext cx="0" cy="1571496"/>
          </a:xfrm>
          <a:prstGeom prst="straightConnector1">
            <a:avLst/>
          </a:prstGeom>
          <a:noFill/>
          <a:ln w="19050" cap="flat" cmpd="sng">
            <a:solidFill>
              <a:srgbClr val="262626"/>
            </a:solidFill>
            <a:prstDash val="solid"/>
            <a:round/>
            <a:headEnd type="none" w="sm" len="sm"/>
            <a:tailEnd type="none" w="sm" len="sm"/>
          </a:ln>
        </p:spPr>
      </p:cxnSp>
      <p:sp>
        <p:nvSpPr>
          <p:cNvPr id="131" name="Google Shape;131;p3"/>
          <p:cNvSpPr/>
          <p:nvPr/>
        </p:nvSpPr>
        <p:spPr>
          <a:xfrm rot="10800000">
            <a:off x="7590643" y="5186779"/>
            <a:ext cx="797520" cy="797520"/>
          </a:xfrm>
          <a:prstGeom prst="ellipse">
            <a:avLst/>
          </a:prstGeom>
          <a:solidFill>
            <a:srgbClr val="5ECF9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200" b="0" i="0" u="none" strike="noStrike" cap="none">
              <a:solidFill>
                <a:schemeClr val="lt1"/>
              </a:solidFill>
              <a:latin typeface="Arial"/>
              <a:ea typeface="Arial"/>
              <a:cs typeface="Arial"/>
              <a:sym typeface="Arial"/>
            </a:endParaRPr>
          </a:p>
        </p:txBody>
      </p:sp>
      <p:sp>
        <p:nvSpPr>
          <p:cNvPr id="132" name="Google Shape;132;p3"/>
          <p:cNvSpPr/>
          <p:nvPr/>
        </p:nvSpPr>
        <p:spPr>
          <a:xfrm rot="10800000">
            <a:off x="7931781" y="3776279"/>
            <a:ext cx="115244" cy="115244"/>
          </a:xfrm>
          <a:prstGeom prst="ellipse">
            <a:avLst/>
          </a:prstGeom>
          <a:solidFill>
            <a:srgbClr val="5ECF92"/>
          </a:solidFill>
          <a:ln w="25400"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200" b="0" i="0" u="none" strike="noStrike" cap="none">
              <a:solidFill>
                <a:schemeClr val="lt1"/>
              </a:solidFill>
              <a:latin typeface="Arial"/>
              <a:ea typeface="Arial"/>
              <a:cs typeface="Arial"/>
              <a:sym typeface="Arial"/>
            </a:endParaRPr>
          </a:p>
        </p:txBody>
      </p:sp>
      <p:sp>
        <p:nvSpPr>
          <p:cNvPr id="133" name="Google Shape;133;p3"/>
          <p:cNvSpPr/>
          <p:nvPr/>
        </p:nvSpPr>
        <p:spPr>
          <a:xfrm>
            <a:off x="1433453" y="4369180"/>
            <a:ext cx="1580104" cy="351422"/>
          </a:xfrm>
          <a:prstGeom prst="rect">
            <a:avLst/>
          </a:prstGeom>
          <a:no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None/>
            </a:pPr>
            <a:r>
              <a:rPr lang="en-US" sz="2400" b="1" i="0" u="none" strike="noStrike" cap="none">
                <a:solidFill>
                  <a:srgbClr val="DF7A63"/>
                </a:solidFill>
                <a:latin typeface="Arial"/>
                <a:ea typeface="Arial"/>
                <a:cs typeface="Arial"/>
                <a:sym typeface="Arial"/>
              </a:rPr>
              <a:t>2020</a:t>
            </a:r>
            <a:br>
              <a:rPr lang="en-US" sz="3600" b="0" i="0" u="none" strike="noStrike" cap="none">
                <a:solidFill>
                  <a:srgbClr val="DF7A63"/>
                </a:solidFill>
                <a:latin typeface="Arial"/>
                <a:ea typeface="Arial"/>
                <a:cs typeface="Arial"/>
                <a:sym typeface="Arial"/>
              </a:rPr>
            </a:br>
            <a:r>
              <a:rPr lang="en-US" sz="1800" b="0" i="0" u="none" strike="noStrike" cap="none">
                <a:solidFill>
                  <a:schemeClr val="dk1"/>
                </a:solidFill>
                <a:latin typeface="Arial"/>
                <a:ea typeface="Arial"/>
                <a:cs typeface="Arial"/>
                <a:sym typeface="Arial"/>
              </a:rPr>
              <a:t>Sept</a:t>
            </a:r>
            <a:endParaRPr sz="3600" b="0" i="0" u="none" strike="noStrike" cap="none">
              <a:solidFill>
                <a:schemeClr val="dk1"/>
              </a:solidFill>
              <a:latin typeface="Arial"/>
              <a:ea typeface="Arial"/>
              <a:cs typeface="Arial"/>
              <a:sym typeface="Arial"/>
            </a:endParaRPr>
          </a:p>
        </p:txBody>
      </p:sp>
      <p:sp>
        <p:nvSpPr>
          <p:cNvPr id="134" name="Google Shape;134;p3"/>
          <p:cNvSpPr/>
          <p:nvPr/>
        </p:nvSpPr>
        <p:spPr>
          <a:xfrm>
            <a:off x="5031070" y="4965364"/>
            <a:ext cx="1991976" cy="517738"/>
          </a:xfrm>
          <a:prstGeom prst="rect">
            <a:avLst/>
          </a:prstGeom>
          <a:noFill/>
          <a:ln>
            <a:noFill/>
          </a:ln>
        </p:spPr>
        <p:txBody>
          <a:bodyPr spcFirstLastPara="1" wrap="square" lIns="0" tIns="0" rIns="0" bIns="0" anchor="t" anchorCtr="0">
            <a:noAutofit/>
          </a:bodyPr>
          <a:lstStyle/>
          <a:p>
            <a:pPr marL="0" marR="0" lvl="0" indent="0" algn="ctr" rtl="0">
              <a:lnSpc>
                <a:spcPct val="110000"/>
              </a:lnSpc>
              <a:spcBef>
                <a:spcPts val="0"/>
              </a:spcBef>
              <a:spcAft>
                <a:spcPts val="0"/>
              </a:spcAft>
              <a:buNone/>
            </a:pPr>
            <a:r>
              <a:rPr lang="en-US" sz="1200" b="0" i="0" u="none" strike="noStrike" cap="none">
                <a:solidFill>
                  <a:srgbClr val="0D0D0D"/>
                </a:solidFill>
                <a:highlight>
                  <a:srgbClr val="FFFFFF"/>
                </a:highlight>
                <a:latin typeface="Arial"/>
                <a:ea typeface="Arial"/>
                <a:cs typeface="Arial"/>
                <a:sym typeface="Arial"/>
              </a:rPr>
              <a:t>The Council formally adopted DORA</a:t>
            </a:r>
            <a:endParaRPr sz="1200" b="0" i="0" u="none" strike="noStrike" cap="none">
              <a:solidFill>
                <a:srgbClr val="262626"/>
              </a:solidFill>
              <a:latin typeface="Arial"/>
              <a:ea typeface="Arial"/>
              <a:cs typeface="Arial"/>
              <a:sym typeface="Arial"/>
            </a:endParaRPr>
          </a:p>
        </p:txBody>
      </p:sp>
      <p:sp>
        <p:nvSpPr>
          <p:cNvPr id="135" name="Google Shape;135;p3"/>
          <p:cNvSpPr/>
          <p:nvPr/>
        </p:nvSpPr>
        <p:spPr>
          <a:xfrm>
            <a:off x="5206227" y="4369180"/>
            <a:ext cx="1580104" cy="351422"/>
          </a:xfrm>
          <a:prstGeom prst="rect">
            <a:avLst/>
          </a:prstGeom>
          <a:noFill/>
          <a:ln>
            <a:noFill/>
          </a:ln>
        </p:spPr>
        <p:txBody>
          <a:bodyPr spcFirstLastPara="1" wrap="square" lIns="0" tIns="0" rIns="0" bIns="0" anchor="ctr" anchorCtr="0">
            <a:noAutofit/>
          </a:bodyPr>
          <a:lstStyle/>
          <a:p>
            <a:pPr marL="0" marR="0" lvl="0" indent="0" algn="ctr" rtl="0">
              <a:lnSpc>
                <a:spcPct val="110000"/>
              </a:lnSpc>
              <a:spcBef>
                <a:spcPts val="0"/>
              </a:spcBef>
              <a:spcAft>
                <a:spcPts val="0"/>
              </a:spcAft>
              <a:buNone/>
            </a:pPr>
            <a:r>
              <a:rPr lang="en-US" sz="2400" b="1" i="0" u="none" strike="noStrike" cap="none">
                <a:solidFill>
                  <a:srgbClr val="459BC0"/>
                </a:solidFill>
                <a:latin typeface="Arial"/>
                <a:ea typeface="Arial"/>
                <a:cs typeface="Arial"/>
                <a:sym typeface="Arial"/>
              </a:rPr>
              <a:t>2022</a:t>
            </a:r>
            <a:endParaRPr/>
          </a:p>
          <a:p>
            <a:pPr marL="0" marR="0" lvl="0" indent="0" algn="ctr" rtl="0">
              <a:lnSpc>
                <a:spcPct val="110000"/>
              </a:lnSpc>
              <a:spcBef>
                <a:spcPts val="0"/>
              </a:spcBef>
              <a:spcAft>
                <a:spcPts val="0"/>
              </a:spcAft>
              <a:buNone/>
            </a:pPr>
            <a:r>
              <a:rPr lang="en-US" sz="1200" b="1" i="0" u="none" strike="noStrike" cap="none">
                <a:solidFill>
                  <a:schemeClr val="dk1"/>
                </a:solidFill>
                <a:latin typeface="Arial"/>
                <a:ea typeface="Arial"/>
                <a:cs typeface="Arial"/>
                <a:sym typeface="Arial"/>
              </a:rPr>
              <a:t>Nov 28</a:t>
            </a:r>
            <a:endParaRPr/>
          </a:p>
        </p:txBody>
      </p:sp>
      <p:sp>
        <p:nvSpPr>
          <p:cNvPr id="136" name="Google Shape;136;p3"/>
          <p:cNvSpPr/>
          <p:nvPr/>
        </p:nvSpPr>
        <p:spPr>
          <a:xfrm>
            <a:off x="9094659" y="4145983"/>
            <a:ext cx="1580104" cy="721472"/>
          </a:xfrm>
          <a:prstGeom prst="rect">
            <a:avLst/>
          </a:prstGeom>
          <a:noFill/>
          <a:ln>
            <a:noFill/>
          </a:ln>
        </p:spPr>
        <p:txBody>
          <a:bodyPr spcFirstLastPara="1" wrap="square" lIns="0" tIns="0" rIns="0" bIns="0" anchor="ctr" anchorCtr="0">
            <a:noAutofit/>
          </a:bodyPr>
          <a:lstStyle/>
          <a:p>
            <a:pPr marL="0" marR="0" lvl="0" indent="0" algn="ctr" rtl="0">
              <a:lnSpc>
                <a:spcPct val="110000"/>
              </a:lnSpc>
              <a:spcBef>
                <a:spcPts val="0"/>
              </a:spcBef>
              <a:spcAft>
                <a:spcPts val="0"/>
              </a:spcAft>
              <a:buNone/>
            </a:pPr>
            <a:r>
              <a:rPr lang="en-US" sz="2400" b="1" i="0" u="none" strike="noStrike" cap="none">
                <a:solidFill>
                  <a:srgbClr val="BEE281"/>
                </a:solidFill>
                <a:latin typeface="Arial"/>
                <a:ea typeface="Arial"/>
                <a:cs typeface="Arial"/>
                <a:sym typeface="Arial"/>
              </a:rPr>
              <a:t>2026</a:t>
            </a:r>
            <a:br>
              <a:rPr lang="en-US" sz="2800" b="1" i="0" u="none" strike="noStrike" cap="none">
                <a:solidFill>
                  <a:schemeClr val="dk1"/>
                </a:solidFill>
                <a:latin typeface="Arial"/>
                <a:ea typeface="Arial"/>
                <a:cs typeface="Arial"/>
                <a:sym typeface="Arial"/>
              </a:rPr>
            </a:br>
            <a:r>
              <a:rPr lang="en-US" sz="1200" b="1" i="0" u="none" strike="noStrike" cap="none">
                <a:solidFill>
                  <a:schemeClr val="dk1"/>
                </a:solidFill>
                <a:latin typeface="Arial"/>
                <a:ea typeface="Arial"/>
                <a:cs typeface="Arial"/>
                <a:sym typeface="Arial"/>
              </a:rPr>
              <a:t>Jan 25</a:t>
            </a:r>
            <a:endParaRPr/>
          </a:p>
        </p:txBody>
      </p:sp>
      <p:sp>
        <p:nvSpPr>
          <p:cNvPr id="137" name="Google Shape;137;p3"/>
          <p:cNvSpPr/>
          <p:nvPr/>
        </p:nvSpPr>
        <p:spPr>
          <a:xfrm>
            <a:off x="3349117" y="2870664"/>
            <a:ext cx="1580104" cy="467742"/>
          </a:xfrm>
          <a:prstGeom prst="rect">
            <a:avLst/>
          </a:prstGeom>
          <a:no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None/>
            </a:pPr>
            <a:r>
              <a:rPr lang="en-US" sz="2400" b="1" i="0" u="none" strike="noStrike" cap="none">
                <a:solidFill>
                  <a:srgbClr val="A097D5"/>
                </a:solidFill>
                <a:latin typeface="Arial"/>
                <a:ea typeface="Arial"/>
                <a:cs typeface="Arial"/>
                <a:sym typeface="Arial"/>
              </a:rPr>
              <a:t>2022</a:t>
            </a:r>
            <a:endParaRPr/>
          </a:p>
          <a:p>
            <a:pPr marL="0" marR="0" lvl="0" indent="0" algn="ctr" rtl="0">
              <a:lnSpc>
                <a:spcPct val="100000"/>
              </a:lnSpc>
              <a:spcBef>
                <a:spcPts val="0"/>
              </a:spcBef>
              <a:spcAft>
                <a:spcPts val="0"/>
              </a:spcAft>
              <a:buNone/>
            </a:pPr>
            <a:r>
              <a:rPr lang="en-US" sz="1800" b="0" i="0" u="none" strike="noStrike" cap="none">
                <a:solidFill>
                  <a:schemeClr val="dk1"/>
                </a:solidFill>
                <a:latin typeface="Arial"/>
                <a:ea typeface="Arial"/>
                <a:cs typeface="Arial"/>
                <a:sym typeface="Arial"/>
              </a:rPr>
              <a:t>May 11</a:t>
            </a:r>
            <a:endParaRPr/>
          </a:p>
        </p:txBody>
      </p:sp>
      <p:sp>
        <p:nvSpPr>
          <p:cNvPr id="138" name="Google Shape;138;p3"/>
          <p:cNvSpPr/>
          <p:nvPr/>
        </p:nvSpPr>
        <p:spPr>
          <a:xfrm>
            <a:off x="7165541" y="2808752"/>
            <a:ext cx="1580104" cy="565968"/>
          </a:xfrm>
          <a:prstGeom prst="rect">
            <a:avLst/>
          </a:prstGeom>
          <a:noFill/>
          <a:ln>
            <a:noFill/>
          </a:ln>
        </p:spPr>
        <p:txBody>
          <a:bodyPr spcFirstLastPara="1" wrap="square" lIns="0" tIns="0" rIns="0" bIns="0" anchor="ctr" anchorCtr="0">
            <a:noAutofit/>
          </a:bodyPr>
          <a:lstStyle/>
          <a:p>
            <a:pPr marL="0" marR="0" lvl="0" indent="0" algn="ctr" rtl="0">
              <a:lnSpc>
                <a:spcPct val="110000"/>
              </a:lnSpc>
              <a:spcBef>
                <a:spcPts val="0"/>
              </a:spcBef>
              <a:spcAft>
                <a:spcPts val="0"/>
              </a:spcAft>
              <a:buNone/>
            </a:pPr>
            <a:r>
              <a:rPr lang="en-US" sz="1200" b="1" i="0" u="none" strike="noStrike" cap="none">
                <a:solidFill>
                  <a:schemeClr val="dk1"/>
                </a:solidFill>
                <a:latin typeface="Arial"/>
                <a:ea typeface="Arial"/>
                <a:cs typeface="Arial"/>
                <a:sym typeface="Arial"/>
              </a:rPr>
              <a:t>Jan 17</a:t>
            </a:r>
            <a:endParaRPr/>
          </a:p>
          <a:p>
            <a:pPr marL="0" marR="0" lvl="0" indent="0" algn="ctr" rtl="0">
              <a:lnSpc>
                <a:spcPct val="110000"/>
              </a:lnSpc>
              <a:spcBef>
                <a:spcPts val="0"/>
              </a:spcBef>
              <a:spcAft>
                <a:spcPts val="0"/>
              </a:spcAft>
              <a:buNone/>
            </a:pPr>
            <a:r>
              <a:rPr lang="en-US" sz="2400" b="1" i="0" u="none" strike="noStrike" cap="none">
                <a:solidFill>
                  <a:srgbClr val="5ECF92"/>
                </a:solidFill>
                <a:latin typeface="Arial"/>
                <a:ea typeface="Arial"/>
                <a:cs typeface="Arial"/>
                <a:sym typeface="Arial"/>
              </a:rPr>
              <a:t>2025</a:t>
            </a:r>
            <a:endParaRPr/>
          </a:p>
        </p:txBody>
      </p:sp>
      <p:sp>
        <p:nvSpPr>
          <p:cNvPr id="139" name="Google Shape;139;p3"/>
          <p:cNvSpPr/>
          <p:nvPr/>
        </p:nvSpPr>
        <p:spPr>
          <a:xfrm>
            <a:off x="3081757" y="1886329"/>
            <a:ext cx="2114380" cy="833822"/>
          </a:xfrm>
          <a:prstGeom prst="rect">
            <a:avLst/>
          </a:prstGeom>
          <a:noFill/>
          <a:ln>
            <a:noFill/>
          </a:ln>
        </p:spPr>
        <p:txBody>
          <a:bodyPr spcFirstLastPara="1" wrap="square" lIns="0" tIns="0" rIns="0" bIns="0" anchor="b" anchorCtr="0">
            <a:noAutofit/>
          </a:bodyPr>
          <a:lstStyle/>
          <a:p>
            <a:pPr marL="0" marR="0" lvl="0" indent="0" algn="ctr" rtl="0">
              <a:lnSpc>
                <a:spcPct val="110000"/>
              </a:lnSpc>
              <a:spcBef>
                <a:spcPts val="0"/>
              </a:spcBef>
              <a:spcAft>
                <a:spcPts val="0"/>
              </a:spcAft>
              <a:buNone/>
            </a:pPr>
            <a:r>
              <a:rPr lang="en-US" sz="1200" b="0" i="0" u="none" strike="noStrike" cap="none">
                <a:solidFill>
                  <a:srgbClr val="000000"/>
                </a:solidFill>
                <a:latin typeface="Arial"/>
                <a:ea typeface="Arial"/>
                <a:cs typeface="Arial"/>
                <a:sym typeface="Arial"/>
              </a:rPr>
              <a:t>A period of consultation and feedback from stakeholders helped shape the final regulations.</a:t>
            </a:r>
            <a:endParaRPr sz="1200" b="0" i="0" u="none" strike="noStrike" cap="none">
              <a:solidFill>
                <a:srgbClr val="000000"/>
              </a:solidFill>
              <a:latin typeface="Arial"/>
              <a:ea typeface="Arial"/>
              <a:cs typeface="Arial"/>
              <a:sym typeface="Arial"/>
            </a:endParaRPr>
          </a:p>
        </p:txBody>
      </p:sp>
      <p:sp>
        <p:nvSpPr>
          <p:cNvPr id="140" name="Google Shape;140;p3"/>
          <p:cNvSpPr/>
          <p:nvPr/>
        </p:nvSpPr>
        <p:spPr>
          <a:xfrm>
            <a:off x="6748163" y="2149171"/>
            <a:ext cx="2290739" cy="517738"/>
          </a:xfrm>
          <a:prstGeom prst="rect">
            <a:avLst/>
          </a:prstGeom>
          <a:noFill/>
          <a:ln>
            <a:noFill/>
          </a:ln>
        </p:spPr>
        <p:txBody>
          <a:bodyPr spcFirstLastPara="1" wrap="square" lIns="0" tIns="0" rIns="0" bIns="0" anchor="b" anchorCtr="0">
            <a:noAutofit/>
          </a:bodyPr>
          <a:lstStyle/>
          <a:p>
            <a:pPr marL="0" marR="0" lvl="0" indent="0" algn="ctr" rtl="0">
              <a:lnSpc>
                <a:spcPct val="110000"/>
              </a:lnSpc>
              <a:spcBef>
                <a:spcPts val="0"/>
              </a:spcBef>
              <a:spcAft>
                <a:spcPts val="0"/>
              </a:spcAft>
              <a:buNone/>
            </a:pPr>
            <a:r>
              <a:rPr lang="en-US" sz="1200" b="0" i="0" u="none" strike="noStrike" cap="none">
                <a:solidFill>
                  <a:srgbClr val="0D0D0D"/>
                </a:solidFill>
                <a:highlight>
                  <a:srgbClr val="FFFFFF"/>
                </a:highlight>
                <a:latin typeface="Arial"/>
                <a:ea typeface="Arial"/>
                <a:cs typeface="Arial"/>
                <a:sym typeface="Arial"/>
              </a:rPr>
              <a:t>Financial entities and stakeholders prepare for the regulation's application in Jan.</a:t>
            </a:r>
            <a:endParaRPr sz="1200" b="0" i="0" u="none" strike="noStrike" cap="none">
              <a:solidFill>
                <a:srgbClr val="262626"/>
              </a:solidFill>
              <a:latin typeface="Arial"/>
              <a:ea typeface="Arial"/>
              <a:cs typeface="Arial"/>
              <a:sym typeface="Arial"/>
            </a:endParaRPr>
          </a:p>
        </p:txBody>
      </p:sp>
      <p:pic>
        <p:nvPicPr>
          <p:cNvPr id="141" name="Google Shape;141;p3" descr="Lights On with solid fill"/>
          <p:cNvPicPr preferRelativeResize="0"/>
          <p:nvPr/>
        </p:nvPicPr>
        <p:blipFill rotWithShape="1">
          <a:blip r:embed="rId3">
            <a:alphaModFix/>
          </a:blip>
          <a:srcRect/>
          <a:stretch/>
        </p:blipFill>
        <p:spPr>
          <a:xfrm>
            <a:off x="1966596" y="1758641"/>
            <a:ext cx="519218" cy="519218"/>
          </a:xfrm>
          <a:prstGeom prst="rect">
            <a:avLst/>
          </a:prstGeom>
          <a:noFill/>
          <a:ln>
            <a:noFill/>
          </a:ln>
        </p:spPr>
      </p:pic>
      <p:pic>
        <p:nvPicPr>
          <p:cNvPr id="142" name="Google Shape;142;p3" descr="Diamond with solid fill"/>
          <p:cNvPicPr preferRelativeResize="0"/>
          <p:nvPr/>
        </p:nvPicPr>
        <p:blipFill rotWithShape="1">
          <a:blip r:embed="rId4">
            <a:alphaModFix/>
          </a:blip>
          <a:srcRect/>
          <a:stretch/>
        </p:blipFill>
        <p:spPr>
          <a:xfrm>
            <a:off x="7927614" y="6035983"/>
            <a:ext cx="519218" cy="519218"/>
          </a:xfrm>
          <a:prstGeom prst="rect">
            <a:avLst/>
          </a:prstGeom>
          <a:noFill/>
          <a:ln>
            <a:noFill/>
          </a:ln>
        </p:spPr>
      </p:pic>
      <p:pic>
        <p:nvPicPr>
          <p:cNvPr id="143" name="Google Shape;143;p3" descr="Target Audience with solid fill"/>
          <p:cNvPicPr preferRelativeResize="0"/>
          <p:nvPr/>
        </p:nvPicPr>
        <p:blipFill rotWithShape="1">
          <a:blip r:embed="rId5">
            <a:alphaModFix/>
          </a:blip>
          <a:srcRect/>
          <a:stretch/>
        </p:blipFill>
        <p:spPr>
          <a:xfrm>
            <a:off x="9599444" y="1758641"/>
            <a:ext cx="519218" cy="519218"/>
          </a:xfrm>
          <a:prstGeom prst="rect">
            <a:avLst/>
          </a:prstGeom>
          <a:noFill/>
          <a:ln>
            <a:noFill/>
          </a:ln>
        </p:spPr>
      </p:pic>
      <p:pic>
        <p:nvPicPr>
          <p:cNvPr id="144" name="Google Shape;144;p3" descr="Users with solid fill"/>
          <p:cNvPicPr preferRelativeResize="0"/>
          <p:nvPr/>
        </p:nvPicPr>
        <p:blipFill rotWithShape="1">
          <a:blip r:embed="rId6">
            <a:alphaModFix/>
          </a:blip>
          <a:srcRect/>
          <a:stretch/>
        </p:blipFill>
        <p:spPr>
          <a:xfrm>
            <a:off x="3856440" y="5311619"/>
            <a:ext cx="519218" cy="519218"/>
          </a:xfrm>
          <a:prstGeom prst="rect">
            <a:avLst/>
          </a:prstGeom>
          <a:noFill/>
          <a:ln>
            <a:noFill/>
          </a:ln>
        </p:spPr>
      </p:pic>
      <p:pic>
        <p:nvPicPr>
          <p:cNvPr id="145" name="Google Shape;145;p3" descr="Handshake with solid fill"/>
          <p:cNvPicPr preferRelativeResize="0"/>
          <p:nvPr/>
        </p:nvPicPr>
        <p:blipFill rotWithShape="1">
          <a:blip r:embed="rId7">
            <a:alphaModFix/>
          </a:blip>
          <a:srcRect/>
          <a:stretch/>
        </p:blipFill>
        <p:spPr>
          <a:xfrm>
            <a:off x="5772028" y="1758641"/>
            <a:ext cx="519218" cy="519218"/>
          </a:xfrm>
          <a:prstGeom prst="rect">
            <a:avLst/>
          </a:prstGeom>
          <a:noFill/>
          <a:ln>
            <a:noFill/>
          </a:ln>
        </p:spPr>
      </p:pic>
      <p:sp>
        <p:nvSpPr>
          <p:cNvPr id="146" name="Google Shape;146;p3"/>
          <p:cNvSpPr txBox="1"/>
          <p:nvPr/>
        </p:nvSpPr>
        <p:spPr>
          <a:xfrm>
            <a:off x="1276536" y="1015702"/>
            <a:ext cx="1923364" cy="52322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r>
              <a:rPr lang="en-US" sz="2800" b="1" i="0" u="none" strike="noStrike" cap="none">
                <a:solidFill>
                  <a:srgbClr val="DF7A63"/>
                </a:solidFill>
                <a:latin typeface="Arial"/>
                <a:ea typeface="Arial"/>
                <a:cs typeface="Arial"/>
                <a:sym typeface="Arial"/>
              </a:rPr>
              <a:t>Proposal</a:t>
            </a:r>
            <a:endParaRPr/>
          </a:p>
        </p:txBody>
      </p:sp>
      <p:sp>
        <p:nvSpPr>
          <p:cNvPr id="147" name="Google Shape;147;p3"/>
          <p:cNvSpPr txBox="1"/>
          <p:nvPr/>
        </p:nvSpPr>
        <p:spPr>
          <a:xfrm>
            <a:off x="2963975" y="6068652"/>
            <a:ext cx="2242252" cy="52322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r>
              <a:rPr lang="en-US" sz="2800" b="1" i="0" u="none" strike="noStrike" cap="none">
                <a:solidFill>
                  <a:srgbClr val="A097D5"/>
                </a:solidFill>
                <a:latin typeface="Arial"/>
                <a:ea typeface="Arial"/>
                <a:cs typeface="Arial"/>
                <a:sym typeface="Arial"/>
              </a:rPr>
              <a:t>Feedback</a:t>
            </a:r>
            <a:endParaRPr sz="2800" b="0" i="0" u="none" strike="noStrike" cap="none">
              <a:solidFill>
                <a:srgbClr val="A097D5"/>
              </a:solidFill>
              <a:latin typeface="Arial"/>
              <a:ea typeface="Arial"/>
              <a:cs typeface="Arial"/>
              <a:sym typeface="Arial"/>
            </a:endParaRPr>
          </a:p>
        </p:txBody>
      </p:sp>
      <p:sp>
        <p:nvSpPr>
          <p:cNvPr id="148" name="Google Shape;148;p3"/>
          <p:cNvSpPr txBox="1"/>
          <p:nvPr/>
        </p:nvSpPr>
        <p:spPr>
          <a:xfrm>
            <a:off x="4728389" y="1015702"/>
            <a:ext cx="2535779" cy="52322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r>
              <a:rPr lang="en-US" sz="2800" b="1" i="0" u="none" strike="noStrike" cap="none">
                <a:solidFill>
                  <a:srgbClr val="459BC0"/>
                </a:solidFill>
                <a:latin typeface="Arial"/>
                <a:ea typeface="Arial"/>
                <a:cs typeface="Arial"/>
                <a:sym typeface="Arial"/>
              </a:rPr>
              <a:t>Adoption</a:t>
            </a:r>
            <a:endParaRPr sz="2800" b="0" i="0" u="none" strike="noStrike" cap="none">
              <a:solidFill>
                <a:srgbClr val="459BC0"/>
              </a:solidFill>
              <a:latin typeface="Arial"/>
              <a:ea typeface="Arial"/>
              <a:cs typeface="Arial"/>
              <a:sym typeface="Arial"/>
            </a:endParaRPr>
          </a:p>
        </p:txBody>
      </p:sp>
      <p:sp>
        <p:nvSpPr>
          <p:cNvPr id="149" name="Google Shape;149;p3"/>
          <p:cNvSpPr txBox="1"/>
          <p:nvPr/>
        </p:nvSpPr>
        <p:spPr>
          <a:xfrm>
            <a:off x="6291247" y="6068652"/>
            <a:ext cx="3339448" cy="52322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r>
              <a:rPr lang="en-US" sz="2800" b="1" i="0" u="none" strike="noStrike" cap="none">
                <a:solidFill>
                  <a:srgbClr val="5ECF92"/>
                </a:solidFill>
                <a:highlight>
                  <a:srgbClr val="FFFFFF"/>
                </a:highlight>
                <a:latin typeface="Arial"/>
                <a:ea typeface="Arial"/>
                <a:cs typeface="Arial"/>
                <a:sym typeface="Arial"/>
              </a:rPr>
              <a:t>Implementation</a:t>
            </a:r>
            <a:endParaRPr sz="2800" b="0" i="0" u="none" strike="noStrike" cap="none">
              <a:solidFill>
                <a:srgbClr val="5ECF92"/>
              </a:solidFill>
              <a:latin typeface="Arial"/>
              <a:ea typeface="Arial"/>
              <a:cs typeface="Arial"/>
              <a:sym typeface="Arial"/>
            </a:endParaRPr>
          </a:p>
        </p:txBody>
      </p:sp>
      <p:sp>
        <p:nvSpPr>
          <p:cNvPr id="150" name="Google Shape;150;p3"/>
          <p:cNvSpPr txBox="1"/>
          <p:nvPr/>
        </p:nvSpPr>
        <p:spPr>
          <a:xfrm>
            <a:off x="8230241" y="1038570"/>
            <a:ext cx="3372867" cy="52322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r>
              <a:rPr lang="en-US" sz="2800" b="1" i="0" u="none" strike="noStrike" cap="none">
                <a:solidFill>
                  <a:srgbClr val="BEE281"/>
                </a:solidFill>
                <a:highlight>
                  <a:srgbClr val="FFFFFF"/>
                </a:highlight>
                <a:latin typeface="Arial"/>
                <a:ea typeface="Arial"/>
                <a:cs typeface="Arial"/>
                <a:sym typeface="Arial"/>
              </a:rPr>
              <a:t>Review</a:t>
            </a:r>
            <a:endParaRPr sz="2800" b="0" i="0" u="none" strike="noStrike" cap="none">
              <a:solidFill>
                <a:srgbClr val="BEE281"/>
              </a:solidFill>
              <a:latin typeface="Arial"/>
              <a:ea typeface="Arial"/>
              <a:cs typeface="Arial"/>
              <a:sym typeface="Arial"/>
            </a:endParaRPr>
          </a:p>
        </p:txBody>
      </p:sp>
      <p:sp>
        <p:nvSpPr>
          <p:cNvPr id="151" name="Google Shape;151;p3"/>
          <p:cNvSpPr/>
          <p:nvPr/>
        </p:nvSpPr>
        <p:spPr>
          <a:xfrm>
            <a:off x="8780862" y="4667952"/>
            <a:ext cx="2330380" cy="1119842"/>
          </a:xfrm>
          <a:prstGeom prst="rect">
            <a:avLst/>
          </a:prstGeom>
          <a:noFill/>
          <a:ln>
            <a:noFill/>
          </a:ln>
        </p:spPr>
        <p:txBody>
          <a:bodyPr spcFirstLastPara="1" wrap="square" lIns="0" tIns="0" rIns="0" bIns="0" anchor="b" anchorCtr="0">
            <a:noAutofit/>
          </a:bodyPr>
          <a:lstStyle/>
          <a:p>
            <a:pPr marL="0" marR="0" lvl="0" indent="0" algn="ctr" rtl="0">
              <a:lnSpc>
                <a:spcPct val="110000"/>
              </a:lnSpc>
              <a:spcBef>
                <a:spcPts val="0"/>
              </a:spcBef>
              <a:spcAft>
                <a:spcPts val="0"/>
              </a:spcAft>
              <a:buNone/>
            </a:pPr>
            <a:r>
              <a:rPr lang="en-US" sz="1200" b="0" i="0" u="none" strike="noStrike" cap="none">
                <a:solidFill>
                  <a:srgbClr val="000000"/>
                </a:solidFill>
                <a:highlight>
                  <a:srgbClr val="FFFFFF"/>
                </a:highlight>
                <a:latin typeface="Arial"/>
                <a:ea typeface="Arial"/>
                <a:cs typeface="Arial"/>
                <a:sym typeface="Arial"/>
              </a:rPr>
              <a:t>European Commission reviews to assess the need for stronger requirements regarding digital operational resilience</a:t>
            </a:r>
            <a:endParaRPr sz="1200" b="0" i="0" u="none" strike="noStrike" cap="none">
              <a:solidFill>
                <a:srgbClr val="262626"/>
              </a:solidFill>
              <a:latin typeface="Arial"/>
              <a:ea typeface="Arial"/>
              <a:cs typeface="Arial"/>
              <a:sym typeface="Arial"/>
            </a:endParaRPr>
          </a:p>
        </p:txBody>
      </p:sp>
      <p:grpSp>
        <p:nvGrpSpPr>
          <p:cNvPr id="152" name="Google Shape;152;p3"/>
          <p:cNvGrpSpPr/>
          <p:nvPr/>
        </p:nvGrpSpPr>
        <p:grpSpPr>
          <a:xfrm rot="302443" flipH="1">
            <a:off x="7632659" y="5251357"/>
            <a:ext cx="695302" cy="695302"/>
            <a:chOff x="3963159" y="1010834"/>
            <a:chExt cx="2844362" cy="2844358"/>
          </a:xfrm>
        </p:grpSpPr>
        <p:sp>
          <p:nvSpPr>
            <p:cNvPr id="153" name="Google Shape;153;p3"/>
            <p:cNvSpPr/>
            <p:nvPr/>
          </p:nvSpPr>
          <p:spPr>
            <a:xfrm rot="1200000">
              <a:off x="4275746" y="1323420"/>
              <a:ext cx="2219184" cy="2219186"/>
            </a:xfrm>
            <a:custGeom>
              <a:avLst/>
              <a:gdLst/>
              <a:ahLst/>
              <a:cxnLst/>
              <a:rect l="l" t="t" r="r" b="b"/>
              <a:pathLst>
                <a:path w="3040380" h="3040380" extrusionOk="0">
                  <a:moveTo>
                    <a:pt x="1520190" y="971550"/>
                  </a:moveTo>
                  <a:cubicBezTo>
                    <a:pt x="1217184" y="971550"/>
                    <a:pt x="971550" y="1217184"/>
                    <a:pt x="971550" y="1520190"/>
                  </a:cubicBezTo>
                  <a:cubicBezTo>
                    <a:pt x="971550" y="1823196"/>
                    <a:pt x="1217184" y="2068830"/>
                    <a:pt x="1520190" y="2068830"/>
                  </a:cubicBezTo>
                  <a:cubicBezTo>
                    <a:pt x="1823196" y="2068830"/>
                    <a:pt x="2068830" y="1823196"/>
                    <a:pt x="2068830" y="1520190"/>
                  </a:cubicBezTo>
                  <a:cubicBezTo>
                    <a:pt x="2068830" y="1217184"/>
                    <a:pt x="1823196" y="971550"/>
                    <a:pt x="1520190" y="971550"/>
                  </a:cubicBezTo>
                  <a:close/>
                  <a:moveTo>
                    <a:pt x="1520190" y="0"/>
                  </a:moveTo>
                  <a:cubicBezTo>
                    <a:pt x="1586792" y="0"/>
                    <a:pt x="1652393" y="4283"/>
                    <a:pt x="1716539" y="14094"/>
                  </a:cubicBezTo>
                  <a:lnTo>
                    <a:pt x="1824743" y="350145"/>
                  </a:lnTo>
                  <a:cubicBezTo>
                    <a:pt x="1933334" y="374378"/>
                    <a:pt x="2037036" y="417195"/>
                    <a:pt x="2131002" y="478094"/>
                  </a:cubicBezTo>
                  <a:lnTo>
                    <a:pt x="2446152" y="316463"/>
                  </a:lnTo>
                  <a:cubicBezTo>
                    <a:pt x="2551357" y="395501"/>
                    <a:pt x="2644879" y="489023"/>
                    <a:pt x="2723917" y="594229"/>
                  </a:cubicBezTo>
                  <a:lnTo>
                    <a:pt x="2564636" y="904796"/>
                  </a:lnTo>
                  <a:cubicBezTo>
                    <a:pt x="2569646" y="911341"/>
                    <a:pt x="2573744" y="918462"/>
                    <a:pt x="2577779" y="925640"/>
                  </a:cubicBezTo>
                  <a:cubicBezTo>
                    <a:pt x="2630072" y="1018660"/>
                    <a:pt x="2668781" y="1115626"/>
                    <a:pt x="2689512" y="1215405"/>
                  </a:cubicBezTo>
                  <a:lnTo>
                    <a:pt x="3026287" y="1323842"/>
                  </a:lnTo>
                  <a:cubicBezTo>
                    <a:pt x="3036097" y="1387988"/>
                    <a:pt x="3040380" y="1453589"/>
                    <a:pt x="3040380" y="1520190"/>
                  </a:cubicBezTo>
                  <a:cubicBezTo>
                    <a:pt x="3040380" y="1586792"/>
                    <a:pt x="3036097" y="1652393"/>
                    <a:pt x="3026287" y="1716539"/>
                  </a:cubicBezTo>
                  <a:lnTo>
                    <a:pt x="2690239" y="1824742"/>
                  </a:lnTo>
                  <a:cubicBezTo>
                    <a:pt x="2666005" y="1933335"/>
                    <a:pt x="2623188" y="2037037"/>
                    <a:pt x="2562287" y="2131005"/>
                  </a:cubicBezTo>
                  <a:lnTo>
                    <a:pt x="2723917" y="2446152"/>
                  </a:lnTo>
                  <a:cubicBezTo>
                    <a:pt x="2644879" y="2551357"/>
                    <a:pt x="2551357" y="2644879"/>
                    <a:pt x="2446151" y="2723917"/>
                  </a:cubicBezTo>
                  <a:lnTo>
                    <a:pt x="2135585" y="2564637"/>
                  </a:lnTo>
                  <a:cubicBezTo>
                    <a:pt x="2129042" y="2569647"/>
                    <a:pt x="2121921" y="2573744"/>
                    <a:pt x="2114744" y="2577779"/>
                  </a:cubicBezTo>
                  <a:cubicBezTo>
                    <a:pt x="2021723" y="2630072"/>
                    <a:pt x="1924755" y="2668781"/>
                    <a:pt x="1824976" y="2689511"/>
                  </a:cubicBezTo>
                  <a:lnTo>
                    <a:pt x="1716539" y="3026287"/>
                  </a:lnTo>
                  <a:cubicBezTo>
                    <a:pt x="1652393" y="3036097"/>
                    <a:pt x="1586792" y="3040380"/>
                    <a:pt x="1520190" y="3040380"/>
                  </a:cubicBezTo>
                  <a:cubicBezTo>
                    <a:pt x="1453589" y="3040380"/>
                    <a:pt x="1387987" y="3036097"/>
                    <a:pt x="1323841" y="3026287"/>
                  </a:cubicBezTo>
                  <a:lnTo>
                    <a:pt x="1215638" y="2690237"/>
                  </a:lnTo>
                  <a:cubicBezTo>
                    <a:pt x="1107045" y="2666005"/>
                    <a:pt x="1003344" y="2623186"/>
                    <a:pt x="909378" y="2562286"/>
                  </a:cubicBezTo>
                  <a:lnTo>
                    <a:pt x="594229" y="2723917"/>
                  </a:lnTo>
                  <a:cubicBezTo>
                    <a:pt x="489023" y="2644879"/>
                    <a:pt x="395501" y="2551357"/>
                    <a:pt x="316463" y="2446152"/>
                  </a:cubicBezTo>
                  <a:lnTo>
                    <a:pt x="475745" y="2135582"/>
                  </a:lnTo>
                  <a:cubicBezTo>
                    <a:pt x="470736" y="2129039"/>
                    <a:pt x="466639" y="2121919"/>
                    <a:pt x="462604" y="2114742"/>
                  </a:cubicBezTo>
                  <a:cubicBezTo>
                    <a:pt x="410311" y="2021723"/>
                    <a:pt x="371603" y="1924756"/>
                    <a:pt x="350872" y="1824977"/>
                  </a:cubicBezTo>
                  <a:lnTo>
                    <a:pt x="14094" y="1716539"/>
                  </a:lnTo>
                  <a:cubicBezTo>
                    <a:pt x="4283" y="1652393"/>
                    <a:pt x="0" y="1586792"/>
                    <a:pt x="0" y="1520190"/>
                  </a:cubicBezTo>
                  <a:cubicBezTo>
                    <a:pt x="0" y="1453589"/>
                    <a:pt x="4283" y="1387988"/>
                    <a:pt x="14093" y="1323841"/>
                  </a:cubicBezTo>
                  <a:lnTo>
                    <a:pt x="350147" y="1215637"/>
                  </a:lnTo>
                  <a:cubicBezTo>
                    <a:pt x="374379" y="1107046"/>
                    <a:pt x="417197" y="1003347"/>
                    <a:pt x="478096" y="909381"/>
                  </a:cubicBezTo>
                  <a:lnTo>
                    <a:pt x="316464" y="594228"/>
                  </a:lnTo>
                  <a:cubicBezTo>
                    <a:pt x="395501" y="489023"/>
                    <a:pt x="489023" y="395501"/>
                    <a:pt x="594229" y="316463"/>
                  </a:cubicBezTo>
                  <a:lnTo>
                    <a:pt x="904800" y="475746"/>
                  </a:lnTo>
                  <a:cubicBezTo>
                    <a:pt x="911343" y="470736"/>
                    <a:pt x="918463" y="466639"/>
                    <a:pt x="925641" y="462604"/>
                  </a:cubicBezTo>
                  <a:cubicBezTo>
                    <a:pt x="1018661" y="410311"/>
                    <a:pt x="1115626" y="371603"/>
                    <a:pt x="1215403" y="350873"/>
                  </a:cubicBezTo>
                  <a:lnTo>
                    <a:pt x="1323841" y="14093"/>
                  </a:lnTo>
                  <a:cubicBezTo>
                    <a:pt x="1387988" y="4283"/>
                    <a:pt x="1453589" y="0"/>
                    <a:pt x="1520190" y="0"/>
                  </a:cubicBezTo>
                  <a:close/>
                </a:path>
              </a:pathLst>
            </a:cu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200" b="0" i="0" u="none" strike="noStrike" cap="none">
                <a:solidFill>
                  <a:schemeClr val="lt1"/>
                </a:solidFill>
                <a:latin typeface="Arial"/>
                <a:ea typeface="Arial"/>
                <a:cs typeface="Arial"/>
                <a:sym typeface="Arial"/>
              </a:endParaRPr>
            </a:p>
          </p:txBody>
        </p:sp>
        <p:sp>
          <p:nvSpPr>
            <p:cNvPr id="154" name="Google Shape;154;p3"/>
            <p:cNvSpPr/>
            <p:nvPr/>
          </p:nvSpPr>
          <p:spPr>
            <a:xfrm rot="1200000">
              <a:off x="4317463" y="1365131"/>
              <a:ext cx="2135759" cy="2135760"/>
            </a:xfrm>
            <a:custGeom>
              <a:avLst/>
              <a:gdLst/>
              <a:ahLst/>
              <a:cxnLst/>
              <a:rect l="l" t="t" r="r" b="b"/>
              <a:pathLst>
                <a:path w="1874520" h="1874520" extrusionOk="0">
                  <a:moveTo>
                    <a:pt x="739496" y="595923"/>
                  </a:moveTo>
                  <a:cubicBezTo>
                    <a:pt x="550981" y="705145"/>
                    <a:pt x="486701" y="946509"/>
                    <a:pt x="595923" y="1135024"/>
                  </a:cubicBezTo>
                  <a:cubicBezTo>
                    <a:pt x="705145" y="1323539"/>
                    <a:pt x="946509" y="1387819"/>
                    <a:pt x="1135024" y="1278597"/>
                  </a:cubicBezTo>
                  <a:cubicBezTo>
                    <a:pt x="1323539" y="1169375"/>
                    <a:pt x="1387819" y="928011"/>
                    <a:pt x="1278597" y="739496"/>
                  </a:cubicBezTo>
                  <a:cubicBezTo>
                    <a:pt x="1169375" y="550981"/>
                    <a:pt x="928011" y="486701"/>
                    <a:pt x="739496" y="595923"/>
                  </a:cubicBezTo>
                  <a:close/>
                  <a:moveTo>
                    <a:pt x="349309" y="212809"/>
                  </a:moveTo>
                  <a:lnTo>
                    <a:pt x="549487" y="318071"/>
                  </a:lnTo>
                  <a:cubicBezTo>
                    <a:pt x="558730" y="311181"/>
                    <a:pt x="568662" y="305287"/>
                    <a:pt x="578782" y="299598"/>
                  </a:cubicBezTo>
                  <a:cubicBezTo>
                    <a:pt x="640907" y="264673"/>
                    <a:pt x="705951" y="239798"/>
                    <a:pt x="772822" y="227822"/>
                  </a:cubicBezTo>
                  <a:lnTo>
                    <a:pt x="842125" y="4804"/>
                  </a:lnTo>
                  <a:lnTo>
                    <a:pt x="937260" y="0"/>
                  </a:lnTo>
                  <a:cubicBezTo>
                    <a:pt x="969377" y="0"/>
                    <a:pt x="1001116" y="1615"/>
                    <a:pt x="1032398" y="4804"/>
                  </a:cubicBezTo>
                  <a:lnTo>
                    <a:pt x="1101417" y="226909"/>
                  </a:lnTo>
                  <a:cubicBezTo>
                    <a:pt x="1180333" y="242653"/>
                    <a:pt x="1255615" y="273607"/>
                    <a:pt x="1322618" y="319342"/>
                  </a:cubicBezTo>
                  <a:lnTo>
                    <a:pt x="1525213" y="212810"/>
                  </a:lnTo>
                  <a:cubicBezTo>
                    <a:pt x="1578197" y="250355"/>
                    <a:pt x="1624168" y="296326"/>
                    <a:pt x="1661713" y="349310"/>
                  </a:cubicBezTo>
                  <a:lnTo>
                    <a:pt x="1556452" y="549486"/>
                  </a:lnTo>
                  <a:cubicBezTo>
                    <a:pt x="1563341" y="558729"/>
                    <a:pt x="1569235" y="568662"/>
                    <a:pt x="1574924" y="578781"/>
                  </a:cubicBezTo>
                  <a:cubicBezTo>
                    <a:pt x="1609849" y="640906"/>
                    <a:pt x="1634724" y="705951"/>
                    <a:pt x="1646701" y="772822"/>
                  </a:cubicBezTo>
                  <a:lnTo>
                    <a:pt x="1869716" y="842124"/>
                  </a:lnTo>
                  <a:lnTo>
                    <a:pt x="1874520" y="937260"/>
                  </a:lnTo>
                  <a:cubicBezTo>
                    <a:pt x="1874520" y="969377"/>
                    <a:pt x="1872905" y="1001117"/>
                    <a:pt x="1869716" y="1032399"/>
                  </a:cubicBezTo>
                  <a:lnTo>
                    <a:pt x="1647613" y="1101417"/>
                  </a:lnTo>
                  <a:cubicBezTo>
                    <a:pt x="1631869" y="1180333"/>
                    <a:pt x="1600915" y="1255615"/>
                    <a:pt x="1555180" y="1322618"/>
                  </a:cubicBezTo>
                  <a:lnTo>
                    <a:pt x="1661712" y="1525211"/>
                  </a:lnTo>
                  <a:cubicBezTo>
                    <a:pt x="1624167" y="1578195"/>
                    <a:pt x="1578196" y="1624166"/>
                    <a:pt x="1525211" y="1661712"/>
                  </a:cubicBezTo>
                  <a:lnTo>
                    <a:pt x="1325036" y="1556451"/>
                  </a:lnTo>
                  <a:cubicBezTo>
                    <a:pt x="1315793" y="1563341"/>
                    <a:pt x="1305860" y="1569235"/>
                    <a:pt x="1295741" y="1574924"/>
                  </a:cubicBezTo>
                  <a:cubicBezTo>
                    <a:pt x="1233616" y="1609849"/>
                    <a:pt x="1168571" y="1634724"/>
                    <a:pt x="1101700" y="1646700"/>
                  </a:cubicBezTo>
                  <a:lnTo>
                    <a:pt x="1032398" y="1869716"/>
                  </a:lnTo>
                  <a:lnTo>
                    <a:pt x="937260" y="1874520"/>
                  </a:lnTo>
                  <a:cubicBezTo>
                    <a:pt x="905144" y="1874520"/>
                    <a:pt x="873405" y="1872905"/>
                    <a:pt x="842124" y="1869716"/>
                  </a:cubicBezTo>
                  <a:lnTo>
                    <a:pt x="773105" y="1647612"/>
                  </a:lnTo>
                  <a:cubicBezTo>
                    <a:pt x="694189" y="1631869"/>
                    <a:pt x="618908" y="1600914"/>
                    <a:pt x="551905" y="1555180"/>
                  </a:cubicBezTo>
                  <a:lnTo>
                    <a:pt x="349310" y="1661713"/>
                  </a:lnTo>
                  <a:cubicBezTo>
                    <a:pt x="296326" y="1624168"/>
                    <a:pt x="250355" y="1578197"/>
                    <a:pt x="212810" y="1525212"/>
                  </a:cubicBezTo>
                  <a:lnTo>
                    <a:pt x="318071" y="1325035"/>
                  </a:lnTo>
                  <a:cubicBezTo>
                    <a:pt x="311181" y="1315792"/>
                    <a:pt x="305287" y="1305860"/>
                    <a:pt x="299598" y="1295740"/>
                  </a:cubicBezTo>
                  <a:cubicBezTo>
                    <a:pt x="264673" y="1233616"/>
                    <a:pt x="239799" y="1168571"/>
                    <a:pt x="227822" y="1101700"/>
                  </a:cubicBezTo>
                  <a:lnTo>
                    <a:pt x="4804" y="1032398"/>
                  </a:lnTo>
                  <a:lnTo>
                    <a:pt x="0" y="937260"/>
                  </a:lnTo>
                  <a:cubicBezTo>
                    <a:pt x="0" y="905144"/>
                    <a:pt x="1616" y="873405"/>
                    <a:pt x="4804" y="842124"/>
                  </a:cubicBezTo>
                  <a:lnTo>
                    <a:pt x="226910" y="773105"/>
                  </a:lnTo>
                  <a:cubicBezTo>
                    <a:pt x="242653" y="694189"/>
                    <a:pt x="273608" y="618908"/>
                    <a:pt x="319342" y="551905"/>
                  </a:cubicBezTo>
                  <a:lnTo>
                    <a:pt x="212809" y="349309"/>
                  </a:lnTo>
                  <a:cubicBezTo>
                    <a:pt x="250354" y="296325"/>
                    <a:pt x="296325" y="250354"/>
                    <a:pt x="349309" y="212809"/>
                  </a:cubicBezTo>
                  <a:close/>
                </a:path>
              </a:pathLst>
            </a:cu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200" b="0" i="0" u="none" strike="noStrike" cap="none">
                <a:solidFill>
                  <a:schemeClr val="lt1"/>
                </a:solidFill>
                <a:latin typeface="Arial"/>
                <a:ea typeface="Arial"/>
                <a:cs typeface="Arial"/>
                <a:sym typeface="Arial"/>
              </a:endParaRPr>
            </a:p>
          </p:txBody>
        </p:sp>
        <p:sp>
          <p:nvSpPr>
            <p:cNvPr id="155" name="Google Shape;155;p3"/>
            <p:cNvSpPr/>
            <p:nvPr/>
          </p:nvSpPr>
          <p:spPr>
            <a:xfrm rot="1200000">
              <a:off x="4758994" y="1408628"/>
              <a:ext cx="1793175" cy="1809384"/>
            </a:xfrm>
            <a:custGeom>
              <a:avLst/>
              <a:gdLst/>
              <a:ahLst/>
              <a:cxnLst/>
              <a:rect l="l" t="t" r="r" b="b"/>
              <a:pathLst>
                <a:path w="1793173" h="1809385" extrusionOk="0">
                  <a:moveTo>
                    <a:pt x="540264" y="10286"/>
                  </a:moveTo>
                  <a:lnTo>
                    <a:pt x="683581" y="0"/>
                  </a:lnTo>
                  <a:cubicBezTo>
                    <a:pt x="732193" y="0"/>
                    <a:pt x="780076" y="3126"/>
                    <a:pt x="826897" y="10287"/>
                  </a:cubicBezTo>
                  <a:lnTo>
                    <a:pt x="905875" y="255572"/>
                  </a:lnTo>
                  <a:cubicBezTo>
                    <a:pt x="985136" y="273260"/>
                    <a:pt x="1060829" y="304512"/>
                    <a:pt x="1129415" y="348963"/>
                  </a:cubicBezTo>
                  <a:lnTo>
                    <a:pt x="1359444" y="230987"/>
                  </a:lnTo>
                  <a:cubicBezTo>
                    <a:pt x="1436234" y="288678"/>
                    <a:pt x="1504495" y="356940"/>
                    <a:pt x="1562186" y="433730"/>
                  </a:cubicBezTo>
                  <a:lnTo>
                    <a:pt x="1445926" y="660414"/>
                  </a:lnTo>
                  <a:cubicBezTo>
                    <a:pt x="1449583" y="665192"/>
                    <a:pt x="1452574" y="670389"/>
                    <a:pt x="1455519" y="675628"/>
                  </a:cubicBezTo>
                  <a:cubicBezTo>
                    <a:pt x="1493688" y="743524"/>
                    <a:pt x="1521942" y="814300"/>
                    <a:pt x="1537074" y="887129"/>
                  </a:cubicBezTo>
                  <a:lnTo>
                    <a:pt x="1782887" y="966278"/>
                  </a:lnTo>
                  <a:cubicBezTo>
                    <a:pt x="1790047" y="1013098"/>
                    <a:pt x="1793174" y="1060981"/>
                    <a:pt x="1793173" y="1109593"/>
                  </a:cubicBezTo>
                  <a:cubicBezTo>
                    <a:pt x="1793174" y="1158206"/>
                    <a:pt x="1790047" y="1206089"/>
                    <a:pt x="1782887" y="1252909"/>
                  </a:cubicBezTo>
                  <a:lnTo>
                    <a:pt x="1537604" y="1331887"/>
                  </a:lnTo>
                  <a:cubicBezTo>
                    <a:pt x="1519916" y="1411149"/>
                    <a:pt x="1488663" y="1486842"/>
                    <a:pt x="1444212" y="1555429"/>
                  </a:cubicBezTo>
                  <a:lnTo>
                    <a:pt x="1562186" y="1785457"/>
                  </a:lnTo>
                  <a:lnTo>
                    <a:pt x="1541415" y="1809385"/>
                  </a:lnTo>
                  <a:cubicBezTo>
                    <a:pt x="1282525" y="1763268"/>
                    <a:pt x="1028742" y="1654791"/>
                    <a:pt x="802157" y="1490156"/>
                  </a:cubicBezTo>
                  <a:cubicBezTo>
                    <a:pt x="965712" y="1441296"/>
                    <a:pt x="1084035" y="1289263"/>
                    <a:pt x="1084035" y="1109593"/>
                  </a:cubicBezTo>
                  <a:cubicBezTo>
                    <a:pt x="1084035" y="888428"/>
                    <a:pt x="904746" y="709138"/>
                    <a:pt x="683580" y="709138"/>
                  </a:cubicBezTo>
                  <a:cubicBezTo>
                    <a:pt x="508801" y="709138"/>
                    <a:pt x="360173" y="821108"/>
                    <a:pt x="307122" y="977792"/>
                  </a:cubicBezTo>
                  <a:cubicBezTo>
                    <a:pt x="149161" y="745008"/>
                    <a:pt x="47166" y="492202"/>
                    <a:pt x="0" y="237686"/>
                  </a:cubicBezTo>
                  <a:cubicBezTo>
                    <a:pt x="2290" y="235086"/>
                    <a:pt x="4999" y="233030"/>
                    <a:pt x="7717" y="230988"/>
                  </a:cubicBezTo>
                  <a:lnTo>
                    <a:pt x="234405" y="347249"/>
                  </a:lnTo>
                  <a:cubicBezTo>
                    <a:pt x="239180" y="343592"/>
                    <a:pt x="244378" y="340602"/>
                    <a:pt x="249617" y="337656"/>
                  </a:cubicBezTo>
                  <a:cubicBezTo>
                    <a:pt x="317512" y="299488"/>
                    <a:pt x="388287" y="271234"/>
                    <a:pt x="461115" y="256103"/>
                  </a:cubicBezTo>
                  <a:close/>
                </a:path>
              </a:pathLst>
            </a:cu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200" b="0" i="0" u="none" strike="noStrike" cap="none">
                <a:solidFill>
                  <a:schemeClr val="lt1"/>
                </a:solidFill>
                <a:latin typeface="Arial"/>
                <a:ea typeface="Arial"/>
                <a:cs typeface="Arial"/>
                <a:sym typeface="Arial"/>
              </a:endParaRPr>
            </a:p>
          </p:txBody>
        </p:sp>
      </p:gr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59"/>
        <p:cNvGrpSpPr/>
        <p:nvPr/>
      </p:nvGrpSpPr>
      <p:grpSpPr>
        <a:xfrm>
          <a:off x="0" y="0"/>
          <a:ext cx="0" cy="0"/>
          <a:chOff x="0" y="0"/>
          <a:chExt cx="0" cy="0"/>
        </a:xfrm>
      </p:grpSpPr>
      <p:sp>
        <p:nvSpPr>
          <p:cNvPr id="160" name="Google Shape;160;p5"/>
          <p:cNvSpPr txBox="1"/>
          <p:nvPr/>
        </p:nvSpPr>
        <p:spPr>
          <a:xfrm>
            <a:off x="430695" y="159026"/>
            <a:ext cx="10515600" cy="891210"/>
          </a:xfrm>
          <a:prstGeom prst="rect">
            <a:avLst/>
          </a:prstGeom>
          <a:noFill/>
          <a:ln>
            <a:noFill/>
          </a:ln>
        </p:spPr>
        <p:txBody>
          <a:bodyPr spcFirstLastPara="1" wrap="square" lIns="91425" tIns="45700" rIns="91425" bIns="45700" anchor="t" anchorCtr="0">
            <a:normAutofit/>
          </a:bodyPr>
          <a:lstStyle/>
          <a:p>
            <a:pPr marL="0" marR="0" lvl="0" indent="0" algn="l" rtl="0">
              <a:lnSpc>
                <a:spcPct val="100000"/>
              </a:lnSpc>
              <a:spcBef>
                <a:spcPts val="0"/>
              </a:spcBef>
              <a:spcAft>
                <a:spcPts val="0"/>
              </a:spcAft>
              <a:buNone/>
            </a:pPr>
            <a:r>
              <a:rPr lang="en-US" sz="4400" b="0" i="0" u="none" strike="noStrike" cap="none">
                <a:solidFill>
                  <a:srgbClr val="226081"/>
                </a:solidFill>
                <a:latin typeface="Arial"/>
                <a:ea typeface="Arial"/>
                <a:cs typeface="Arial"/>
                <a:sym typeface="Arial"/>
              </a:rPr>
              <a:t>DORA Requirements</a:t>
            </a:r>
            <a:endParaRPr sz="1400" b="0" i="0" u="none" strike="noStrike" cap="none">
              <a:solidFill>
                <a:srgbClr val="226081"/>
              </a:solidFill>
              <a:latin typeface="Arial"/>
              <a:ea typeface="Arial"/>
              <a:cs typeface="Arial"/>
              <a:sym typeface="Arial"/>
            </a:endParaRPr>
          </a:p>
        </p:txBody>
      </p:sp>
      <p:graphicFrame>
        <p:nvGraphicFramePr>
          <p:cNvPr id="161" name="Google Shape;161;p5"/>
          <p:cNvGraphicFramePr/>
          <p:nvPr/>
        </p:nvGraphicFramePr>
        <p:xfrm>
          <a:off x="517017" y="1133209"/>
          <a:ext cx="3000000" cy="3000000"/>
        </p:xfrm>
        <a:graphic>
          <a:graphicData uri="http://schemas.openxmlformats.org/drawingml/2006/table">
            <a:tbl>
              <a:tblPr firstRow="1" bandRow="1">
                <a:noFill/>
                <a:tableStyleId>{24098AA8-1DF2-4889-A1EB-D1A6B79CE03F}</a:tableStyleId>
              </a:tblPr>
              <a:tblGrid>
                <a:gridCol w="2231600">
                  <a:extLst>
                    <a:ext uri="{9D8B030D-6E8A-4147-A177-3AD203B41FA5}">
                      <a16:colId xmlns:a16="http://schemas.microsoft.com/office/drawing/2014/main" val="20000"/>
                    </a:ext>
                  </a:extLst>
                </a:gridCol>
                <a:gridCol w="2231600">
                  <a:extLst>
                    <a:ext uri="{9D8B030D-6E8A-4147-A177-3AD203B41FA5}">
                      <a16:colId xmlns:a16="http://schemas.microsoft.com/office/drawing/2014/main" val="20001"/>
                    </a:ext>
                  </a:extLst>
                </a:gridCol>
                <a:gridCol w="2231600">
                  <a:extLst>
                    <a:ext uri="{9D8B030D-6E8A-4147-A177-3AD203B41FA5}">
                      <a16:colId xmlns:a16="http://schemas.microsoft.com/office/drawing/2014/main" val="20002"/>
                    </a:ext>
                  </a:extLst>
                </a:gridCol>
                <a:gridCol w="2231600">
                  <a:extLst>
                    <a:ext uri="{9D8B030D-6E8A-4147-A177-3AD203B41FA5}">
                      <a16:colId xmlns:a16="http://schemas.microsoft.com/office/drawing/2014/main" val="20003"/>
                    </a:ext>
                  </a:extLst>
                </a:gridCol>
                <a:gridCol w="2231600">
                  <a:extLst>
                    <a:ext uri="{9D8B030D-6E8A-4147-A177-3AD203B41FA5}">
                      <a16:colId xmlns:a16="http://schemas.microsoft.com/office/drawing/2014/main" val="20004"/>
                    </a:ext>
                  </a:extLst>
                </a:gridCol>
              </a:tblGrid>
              <a:tr h="0">
                <a:tc>
                  <a:txBody>
                    <a:bodyPr/>
                    <a:lstStyle/>
                    <a:p>
                      <a:pPr marL="0" marR="0" lvl="0" indent="0" algn="ctr" rtl="0">
                        <a:lnSpc>
                          <a:spcPct val="100000"/>
                        </a:lnSpc>
                        <a:spcBef>
                          <a:spcPts val="0"/>
                        </a:spcBef>
                        <a:spcAft>
                          <a:spcPts val="0"/>
                        </a:spcAft>
                        <a:buNone/>
                      </a:pPr>
                      <a:r>
                        <a:rPr lang="en-US" sz="1400" b="1" i="0" u="none" strike="noStrike" cap="none">
                          <a:solidFill>
                            <a:schemeClr val="lt1"/>
                          </a:solidFill>
                          <a:latin typeface="Arial"/>
                          <a:ea typeface="Arial"/>
                          <a:cs typeface="Arial"/>
                          <a:sym typeface="Arial"/>
                        </a:rPr>
                        <a:t>ICT Risk </a:t>
                      </a:r>
                      <a:endParaRPr/>
                    </a:p>
                    <a:p>
                      <a:pPr marL="0" marR="0" lvl="0" indent="0" algn="ctr" rtl="0">
                        <a:lnSpc>
                          <a:spcPct val="100000"/>
                        </a:lnSpc>
                        <a:spcBef>
                          <a:spcPts val="0"/>
                        </a:spcBef>
                        <a:spcAft>
                          <a:spcPts val="0"/>
                        </a:spcAft>
                        <a:buNone/>
                      </a:pPr>
                      <a:r>
                        <a:rPr lang="en-US" sz="1400" b="1" i="0" u="none" strike="noStrike" cap="none">
                          <a:solidFill>
                            <a:schemeClr val="lt1"/>
                          </a:solidFill>
                          <a:latin typeface="Arial"/>
                          <a:ea typeface="Arial"/>
                          <a:cs typeface="Arial"/>
                          <a:sym typeface="Arial"/>
                        </a:rPr>
                        <a:t>Management</a:t>
                      </a:r>
                      <a:endParaRPr sz="1400" u="none" strike="noStrike" cap="none">
                        <a:solidFill>
                          <a:schemeClr val="lt1"/>
                        </a:solidFill>
                        <a:latin typeface="Arial"/>
                        <a:ea typeface="Arial"/>
                        <a:cs typeface="Arial"/>
                        <a:sym typeface="Arial"/>
                      </a:endParaRPr>
                    </a:p>
                  </a:txBody>
                  <a:tcPr marL="91450" marR="90000" marT="180000" marB="180000" anchor="ctr">
                    <a:solidFill>
                      <a:srgbClr val="DF7A63"/>
                    </a:solidFill>
                  </a:tcPr>
                </a:tc>
                <a:tc>
                  <a:txBody>
                    <a:bodyPr/>
                    <a:lstStyle/>
                    <a:p>
                      <a:pPr marL="0" marR="0" lvl="0" indent="0" algn="ctr" rtl="0">
                        <a:lnSpc>
                          <a:spcPct val="100000"/>
                        </a:lnSpc>
                        <a:spcBef>
                          <a:spcPts val="0"/>
                        </a:spcBef>
                        <a:spcAft>
                          <a:spcPts val="0"/>
                        </a:spcAft>
                        <a:buNone/>
                      </a:pPr>
                      <a:r>
                        <a:rPr lang="en-US" sz="1400" b="1" i="0" u="none" strike="noStrike" cap="none">
                          <a:solidFill>
                            <a:schemeClr val="lt1"/>
                          </a:solidFill>
                          <a:latin typeface="Arial"/>
                          <a:ea typeface="Arial"/>
                          <a:cs typeface="Arial"/>
                          <a:sym typeface="Arial"/>
                        </a:rPr>
                        <a:t>Incident </a:t>
                      </a:r>
                      <a:endParaRPr/>
                    </a:p>
                    <a:p>
                      <a:pPr marL="0" marR="0" lvl="0" indent="0" algn="ctr" rtl="0">
                        <a:lnSpc>
                          <a:spcPct val="100000"/>
                        </a:lnSpc>
                        <a:spcBef>
                          <a:spcPts val="0"/>
                        </a:spcBef>
                        <a:spcAft>
                          <a:spcPts val="0"/>
                        </a:spcAft>
                        <a:buNone/>
                      </a:pPr>
                      <a:r>
                        <a:rPr lang="en-US" sz="1400" b="1" i="0" u="none" strike="noStrike" cap="none">
                          <a:solidFill>
                            <a:schemeClr val="lt1"/>
                          </a:solidFill>
                          <a:latin typeface="Arial"/>
                          <a:ea typeface="Arial"/>
                          <a:cs typeface="Arial"/>
                          <a:sym typeface="Arial"/>
                        </a:rPr>
                        <a:t>Reporting</a:t>
                      </a:r>
                      <a:endParaRPr sz="1400" u="none" strike="noStrike" cap="none">
                        <a:solidFill>
                          <a:schemeClr val="lt1"/>
                        </a:solidFill>
                        <a:latin typeface="Arial"/>
                        <a:ea typeface="Arial"/>
                        <a:cs typeface="Arial"/>
                        <a:sym typeface="Arial"/>
                      </a:endParaRPr>
                    </a:p>
                  </a:txBody>
                  <a:tcPr marL="91450" marR="90000" marT="180000" marB="180000" anchor="ctr">
                    <a:solidFill>
                      <a:srgbClr val="A097D5"/>
                    </a:solidFill>
                  </a:tcPr>
                </a:tc>
                <a:tc>
                  <a:txBody>
                    <a:bodyPr/>
                    <a:lstStyle/>
                    <a:p>
                      <a:pPr marL="0" marR="0" lvl="0" indent="0" algn="ctr" rtl="0">
                        <a:lnSpc>
                          <a:spcPct val="100000"/>
                        </a:lnSpc>
                        <a:spcBef>
                          <a:spcPts val="0"/>
                        </a:spcBef>
                        <a:spcAft>
                          <a:spcPts val="0"/>
                        </a:spcAft>
                        <a:buClr>
                          <a:srgbClr val="000000"/>
                        </a:buClr>
                        <a:buSzPts val="1400"/>
                        <a:buFont typeface="Arial"/>
                        <a:buNone/>
                      </a:pPr>
                      <a:r>
                        <a:rPr lang="en-US" sz="1400" b="1" i="0" u="none" strike="noStrike" cap="none">
                          <a:solidFill>
                            <a:schemeClr val="lt1"/>
                          </a:solidFill>
                          <a:latin typeface="Arial"/>
                          <a:ea typeface="Arial"/>
                          <a:cs typeface="Arial"/>
                          <a:sym typeface="Arial"/>
                        </a:rPr>
                        <a:t>Digital Operational Resilience Testing</a:t>
                      </a:r>
                      <a:endParaRPr/>
                    </a:p>
                  </a:txBody>
                  <a:tcPr marL="91450" marR="90000" marT="180000" marB="180000" anchor="ctr">
                    <a:solidFill>
                      <a:srgbClr val="459BC0"/>
                    </a:solidFill>
                  </a:tcPr>
                </a:tc>
                <a:tc>
                  <a:txBody>
                    <a:bodyPr/>
                    <a:lstStyle/>
                    <a:p>
                      <a:pPr marL="0" marR="0" lvl="0" indent="0" algn="ctr" rtl="0">
                        <a:lnSpc>
                          <a:spcPct val="100000"/>
                        </a:lnSpc>
                        <a:spcBef>
                          <a:spcPts val="0"/>
                        </a:spcBef>
                        <a:spcAft>
                          <a:spcPts val="0"/>
                        </a:spcAft>
                        <a:buClr>
                          <a:srgbClr val="000000"/>
                        </a:buClr>
                        <a:buSzPts val="1400"/>
                        <a:buFont typeface="Arial"/>
                        <a:buNone/>
                      </a:pPr>
                      <a:r>
                        <a:rPr lang="en-US" sz="1400" b="1" i="0" u="none" strike="noStrike" cap="none">
                          <a:solidFill>
                            <a:schemeClr val="lt1"/>
                          </a:solidFill>
                          <a:latin typeface="Arial"/>
                          <a:ea typeface="Arial"/>
                          <a:cs typeface="Arial"/>
                          <a:sym typeface="Arial"/>
                        </a:rPr>
                        <a:t>ICT Third-Party </a:t>
                      </a:r>
                      <a:br>
                        <a:rPr lang="en-US" sz="1400" b="1" i="0" u="none" strike="noStrike" cap="none">
                          <a:solidFill>
                            <a:schemeClr val="lt1"/>
                          </a:solidFill>
                          <a:latin typeface="Arial"/>
                          <a:ea typeface="Arial"/>
                          <a:cs typeface="Arial"/>
                          <a:sym typeface="Arial"/>
                        </a:rPr>
                      </a:br>
                      <a:r>
                        <a:rPr lang="en-US" sz="1400" b="1" i="0" u="none" strike="noStrike" cap="none">
                          <a:solidFill>
                            <a:schemeClr val="lt1"/>
                          </a:solidFill>
                          <a:latin typeface="Arial"/>
                          <a:ea typeface="Arial"/>
                          <a:cs typeface="Arial"/>
                          <a:sym typeface="Arial"/>
                        </a:rPr>
                        <a:t>Risk Monitoring</a:t>
                      </a:r>
                      <a:endParaRPr/>
                    </a:p>
                  </a:txBody>
                  <a:tcPr marL="91450" marR="90000" marT="180000" marB="180000" anchor="ctr">
                    <a:solidFill>
                      <a:srgbClr val="5ECF92"/>
                    </a:solidFill>
                  </a:tcPr>
                </a:tc>
                <a:tc>
                  <a:txBody>
                    <a:bodyPr/>
                    <a:lstStyle/>
                    <a:p>
                      <a:pPr marL="0" marR="0" lvl="0" indent="0" algn="ctr" rtl="0">
                        <a:lnSpc>
                          <a:spcPct val="100000"/>
                        </a:lnSpc>
                        <a:spcBef>
                          <a:spcPts val="0"/>
                        </a:spcBef>
                        <a:spcAft>
                          <a:spcPts val="0"/>
                        </a:spcAft>
                        <a:buNone/>
                      </a:pPr>
                      <a:r>
                        <a:rPr lang="en-US" sz="1400" b="1" i="0" u="none" strike="noStrike" cap="none">
                          <a:solidFill>
                            <a:schemeClr val="lt1"/>
                          </a:solidFill>
                          <a:latin typeface="Arial"/>
                          <a:ea typeface="Arial"/>
                          <a:cs typeface="Arial"/>
                          <a:sym typeface="Arial"/>
                        </a:rPr>
                        <a:t>Information Sharing </a:t>
                      </a:r>
                      <a:br>
                        <a:rPr lang="en-US" sz="1400" b="1" i="0" u="none" strike="noStrike" cap="none">
                          <a:solidFill>
                            <a:schemeClr val="lt1"/>
                          </a:solidFill>
                          <a:latin typeface="Arial"/>
                          <a:ea typeface="Arial"/>
                          <a:cs typeface="Arial"/>
                          <a:sym typeface="Arial"/>
                        </a:rPr>
                      </a:br>
                      <a:r>
                        <a:rPr lang="en-US" sz="1400" b="1" i="0" u="none" strike="noStrike" cap="none">
                          <a:solidFill>
                            <a:schemeClr val="lt1"/>
                          </a:solidFill>
                          <a:latin typeface="Arial"/>
                          <a:ea typeface="Arial"/>
                          <a:cs typeface="Arial"/>
                          <a:sym typeface="Arial"/>
                        </a:rPr>
                        <a:t>&amp; Intelligence</a:t>
                      </a:r>
                      <a:r>
                        <a:rPr lang="en-US" sz="1400" b="0" i="0" u="none" strike="noStrike" cap="none">
                          <a:solidFill>
                            <a:schemeClr val="lt1"/>
                          </a:solidFill>
                          <a:latin typeface="Arial"/>
                          <a:ea typeface="Arial"/>
                          <a:cs typeface="Arial"/>
                          <a:sym typeface="Arial"/>
                        </a:rPr>
                        <a:t> </a:t>
                      </a:r>
                      <a:endParaRPr sz="1400" u="none" strike="noStrike" cap="none">
                        <a:solidFill>
                          <a:schemeClr val="lt1"/>
                        </a:solidFill>
                        <a:latin typeface="Arial"/>
                        <a:ea typeface="Arial"/>
                        <a:cs typeface="Arial"/>
                        <a:sym typeface="Arial"/>
                      </a:endParaRPr>
                    </a:p>
                  </a:txBody>
                  <a:tcPr marL="91450" marR="91450" marT="45725" marB="45725" anchor="ctr">
                    <a:solidFill>
                      <a:srgbClr val="BEE281"/>
                    </a:solidFill>
                  </a:tcPr>
                </a:tc>
                <a:extLst>
                  <a:ext uri="{0D108BD9-81ED-4DB2-BD59-A6C34878D82A}">
                    <a16:rowId xmlns:a16="http://schemas.microsoft.com/office/drawing/2014/main" val="10000"/>
                  </a:ext>
                </a:extLst>
              </a:tr>
              <a:tr h="0">
                <a:tc>
                  <a:txBody>
                    <a:bodyPr/>
                    <a:lstStyle/>
                    <a:p>
                      <a:pPr marL="0" marR="0" lvl="0" indent="0" algn="l" rtl="0">
                        <a:lnSpc>
                          <a:spcPct val="120000"/>
                        </a:lnSpc>
                        <a:spcBef>
                          <a:spcPts val="0"/>
                        </a:spcBef>
                        <a:spcAft>
                          <a:spcPts val="0"/>
                        </a:spcAft>
                        <a:buClr>
                          <a:srgbClr val="000000"/>
                        </a:buClr>
                        <a:buSzPts val="1200"/>
                        <a:buFont typeface="Arial"/>
                        <a:buNone/>
                      </a:pPr>
                      <a:r>
                        <a:rPr lang="en-US" sz="1200" b="0" i="0" u="none" strike="noStrike" cap="none">
                          <a:solidFill>
                            <a:srgbClr val="000000"/>
                          </a:solidFill>
                          <a:latin typeface="Arial"/>
                          <a:ea typeface="Arial"/>
                          <a:cs typeface="Arial"/>
                          <a:sym typeface="Arial"/>
                        </a:rPr>
                        <a:t>Financial entities must establish and maintain a comprehensive risk management frameworks capable of identifying, assessing, mitigating, &amp; managing ICT risks.</a:t>
                      </a:r>
                      <a:endParaRPr sz="1200" u="none" strike="noStrike" cap="none">
                        <a:latin typeface="Arial"/>
                        <a:ea typeface="Arial"/>
                        <a:cs typeface="Arial"/>
                        <a:sym typeface="Arial"/>
                      </a:endParaRPr>
                    </a:p>
                  </a:txBody>
                  <a:tcPr marL="91450" marR="91450" marT="180000" marB="180000">
                    <a:lnB w="12700" cap="flat" cmpd="sng">
                      <a:solidFill>
                        <a:srgbClr val="DF7A63"/>
                      </a:solidFill>
                      <a:prstDash val="solid"/>
                      <a:round/>
                      <a:headEnd type="none" w="sm" len="sm"/>
                      <a:tailEnd type="none" w="sm" len="sm"/>
                    </a:lnB>
                  </a:tcPr>
                </a:tc>
                <a:tc>
                  <a:txBody>
                    <a:bodyPr/>
                    <a:lstStyle/>
                    <a:p>
                      <a:pPr marL="0" marR="0" lvl="0" indent="0" algn="l" rtl="0">
                        <a:lnSpc>
                          <a:spcPct val="120000"/>
                        </a:lnSpc>
                        <a:spcBef>
                          <a:spcPts val="0"/>
                        </a:spcBef>
                        <a:spcAft>
                          <a:spcPts val="0"/>
                        </a:spcAft>
                        <a:buClr>
                          <a:srgbClr val="000000"/>
                        </a:buClr>
                        <a:buSzPts val="1200"/>
                        <a:buFont typeface="Arial"/>
                        <a:buNone/>
                      </a:pPr>
                      <a:r>
                        <a:rPr lang="en-US" sz="1200" b="0" i="0" u="none" strike="noStrike" cap="none">
                          <a:solidFill>
                            <a:srgbClr val="000000"/>
                          </a:solidFill>
                          <a:latin typeface="Arial"/>
                          <a:ea typeface="Arial"/>
                          <a:cs typeface="Arial"/>
                          <a:sym typeface="Arial"/>
                        </a:rPr>
                        <a:t>Financial entities must promptly report significant cybersecurity incidents to relevant authorities, typically within 72 hours. </a:t>
                      </a:r>
                      <a:br>
                        <a:rPr lang="en-US" sz="1200" b="0" u="none" strike="noStrike" cap="none">
                          <a:latin typeface="Arial"/>
                          <a:ea typeface="Arial"/>
                          <a:cs typeface="Arial"/>
                          <a:sym typeface="Arial"/>
                        </a:rPr>
                      </a:br>
                      <a:endParaRPr sz="1200" b="0" u="none" strike="noStrike" cap="none">
                        <a:latin typeface="Arial"/>
                        <a:ea typeface="Arial"/>
                        <a:cs typeface="Arial"/>
                        <a:sym typeface="Arial"/>
                      </a:endParaRPr>
                    </a:p>
                    <a:p>
                      <a:pPr marL="0" marR="0" lvl="0" indent="0" algn="l" rtl="0">
                        <a:lnSpc>
                          <a:spcPct val="120000"/>
                        </a:lnSpc>
                        <a:spcBef>
                          <a:spcPts val="0"/>
                        </a:spcBef>
                        <a:spcAft>
                          <a:spcPts val="0"/>
                        </a:spcAft>
                        <a:buNone/>
                      </a:pPr>
                      <a:endParaRPr sz="1200" u="none" strike="noStrike" cap="none">
                        <a:latin typeface="Arial"/>
                        <a:ea typeface="Arial"/>
                        <a:cs typeface="Arial"/>
                        <a:sym typeface="Arial"/>
                      </a:endParaRPr>
                    </a:p>
                  </a:txBody>
                  <a:tcPr marL="91450" marR="91450" marT="180000" marB="180000">
                    <a:lnB w="12700" cap="flat" cmpd="sng">
                      <a:solidFill>
                        <a:srgbClr val="A097D5"/>
                      </a:solidFill>
                      <a:prstDash val="solid"/>
                      <a:round/>
                      <a:headEnd type="none" w="sm" len="sm"/>
                      <a:tailEnd type="none" w="sm" len="sm"/>
                    </a:lnB>
                  </a:tcPr>
                </a:tc>
                <a:tc>
                  <a:txBody>
                    <a:bodyPr/>
                    <a:lstStyle/>
                    <a:p>
                      <a:pPr marL="0" marR="0" lvl="0" indent="0" algn="l" rtl="0">
                        <a:lnSpc>
                          <a:spcPct val="120000"/>
                        </a:lnSpc>
                        <a:spcBef>
                          <a:spcPts val="0"/>
                        </a:spcBef>
                        <a:spcAft>
                          <a:spcPts val="0"/>
                        </a:spcAft>
                        <a:buNone/>
                      </a:pPr>
                      <a:r>
                        <a:rPr lang="en-US" sz="1200" b="0" i="0" u="none" strike="noStrike" cap="none">
                          <a:solidFill>
                            <a:srgbClr val="000000"/>
                          </a:solidFill>
                          <a:latin typeface="Arial"/>
                          <a:ea typeface="Arial"/>
                          <a:cs typeface="Arial"/>
                          <a:sym typeface="Arial"/>
                        </a:rPr>
                        <a:t>Financial entities must regularly test their ICT systems &amp; processes to ensure they can withstand &amp; recover from operational disruptions. </a:t>
                      </a:r>
                      <a:endParaRPr sz="1200" u="none" strike="noStrike" cap="none">
                        <a:latin typeface="Arial"/>
                        <a:ea typeface="Arial"/>
                        <a:cs typeface="Arial"/>
                        <a:sym typeface="Arial"/>
                      </a:endParaRPr>
                    </a:p>
                  </a:txBody>
                  <a:tcPr marL="91450" marR="91450" marT="180000" marB="180000">
                    <a:lnB w="12700" cap="flat" cmpd="sng">
                      <a:solidFill>
                        <a:srgbClr val="459BC0"/>
                      </a:solidFill>
                      <a:prstDash val="solid"/>
                      <a:round/>
                      <a:headEnd type="none" w="sm" len="sm"/>
                      <a:tailEnd type="none" w="sm" len="sm"/>
                    </a:lnB>
                  </a:tcPr>
                </a:tc>
                <a:tc>
                  <a:txBody>
                    <a:bodyPr/>
                    <a:lstStyle/>
                    <a:p>
                      <a:pPr marL="0" marR="0" lvl="0" indent="0" algn="l" rtl="0">
                        <a:lnSpc>
                          <a:spcPct val="120000"/>
                        </a:lnSpc>
                        <a:spcBef>
                          <a:spcPts val="0"/>
                        </a:spcBef>
                        <a:spcAft>
                          <a:spcPts val="0"/>
                        </a:spcAft>
                        <a:buClr>
                          <a:srgbClr val="000000"/>
                        </a:buClr>
                        <a:buSzPts val="1200"/>
                        <a:buFont typeface="Arial"/>
                        <a:buNone/>
                      </a:pPr>
                      <a:r>
                        <a:rPr lang="en-US" sz="1200" b="0" i="0" u="none" strike="noStrike" cap="none">
                          <a:solidFill>
                            <a:srgbClr val="000000"/>
                          </a:solidFill>
                          <a:latin typeface="Arial"/>
                          <a:ea typeface="Arial"/>
                          <a:cs typeface="Arial"/>
                          <a:sym typeface="Arial"/>
                        </a:rPr>
                        <a:t>Financial institutions must oversee &amp; manage risks associated with third-party ICT service providers. </a:t>
                      </a:r>
                      <a:br>
                        <a:rPr lang="en-US" sz="1200" b="0" u="none" strike="noStrike" cap="none">
                          <a:latin typeface="Arial"/>
                          <a:ea typeface="Arial"/>
                          <a:cs typeface="Arial"/>
                          <a:sym typeface="Arial"/>
                        </a:rPr>
                      </a:br>
                      <a:endParaRPr sz="1200" b="0" u="none" strike="noStrike" cap="none">
                        <a:latin typeface="Arial"/>
                        <a:ea typeface="Arial"/>
                        <a:cs typeface="Arial"/>
                        <a:sym typeface="Arial"/>
                      </a:endParaRPr>
                    </a:p>
                    <a:p>
                      <a:pPr marL="0" marR="0" lvl="0" indent="0" algn="l" rtl="0">
                        <a:lnSpc>
                          <a:spcPct val="120000"/>
                        </a:lnSpc>
                        <a:spcBef>
                          <a:spcPts val="0"/>
                        </a:spcBef>
                        <a:spcAft>
                          <a:spcPts val="0"/>
                        </a:spcAft>
                        <a:buNone/>
                      </a:pPr>
                      <a:endParaRPr sz="1200" u="none" strike="noStrike" cap="none">
                        <a:latin typeface="Arial"/>
                        <a:ea typeface="Arial"/>
                        <a:cs typeface="Arial"/>
                        <a:sym typeface="Arial"/>
                      </a:endParaRPr>
                    </a:p>
                  </a:txBody>
                  <a:tcPr marL="91450" marR="91450" marT="180000" marB="180000">
                    <a:lnB w="12700" cap="flat" cmpd="sng">
                      <a:solidFill>
                        <a:srgbClr val="5ECF92"/>
                      </a:solidFill>
                      <a:prstDash val="solid"/>
                      <a:round/>
                      <a:headEnd type="none" w="sm" len="sm"/>
                      <a:tailEnd type="none" w="sm" len="sm"/>
                    </a:lnB>
                  </a:tcPr>
                </a:tc>
                <a:tc>
                  <a:txBody>
                    <a:bodyPr/>
                    <a:lstStyle/>
                    <a:p>
                      <a:pPr marL="0" marR="0" lvl="0" indent="0" algn="l" rtl="0">
                        <a:lnSpc>
                          <a:spcPct val="120000"/>
                        </a:lnSpc>
                        <a:spcBef>
                          <a:spcPts val="0"/>
                        </a:spcBef>
                        <a:spcAft>
                          <a:spcPts val="0"/>
                        </a:spcAft>
                        <a:buClr>
                          <a:srgbClr val="000000"/>
                        </a:buClr>
                        <a:buSzPts val="1200"/>
                        <a:buFont typeface="Arial"/>
                        <a:buNone/>
                      </a:pPr>
                      <a:r>
                        <a:rPr lang="en-US" sz="1200" b="0" i="0" u="none" strike="noStrike" cap="none">
                          <a:solidFill>
                            <a:srgbClr val="000000"/>
                          </a:solidFill>
                          <a:latin typeface="Arial"/>
                          <a:ea typeface="Arial"/>
                          <a:cs typeface="Arial"/>
                          <a:sym typeface="Arial"/>
                        </a:rPr>
                        <a:t>Financial entities are encouraged to share information about cyber threats, vulnerabilities, incidents, &amp; best practices.</a:t>
                      </a:r>
                      <a:br>
                        <a:rPr lang="en-US" sz="1200" b="0" u="none" strike="noStrike" cap="none">
                          <a:latin typeface="Arial"/>
                          <a:ea typeface="Arial"/>
                          <a:cs typeface="Arial"/>
                          <a:sym typeface="Arial"/>
                        </a:rPr>
                      </a:br>
                      <a:endParaRPr sz="1200" b="0" u="none" strike="noStrike" cap="none">
                        <a:latin typeface="Arial"/>
                        <a:ea typeface="Arial"/>
                        <a:cs typeface="Arial"/>
                        <a:sym typeface="Arial"/>
                      </a:endParaRPr>
                    </a:p>
                    <a:p>
                      <a:pPr marL="0" marR="0" lvl="0" indent="0" algn="l" rtl="0">
                        <a:lnSpc>
                          <a:spcPct val="120000"/>
                        </a:lnSpc>
                        <a:spcBef>
                          <a:spcPts val="0"/>
                        </a:spcBef>
                        <a:spcAft>
                          <a:spcPts val="0"/>
                        </a:spcAft>
                        <a:buNone/>
                      </a:pPr>
                      <a:endParaRPr sz="1200" u="none" strike="noStrike" cap="none">
                        <a:latin typeface="Arial"/>
                        <a:ea typeface="Arial"/>
                        <a:cs typeface="Arial"/>
                        <a:sym typeface="Arial"/>
                      </a:endParaRPr>
                    </a:p>
                  </a:txBody>
                  <a:tcPr marL="91450" marR="91450" marT="180000" marB="180000">
                    <a:lnB w="12700" cap="flat" cmpd="sng">
                      <a:solidFill>
                        <a:srgbClr val="BEE281"/>
                      </a:solidFill>
                      <a:prstDash val="solid"/>
                      <a:round/>
                      <a:headEnd type="none" w="sm" len="sm"/>
                      <a:tailEnd type="none" w="sm" len="sm"/>
                    </a:lnB>
                  </a:tcPr>
                </a:tc>
                <a:extLst>
                  <a:ext uri="{0D108BD9-81ED-4DB2-BD59-A6C34878D82A}">
                    <a16:rowId xmlns:a16="http://schemas.microsoft.com/office/drawing/2014/main" val="10001"/>
                  </a:ext>
                </a:extLst>
              </a:tr>
              <a:tr h="0">
                <a:tc>
                  <a:txBody>
                    <a:bodyPr/>
                    <a:lstStyle/>
                    <a:p>
                      <a:pPr marL="0" marR="0" lvl="0" indent="0" algn="l" rtl="0">
                        <a:lnSpc>
                          <a:spcPct val="120000"/>
                        </a:lnSpc>
                        <a:spcBef>
                          <a:spcPts val="0"/>
                        </a:spcBef>
                        <a:spcAft>
                          <a:spcPts val="0"/>
                        </a:spcAft>
                        <a:buNone/>
                      </a:pPr>
                      <a:r>
                        <a:rPr lang="en-US" sz="1200" b="1" i="0" u="none" strike="noStrike" cap="none">
                          <a:solidFill>
                            <a:srgbClr val="DF7A63"/>
                          </a:solidFill>
                          <a:latin typeface="Arial"/>
                          <a:ea typeface="Arial"/>
                          <a:cs typeface="Arial"/>
                          <a:sym typeface="Arial"/>
                        </a:rPr>
                        <a:t>Key Elements:</a:t>
                      </a:r>
                      <a:endParaRPr/>
                    </a:p>
                    <a:p>
                      <a:pPr marL="0" marR="0" lvl="0" indent="0" algn="l" rtl="0">
                        <a:lnSpc>
                          <a:spcPct val="120000"/>
                        </a:lnSpc>
                        <a:spcBef>
                          <a:spcPts val="0"/>
                        </a:spcBef>
                        <a:spcAft>
                          <a:spcPts val="0"/>
                        </a:spcAft>
                        <a:buNone/>
                      </a:pPr>
                      <a:endParaRPr sz="1200" b="0" i="0" u="none" strike="noStrike" cap="none">
                        <a:solidFill>
                          <a:srgbClr val="000000"/>
                        </a:solidFill>
                        <a:latin typeface="Arial"/>
                        <a:ea typeface="Arial"/>
                        <a:cs typeface="Arial"/>
                        <a:sym typeface="Arial"/>
                      </a:endParaRPr>
                    </a:p>
                    <a:p>
                      <a:pPr marL="285750" marR="0" lvl="0" indent="-285750" algn="l" rtl="0">
                        <a:lnSpc>
                          <a:spcPct val="120000"/>
                        </a:lnSpc>
                        <a:spcBef>
                          <a:spcPts val="0"/>
                        </a:spcBef>
                        <a:spcAft>
                          <a:spcPts val="0"/>
                        </a:spcAft>
                        <a:buClr>
                          <a:srgbClr val="000000"/>
                        </a:buClr>
                        <a:buSzPts val="1200"/>
                        <a:buFont typeface="Arial"/>
                        <a:buChar char="•"/>
                      </a:pPr>
                      <a:r>
                        <a:rPr lang="en-US" sz="1200" b="0" i="0" u="none" strike="noStrike" cap="none">
                          <a:solidFill>
                            <a:srgbClr val="000000"/>
                          </a:solidFill>
                          <a:latin typeface="Arial"/>
                          <a:ea typeface="Arial"/>
                          <a:cs typeface="Arial"/>
                          <a:sym typeface="Arial"/>
                        </a:rPr>
                        <a:t>Risk assessment</a:t>
                      </a:r>
                      <a:endParaRPr/>
                    </a:p>
                    <a:p>
                      <a:pPr marL="285750" marR="0" lvl="0" indent="-285750" algn="l" rtl="0">
                        <a:lnSpc>
                          <a:spcPct val="120000"/>
                        </a:lnSpc>
                        <a:spcBef>
                          <a:spcPts val="0"/>
                        </a:spcBef>
                        <a:spcAft>
                          <a:spcPts val="0"/>
                        </a:spcAft>
                        <a:buClr>
                          <a:srgbClr val="000000"/>
                        </a:buClr>
                        <a:buSzPts val="1200"/>
                        <a:buFont typeface="Arial"/>
                        <a:buChar char="•"/>
                      </a:pPr>
                      <a:r>
                        <a:rPr lang="en-US" sz="1200" b="0" i="0" u="none" strike="noStrike" cap="none">
                          <a:solidFill>
                            <a:srgbClr val="000000"/>
                          </a:solidFill>
                          <a:latin typeface="Arial"/>
                          <a:ea typeface="Arial"/>
                          <a:cs typeface="Arial"/>
                          <a:sym typeface="Arial"/>
                        </a:rPr>
                        <a:t>Define policies &amp; procedures</a:t>
                      </a:r>
                      <a:endParaRPr/>
                    </a:p>
                    <a:p>
                      <a:pPr marL="285750" marR="0" lvl="0" indent="-285750" algn="l" rtl="0">
                        <a:lnSpc>
                          <a:spcPct val="120000"/>
                        </a:lnSpc>
                        <a:spcBef>
                          <a:spcPts val="0"/>
                        </a:spcBef>
                        <a:spcAft>
                          <a:spcPts val="0"/>
                        </a:spcAft>
                        <a:buClr>
                          <a:srgbClr val="000000"/>
                        </a:buClr>
                        <a:buSzPts val="1200"/>
                        <a:buFont typeface="Arial"/>
                        <a:buChar char="•"/>
                      </a:pPr>
                      <a:r>
                        <a:rPr lang="en-US" sz="1200" b="0" i="0" u="none" strike="noStrike" cap="none">
                          <a:solidFill>
                            <a:srgbClr val="000000"/>
                          </a:solidFill>
                          <a:latin typeface="Arial"/>
                          <a:ea typeface="Arial"/>
                          <a:cs typeface="Arial"/>
                          <a:sym typeface="Arial"/>
                        </a:rPr>
                        <a:t>Protection &amp; prevention</a:t>
                      </a:r>
                      <a:endParaRPr/>
                    </a:p>
                    <a:p>
                      <a:pPr marL="285750" marR="0" lvl="0" indent="-285750" algn="l" rtl="0">
                        <a:lnSpc>
                          <a:spcPct val="120000"/>
                        </a:lnSpc>
                        <a:spcBef>
                          <a:spcPts val="0"/>
                        </a:spcBef>
                        <a:spcAft>
                          <a:spcPts val="0"/>
                        </a:spcAft>
                        <a:buClr>
                          <a:srgbClr val="000000"/>
                        </a:buClr>
                        <a:buSzPts val="1200"/>
                        <a:buFont typeface="Arial"/>
                        <a:buChar char="•"/>
                      </a:pPr>
                      <a:r>
                        <a:rPr lang="en-US" sz="1200" b="0" i="0" u="none" strike="noStrike" cap="none">
                          <a:solidFill>
                            <a:srgbClr val="000000"/>
                          </a:solidFill>
                          <a:latin typeface="Arial"/>
                          <a:ea typeface="Arial"/>
                          <a:cs typeface="Arial"/>
                          <a:sym typeface="Arial"/>
                        </a:rPr>
                        <a:t>Incident response &amp; recovery plans</a:t>
                      </a:r>
                      <a:endParaRPr sz="1200" b="0" u="none" strike="noStrike" cap="none">
                        <a:latin typeface="Arial"/>
                        <a:ea typeface="Arial"/>
                        <a:cs typeface="Arial"/>
                        <a:sym typeface="Arial"/>
                      </a:endParaRPr>
                    </a:p>
                    <a:p>
                      <a:pPr marL="0" marR="0" lvl="0" indent="0" algn="l" rtl="0">
                        <a:lnSpc>
                          <a:spcPct val="120000"/>
                        </a:lnSpc>
                        <a:spcBef>
                          <a:spcPts val="0"/>
                        </a:spcBef>
                        <a:spcAft>
                          <a:spcPts val="0"/>
                        </a:spcAft>
                        <a:buNone/>
                      </a:pPr>
                      <a:endParaRPr sz="1200" b="0" u="none" strike="noStrike" cap="none">
                        <a:latin typeface="Arial"/>
                        <a:ea typeface="Arial"/>
                        <a:cs typeface="Arial"/>
                        <a:sym typeface="Arial"/>
                      </a:endParaRPr>
                    </a:p>
                  </a:txBody>
                  <a:tcPr marL="91450" marR="91450" marT="180000" marB="180000">
                    <a:lnT w="12700" cap="flat" cmpd="sng">
                      <a:solidFill>
                        <a:srgbClr val="DF7A63"/>
                      </a:solidFill>
                      <a:prstDash val="solid"/>
                      <a:round/>
                      <a:headEnd type="none" w="sm" len="sm"/>
                      <a:tailEnd type="none" w="sm" len="sm"/>
                    </a:lnT>
                  </a:tcPr>
                </a:tc>
                <a:tc>
                  <a:txBody>
                    <a:bodyPr/>
                    <a:lstStyle/>
                    <a:p>
                      <a:pPr marL="0" marR="0" lvl="0" indent="0" algn="l" rtl="0">
                        <a:lnSpc>
                          <a:spcPct val="120000"/>
                        </a:lnSpc>
                        <a:spcBef>
                          <a:spcPts val="0"/>
                        </a:spcBef>
                        <a:spcAft>
                          <a:spcPts val="0"/>
                        </a:spcAft>
                        <a:buNone/>
                      </a:pPr>
                      <a:r>
                        <a:rPr lang="en-US" sz="1200" b="1" i="0" u="none" strike="noStrike" cap="none">
                          <a:solidFill>
                            <a:srgbClr val="A097D5"/>
                          </a:solidFill>
                          <a:latin typeface="Arial"/>
                          <a:ea typeface="Arial"/>
                          <a:cs typeface="Arial"/>
                          <a:sym typeface="Arial"/>
                        </a:rPr>
                        <a:t>Key Elements:</a:t>
                      </a:r>
                      <a:endParaRPr/>
                    </a:p>
                    <a:p>
                      <a:pPr marL="0" marR="0" lvl="0" indent="0" algn="l" rtl="0">
                        <a:lnSpc>
                          <a:spcPct val="120000"/>
                        </a:lnSpc>
                        <a:spcBef>
                          <a:spcPts val="0"/>
                        </a:spcBef>
                        <a:spcAft>
                          <a:spcPts val="0"/>
                        </a:spcAft>
                        <a:buNone/>
                      </a:pPr>
                      <a:endParaRPr sz="1200" b="0" i="0" u="none" strike="noStrike" cap="none">
                        <a:solidFill>
                          <a:srgbClr val="000000"/>
                        </a:solidFill>
                        <a:latin typeface="Arial"/>
                        <a:ea typeface="Arial"/>
                        <a:cs typeface="Arial"/>
                        <a:sym typeface="Arial"/>
                      </a:endParaRPr>
                    </a:p>
                    <a:p>
                      <a:pPr marL="298450" marR="0" lvl="0" indent="-285750" algn="l" rtl="0">
                        <a:lnSpc>
                          <a:spcPct val="120000"/>
                        </a:lnSpc>
                        <a:spcBef>
                          <a:spcPts val="0"/>
                        </a:spcBef>
                        <a:spcAft>
                          <a:spcPts val="0"/>
                        </a:spcAft>
                        <a:buClr>
                          <a:srgbClr val="000000"/>
                        </a:buClr>
                        <a:buSzPts val="1200"/>
                        <a:buFont typeface="Arial"/>
                        <a:buChar char="•"/>
                      </a:pPr>
                      <a:r>
                        <a:rPr lang="en-US" sz="1200" b="0" u="none" strike="noStrike" cap="none">
                          <a:latin typeface="Arial"/>
                          <a:ea typeface="Arial"/>
                          <a:cs typeface="Arial"/>
                          <a:sym typeface="Arial"/>
                        </a:rPr>
                        <a:t>D</a:t>
                      </a:r>
                      <a:r>
                        <a:rPr lang="en-US" sz="1200" b="0" i="0" u="none" strike="noStrike" cap="none">
                          <a:solidFill>
                            <a:srgbClr val="000000"/>
                          </a:solidFill>
                          <a:latin typeface="Arial"/>
                          <a:ea typeface="Arial"/>
                          <a:cs typeface="Arial"/>
                          <a:sym typeface="Arial"/>
                        </a:rPr>
                        <a:t>efine reporting thresholds</a:t>
                      </a:r>
                      <a:endParaRPr/>
                    </a:p>
                    <a:p>
                      <a:pPr marL="298450" marR="0" lvl="0" indent="-285750" algn="l" rtl="0">
                        <a:lnSpc>
                          <a:spcPct val="120000"/>
                        </a:lnSpc>
                        <a:spcBef>
                          <a:spcPts val="0"/>
                        </a:spcBef>
                        <a:spcAft>
                          <a:spcPts val="0"/>
                        </a:spcAft>
                        <a:buClr>
                          <a:srgbClr val="000000"/>
                        </a:buClr>
                        <a:buSzPts val="1200"/>
                        <a:buFont typeface="Arial"/>
                        <a:buChar char="•"/>
                      </a:pPr>
                      <a:r>
                        <a:rPr lang="en-US" sz="1200" b="0" i="0" u="none" strike="noStrike" cap="none">
                          <a:solidFill>
                            <a:srgbClr val="000000"/>
                          </a:solidFill>
                          <a:latin typeface="Arial"/>
                          <a:ea typeface="Arial"/>
                          <a:cs typeface="Arial"/>
                          <a:sym typeface="Arial"/>
                        </a:rPr>
                        <a:t>Timely notification</a:t>
                      </a:r>
                      <a:endParaRPr/>
                    </a:p>
                    <a:p>
                      <a:pPr marL="298450" marR="0" lvl="0" indent="-285750" algn="l" rtl="0">
                        <a:lnSpc>
                          <a:spcPct val="120000"/>
                        </a:lnSpc>
                        <a:spcBef>
                          <a:spcPts val="0"/>
                        </a:spcBef>
                        <a:spcAft>
                          <a:spcPts val="0"/>
                        </a:spcAft>
                        <a:buClr>
                          <a:srgbClr val="000000"/>
                        </a:buClr>
                        <a:buSzPts val="1200"/>
                        <a:buFont typeface="Arial"/>
                        <a:buChar char="•"/>
                      </a:pPr>
                      <a:r>
                        <a:rPr lang="en-US" sz="1200" b="0" i="0" u="none" strike="noStrike" cap="none">
                          <a:solidFill>
                            <a:srgbClr val="000000"/>
                          </a:solidFill>
                          <a:latin typeface="Arial"/>
                          <a:ea typeface="Arial"/>
                          <a:cs typeface="Arial"/>
                          <a:sym typeface="Arial"/>
                        </a:rPr>
                        <a:t>Detailed reporting</a:t>
                      </a:r>
                      <a:endParaRPr sz="1200" b="0" u="none" strike="noStrike" cap="none">
                        <a:latin typeface="Arial"/>
                        <a:ea typeface="Arial"/>
                        <a:cs typeface="Arial"/>
                        <a:sym typeface="Arial"/>
                      </a:endParaRPr>
                    </a:p>
                    <a:p>
                      <a:pPr marL="298450" marR="0" lvl="0" indent="-285750" algn="l" rtl="0">
                        <a:lnSpc>
                          <a:spcPct val="120000"/>
                        </a:lnSpc>
                        <a:spcBef>
                          <a:spcPts val="0"/>
                        </a:spcBef>
                        <a:spcAft>
                          <a:spcPts val="0"/>
                        </a:spcAft>
                        <a:buClr>
                          <a:srgbClr val="000000"/>
                        </a:buClr>
                        <a:buSzPts val="1200"/>
                        <a:buFont typeface="Arial"/>
                        <a:buChar char="•"/>
                      </a:pPr>
                      <a:r>
                        <a:rPr lang="en-US" sz="1200" b="0" i="0" u="none" strike="noStrike" cap="none">
                          <a:solidFill>
                            <a:srgbClr val="000000"/>
                          </a:solidFill>
                          <a:latin typeface="Arial"/>
                          <a:ea typeface="Arial"/>
                          <a:cs typeface="Arial"/>
                          <a:sym typeface="Arial"/>
                        </a:rPr>
                        <a:t>Mitigation plan</a:t>
                      </a:r>
                      <a:endParaRPr sz="1200" b="0" u="none" strike="noStrike" cap="none">
                        <a:latin typeface="Arial"/>
                        <a:ea typeface="Arial"/>
                        <a:cs typeface="Arial"/>
                        <a:sym typeface="Arial"/>
                      </a:endParaRPr>
                    </a:p>
                    <a:p>
                      <a:pPr marL="0" marR="0" lvl="0" indent="0" algn="l" rtl="0">
                        <a:lnSpc>
                          <a:spcPct val="120000"/>
                        </a:lnSpc>
                        <a:spcBef>
                          <a:spcPts val="0"/>
                        </a:spcBef>
                        <a:spcAft>
                          <a:spcPts val="0"/>
                        </a:spcAft>
                        <a:buNone/>
                      </a:pPr>
                      <a:endParaRPr sz="1200" b="0" u="none" strike="noStrike" cap="none">
                        <a:latin typeface="Arial"/>
                        <a:ea typeface="Arial"/>
                        <a:cs typeface="Arial"/>
                        <a:sym typeface="Arial"/>
                      </a:endParaRPr>
                    </a:p>
                  </a:txBody>
                  <a:tcPr marL="91450" marR="91450" marT="180000" marB="180000">
                    <a:lnT w="12700" cap="flat" cmpd="sng">
                      <a:solidFill>
                        <a:srgbClr val="A097D5"/>
                      </a:solidFill>
                      <a:prstDash val="solid"/>
                      <a:round/>
                      <a:headEnd type="none" w="sm" len="sm"/>
                      <a:tailEnd type="none" w="sm" len="sm"/>
                    </a:lnT>
                  </a:tcPr>
                </a:tc>
                <a:tc>
                  <a:txBody>
                    <a:bodyPr/>
                    <a:lstStyle/>
                    <a:p>
                      <a:pPr marL="0" marR="0" lvl="0" indent="0" algn="l" rtl="0">
                        <a:lnSpc>
                          <a:spcPct val="120000"/>
                        </a:lnSpc>
                        <a:spcBef>
                          <a:spcPts val="0"/>
                        </a:spcBef>
                        <a:spcAft>
                          <a:spcPts val="0"/>
                        </a:spcAft>
                        <a:buNone/>
                      </a:pPr>
                      <a:r>
                        <a:rPr lang="en-US" sz="1200" b="1" i="0" u="none" strike="noStrike" cap="none">
                          <a:solidFill>
                            <a:srgbClr val="459BC0"/>
                          </a:solidFill>
                          <a:latin typeface="Arial"/>
                          <a:ea typeface="Arial"/>
                          <a:cs typeface="Arial"/>
                          <a:sym typeface="Arial"/>
                        </a:rPr>
                        <a:t>Key Elements:</a:t>
                      </a:r>
                      <a:endParaRPr/>
                    </a:p>
                    <a:p>
                      <a:pPr marL="0" marR="0" lvl="0" indent="0" algn="l" rtl="0">
                        <a:lnSpc>
                          <a:spcPct val="120000"/>
                        </a:lnSpc>
                        <a:spcBef>
                          <a:spcPts val="0"/>
                        </a:spcBef>
                        <a:spcAft>
                          <a:spcPts val="0"/>
                        </a:spcAft>
                        <a:buNone/>
                      </a:pPr>
                      <a:endParaRPr sz="1200" b="0" i="0" u="none" strike="noStrike" cap="none">
                        <a:solidFill>
                          <a:srgbClr val="000000"/>
                        </a:solidFill>
                        <a:latin typeface="Arial"/>
                        <a:ea typeface="Arial"/>
                        <a:cs typeface="Arial"/>
                        <a:sym typeface="Arial"/>
                      </a:endParaRPr>
                    </a:p>
                    <a:p>
                      <a:pPr marL="298450" marR="0" lvl="0" indent="-285750" algn="l" rtl="0">
                        <a:lnSpc>
                          <a:spcPct val="120000"/>
                        </a:lnSpc>
                        <a:spcBef>
                          <a:spcPts val="0"/>
                        </a:spcBef>
                        <a:spcAft>
                          <a:spcPts val="0"/>
                        </a:spcAft>
                        <a:buClr>
                          <a:srgbClr val="000000"/>
                        </a:buClr>
                        <a:buSzPts val="1200"/>
                        <a:buFont typeface="Arial"/>
                        <a:buChar char="•"/>
                      </a:pPr>
                      <a:r>
                        <a:rPr lang="en-US" sz="1200" b="0" i="0" u="none" strike="noStrike" cap="none">
                          <a:solidFill>
                            <a:srgbClr val="000000"/>
                          </a:solidFill>
                          <a:latin typeface="Arial"/>
                          <a:ea typeface="Arial"/>
                          <a:cs typeface="Arial"/>
                          <a:sym typeface="Arial"/>
                        </a:rPr>
                        <a:t>Penetration testing</a:t>
                      </a:r>
                      <a:endParaRPr sz="1200" b="0" u="none" strike="noStrike" cap="none">
                        <a:latin typeface="Arial"/>
                        <a:ea typeface="Arial"/>
                        <a:cs typeface="Arial"/>
                        <a:sym typeface="Arial"/>
                      </a:endParaRPr>
                    </a:p>
                    <a:p>
                      <a:pPr marL="298450" marR="0" lvl="0" indent="-285750" algn="l" rtl="0">
                        <a:lnSpc>
                          <a:spcPct val="120000"/>
                        </a:lnSpc>
                        <a:spcBef>
                          <a:spcPts val="0"/>
                        </a:spcBef>
                        <a:spcAft>
                          <a:spcPts val="0"/>
                        </a:spcAft>
                        <a:buClr>
                          <a:srgbClr val="000000"/>
                        </a:buClr>
                        <a:buSzPts val="1200"/>
                        <a:buFont typeface="Arial"/>
                        <a:buChar char="•"/>
                      </a:pPr>
                      <a:r>
                        <a:rPr lang="en-US" sz="1200" b="0" i="0" u="none" strike="noStrike" cap="none">
                          <a:solidFill>
                            <a:srgbClr val="000000"/>
                          </a:solidFill>
                          <a:latin typeface="Arial"/>
                          <a:ea typeface="Arial"/>
                          <a:cs typeface="Arial"/>
                          <a:sym typeface="Arial"/>
                        </a:rPr>
                        <a:t>Scenario-based testing </a:t>
                      </a:r>
                      <a:endParaRPr/>
                    </a:p>
                    <a:p>
                      <a:pPr marL="298450" marR="0" lvl="0" indent="-285750" algn="l" rtl="0">
                        <a:lnSpc>
                          <a:spcPct val="120000"/>
                        </a:lnSpc>
                        <a:spcBef>
                          <a:spcPts val="0"/>
                        </a:spcBef>
                        <a:spcAft>
                          <a:spcPts val="0"/>
                        </a:spcAft>
                        <a:buClr>
                          <a:srgbClr val="000000"/>
                        </a:buClr>
                        <a:buSzPts val="1200"/>
                        <a:buFont typeface="Arial"/>
                        <a:buChar char="•"/>
                      </a:pPr>
                      <a:r>
                        <a:rPr lang="en-US" sz="1200" b="0" i="0" u="none" strike="noStrike" cap="none">
                          <a:solidFill>
                            <a:srgbClr val="000000"/>
                          </a:solidFill>
                          <a:latin typeface="Arial"/>
                          <a:ea typeface="Arial"/>
                          <a:cs typeface="Arial"/>
                          <a:sym typeface="Arial"/>
                        </a:rPr>
                        <a:t>Testing frequency and rigor</a:t>
                      </a:r>
                      <a:endParaRPr sz="1200" b="0" u="none" strike="noStrike" cap="none">
                        <a:latin typeface="Arial"/>
                        <a:ea typeface="Arial"/>
                        <a:cs typeface="Arial"/>
                        <a:sym typeface="Arial"/>
                      </a:endParaRPr>
                    </a:p>
                    <a:p>
                      <a:pPr marL="0" marR="0" lvl="0" indent="0" algn="l" rtl="0">
                        <a:lnSpc>
                          <a:spcPct val="120000"/>
                        </a:lnSpc>
                        <a:spcBef>
                          <a:spcPts val="0"/>
                        </a:spcBef>
                        <a:spcAft>
                          <a:spcPts val="0"/>
                        </a:spcAft>
                        <a:buNone/>
                      </a:pPr>
                      <a:endParaRPr sz="1200" b="0" u="none" strike="noStrike" cap="none">
                        <a:latin typeface="Arial"/>
                        <a:ea typeface="Arial"/>
                        <a:cs typeface="Arial"/>
                        <a:sym typeface="Arial"/>
                      </a:endParaRPr>
                    </a:p>
                  </a:txBody>
                  <a:tcPr marL="91450" marR="91450" marT="180000" marB="180000">
                    <a:lnT w="12700" cap="flat" cmpd="sng">
                      <a:solidFill>
                        <a:srgbClr val="459BC0"/>
                      </a:solidFill>
                      <a:prstDash val="solid"/>
                      <a:round/>
                      <a:headEnd type="none" w="sm" len="sm"/>
                      <a:tailEnd type="none" w="sm" len="sm"/>
                    </a:lnT>
                  </a:tcPr>
                </a:tc>
                <a:tc>
                  <a:txBody>
                    <a:bodyPr/>
                    <a:lstStyle/>
                    <a:p>
                      <a:pPr marL="0" marR="0" lvl="0" indent="0" algn="l" rtl="0">
                        <a:lnSpc>
                          <a:spcPct val="120000"/>
                        </a:lnSpc>
                        <a:spcBef>
                          <a:spcPts val="0"/>
                        </a:spcBef>
                        <a:spcAft>
                          <a:spcPts val="0"/>
                        </a:spcAft>
                        <a:buNone/>
                      </a:pPr>
                      <a:r>
                        <a:rPr lang="en-US" sz="1200" b="1" i="0" u="none" strike="noStrike" cap="none">
                          <a:solidFill>
                            <a:srgbClr val="5ECF92"/>
                          </a:solidFill>
                          <a:latin typeface="Arial"/>
                          <a:ea typeface="Arial"/>
                          <a:cs typeface="Arial"/>
                          <a:sym typeface="Arial"/>
                        </a:rPr>
                        <a:t>Key Elements:</a:t>
                      </a:r>
                      <a:endParaRPr/>
                    </a:p>
                    <a:p>
                      <a:pPr marL="0" marR="0" lvl="0" indent="0" algn="l" rtl="0">
                        <a:lnSpc>
                          <a:spcPct val="120000"/>
                        </a:lnSpc>
                        <a:spcBef>
                          <a:spcPts val="0"/>
                        </a:spcBef>
                        <a:spcAft>
                          <a:spcPts val="0"/>
                        </a:spcAft>
                        <a:buNone/>
                      </a:pPr>
                      <a:endParaRPr sz="1200" b="0" i="0" u="none" strike="noStrike" cap="none">
                        <a:solidFill>
                          <a:srgbClr val="000000"/>
                        </a:solidFill>
                        <a:latin typeface="Arial"/>
                        <a:ea typeface="Arial"/>
                        <a:cs typeface="Arial"/>
                        <a:sym typeface="Arial"/>
                      </a:endParaRPr>
                    </a:p>
                    <a:p>
                      <a:pPr marL="298450" marR="0" lvl="0" indent="-285750" algn="l" rtl="0">
                        <a:lnSpc>
                          <a:spcPct val="120000"/>
                        </a:lnSpc>
                        <a:spcBef>
                          <a:spcPts val="0"/>
                        </a:spcBef>
                        <a:spcAft>
                          <a:spcPts val="0"/>
                        </a:spcAft>
                        <a:buClr>
                          <a:srgbClr val="000000"/>
                        </a:buClr>
                        <a:buSzPts val="1200"/>
                        <a:buFont typeface="Arial"/>
                        <a:buChar char="•"/>
                      </a:pPr>
                      <a:r>
                        <a:rPr lang="en-US" sz="1200" b="0" i="0" u="none" strike="noStrike" cap="none">
                          <a:solidFill>
                            <a:srgbClr val="000000"/>
                          </a:solidFill>
                          <a:latin typeface="Arial"/>
                          <a:ea typeface="Arial"/>
                          <a:cs typeface="Arial"/>
                          <a:sym typeface="Arial"/>
                        </a:rPr>
                        <a:t>Due diligence</a:t>
                      </a:r>
                      <a:endParaRPr/>
                    </a:p>
                    <a:p>
                      <a:pPr marL="298450" marR="0" lvl="0" indent="-285750" algn="l" rtl="0">
                        <a:lnSpc>
                          <a:spcPct val="120000"/>
                        </a:lnSpc>
                        <a:spcBef>
                          <a:spcPts val="0"/>
                        </a:spcBef>
                        <a:spcAft>
                          <a:spcPts val="0"/>
                        </a:spcAft>
                        <a:buClr>
                          <a:srgbClr val="000000"/>
                        </a:buClr>
                        <a:buSzPts val="1200"/>
                        <a:buFont typeface="Arial"/>
                        <a:buChar char="•"/>
                      </a:pPr>
                      <a:r>
                        <a:rPr lang="en-US" sz="1200" b="0" i="0" u="none" strike="noStrike" cap="none">
                          <a:solidFill>
                            <a:srgbClr val="000000"/>
                          </a:solidFill>
                          <a:latin typeface="Arial"/>
                          <a:ea typeface="Arial"/>
                          <a:cs typeface="Arial"/>
                          <a:sym typeface="Arial"/>
                        </a:rPr>
                        <a:t>Contractual Agreements</a:t>
                      </a:r>
                      <a:endParaRPr/>
                    </a:p>
                    <a:p>
                      <a:pPr marL="298450" marR="0" lvl="0" indent="-285750" algn="l" rtl="0">
                        <a:lnSpc>
                          <a:spcPct val="120000"/>
                        </a:lnSpc>
                        <a:spcBef>
                          <a:spcPts val="0"/>
                        </a:spcBef>
                        <a:spcAft>
                          <a:spcPts val="0"/>
                        </a:spcAft>
                        <a:buClr>
                          <a:srgbClr val="000000"/>
                        </a:buClr>
                        <a:buSzPts val="1200"/>
                        <a:buFont typeface="Arial"/>
                        <a:buChar char="•"/>
                      </a:pPr>
                      <a:r>
                        <a:rPr lang="en-US" sz="1200" b="0" i="0" u="none" strike="noStrike" cap="none">
                          <a:solidFill>
                            <a:srgbClr val="000000"/>
                          </a:solidFill>
                          <a:latin typeface="Arial"/>
                          <a:ea typeface="Arial"/>
                          <a:cs typeface="Arial"/>
                          <a:sym typeface="Arial"/>
                        </a:rPr>
                        <a:t>Ongoing monitoring</a:t>
                      </a:r>
                      <a:endParaRPr sz="1200" b="0" u="none" strike="noStrike" cap="none">
                        <a:latin typeface="Arial"/>
                        <a:ea typeface="Arial"/>
                        <a:cs typeface="Arial"/>
                        <a:sym typeface="Arial"/>
                      </a:endParaRPr>
                    </a:p>
                    <a:p>
                      <a:pPr marL="0" marR="0" lvl="0" indent="0" algn="l" rtl="0">
                        <a:lnSpc>
                          <a:spcPct val="120000"/>
                        </a:lnSpc>
                        <a:spcBef>
                          <a:spcPts val="0"/>
                        </a:spcBef>
                        <a:spcAft>
                          <a:spcPts val="0"/>
                        </a:spcAft>
                        <a:buNone/>
                      </a:pPr>
                      <a:endParaRPr sz="1200" b="0" u="none" strike="noStrike" cap="none">
                        <a:latin typeface="Arial"/>
                        <a:ea typeface="Arial"/>
                        <a:cs typeface="Arial"/>
                        <a:sym typeface="Arial"/>
                      </a:endParaRPr>
                    </a:p>
                  </a:txBody>
                  <a:tcPr marL="91450" marR="91450" marT="180000" marB="180000">
                    <a:lnT w="12700" cap="flat" cmpd="sng">
                      <a:solidFill>
                        <a:srgbClr val="5ECF92"/>
                      </a:solidFill>
                      <a:prstDash val="solid"/>
                      <a:round/>
                      <a:headEnd type="none" w="sm" len="sm"/>
                      <a:tailEnd type="none" w="sm" len="sm"/>
                    </a:lnT>
                  </a:tcPr>
                </a:tc>
                <a:tc>
                  <a:txBody>
                    <a:bodyPr/>
                    <a:lstStyle/>
                    <a:p>
                      <a:pPr marL="0" marR="0" lvl="0" indent="0" algn="l" rtl="0">
                        <a:lnSpc>
                          <a:spcPct val="120000"/>
                        </a:lnSpc>
                        <a:spcBef>
                          <a:spcPts val="0"/>
                        </a:spcBef>
                        <a:spcAft>
                          <a:spcPts val="0"/>
                        </a:spcAft>
                        <a:buNone/>
                      </a:pPr>
                      <a:r>
                        <a:rPr lang="en-US" sz="1200" b="1" i="0" u="none" strike="noStrike" cap="none">
                          <a:solidFill>
                            <a:srgbClr val="BEE281"/>
                          </a:solidFill>
                          <a:latin typeface="Arial"/>
                          <a:ea typeface="Arial"/>
                          <a:cs typeface="Arial"/>
                          <a:sym typeface="Arial"/>
                        </a:rPr>
                        <a:t>Key Elements:</a:t>
                      </a:r>
                      <a:endParaRPr/>
                    </a:p>
                    <a:p>
                      <a:pPr marL="0" marR="0" lvl="0" indent="0" algn="l" rtl="0">
                        <a:lnSpc>
                          <a:spcPct val="120000"/>
                        </a:lnSpc>
                        <a:spcBef>
                          <a:spcPts val="0"/>
                        </a:spcBef>
                        <a:spcAft>
                          <a:spcPts val="0"/>
                        </a:spcAft>
                        <a:buNone/>
                      </a:pPr>
                      <a:endParaRPr sz="1200" b="0" i="0" u="none" strike="noStrike" cap="none">
                        <a:solidFill>
                          <a:srgbClr val="000000"/>
                        </a:solidFill>
                        <a:latin typeface="Arial"/>
                        <a:ea typeface="Arial"/>
                        <a:cs typeface="Arial"/>
                        <a:sym typeface="Arial"/>
                      </a:endParaRPr>
                    </a:p>
                    <a:p>
                      <a:pPr marL="355600" marR="0" lvl="0" indent="-285750" algn="l" rtl="0">
                        <a:lnSpc>
                          <a:spcPct val="120000"/>
                        </a:lnSpc>
                        <a:spcBef>
                          <a:spcPts val="0"/>
                        </a:spcBef>
                        <a:spcAft>
                          <a:spcPts val="0"/>
                        </a:spcAft>
                        <a:buClr>
                          <a:srgbClr val="000000"/>
                        </a:buClr>
                        <a:buSzPts val="1200"/>
                        <a:buFont typeface="Arial"/>
                        <a:buChar char="•"/>
                      </a:pPr>
                      <a:r>
                        <a:rPr lang="en-US" sz="1200" b="0" i="0" u="none" strike="noStrike" cap="none">
                          <a:solidFill>
                            <a:srgbClr val="000000"/>
                          </a:solidFill>
                          <a:latin typeface="Arial"/>
                          <a:ea typeface="Arial"/>
                          <a:cs typeface="Arial"/>
                          <a:sym typeface="Arial"/>
                        </a:rPr>
                        <a:t>Establishing information-sharing arrangements with peers</a:t>
                      </a:r>
                      <a:endParaRPr/>
                    </a:p>
                    <a:p>
                      <a:pPr marL="355600" marR="0" lvl="0" indent="-285750" algn="l" rtl="0">
                        <a:lnSpc>
                          <a:spcPct val="120000"/>
                        </a:lnSpc>
                        <a:spcBef>
                          <a:spcPts val="0"/>
                        </a:spcBef>
                        <a:spcAft>
                          <a:spcPts val="0"/>
                        </a:spcAft>
                        <a:buClr>
                          <a:srgbClr val="000000"/>
                        </a:buClr>
                        <a:buSzPts val="1200"/>
                        <a:buFont typeface="Arial"/>
                        <a:buChar char="•"/>
                      </a:pPr>
                      <a:r>
                        <a:rPr lang="en-US" sz="1200" b="0" i="0" u="none" strike="noStrike" cap="none">
                          <a:solidFill>
                            <a:srgbClr val="000000"/>
                          </a:solidFill>
                          <a:latin typeface="Arial"/>
                          <a:ea typeface="Arial"/>
                          <a:cs typeface="Arial"/>
                          <a:sym typeface="Arial"/>
                        </a:rPr>
                        <a:t>Protecting shared information</a:t>
                      </a:r>
                      <a:endParaRPr/>
                    </a:p>
                    <a:p>
                      <a:pPr marL="355600" marR="0" lvl="0" indent="-285750" algn="l" rtl="0">
                        <a:lnSpc>
                          <a:spcPct val="120000"/>
                        </a:lnSpc>
                        <a:spcBef>
                          <a:spcPts val="0"/>
                        </a:spcBef>
                        <a:spcAft>
                          <a:spcPts val="0"/>
                        </a:spcAft>
                        <a:buClr>
                          <a:srgbClr val="000000"/>
                        </a:buClr>
                        <a:buSzPts val="1200"/>
                        <a:buFont typeface="Arial"/>
                        <a:buChar char="•"/>
                      </a:pPr>
                      <a:r>
                        <a:rPr lang="en-US" sz="1200" b="0" i="0" u="none" strike="noStrike" cap="none">
                          <a:solidFill>
                            <a:srgbClr val="000000"/>
                          </a:solidFill>
                          <a:latin typeface="Arial"/>
                          <a:ea typeface="Arial"/>
                          <a:cs typeface="Arial"/>
                          <a:sym typeface="Arial"/>
                        </a:rPr>
                        <a:t>Leveraging intelligence to improve cyber posture</a:t>
                      </a:r>
                      <a:endParaRPr sz="1200" b="0" u="none" strike="noStrike" cap="none">
                        <a:latin typeface="Arial"/>
                        <a:ea typeface="Arial"/>
                        <a:cs typeface="Arial"/>
                        <a:sym typeface="Arial"/>
                      </a:endParaRPr>
                    </a:p>
                  </a:txBody>
                  <a:tcPr marL="91450" marR="91450" marT="180000" marB="180000">
                    <a:lnT w="12700" cap="flat" cmpd="sng">
                      <a:solidFill>
                        <a:srgbClr val="BEE281"/>
                      </a:solidFill>
                      <a:prstDash val="solid"/>
                      <a:round/>
                      <a:headEnd type="none" w="sm" len="sm"/>
                      <a:tailEnd type="none" w="sm" len="sm"/>
                    </a:lnT>
                  </a:tcPr>
                </a:tc>
                <a:extLst>
                  <a:ext uri="{0D108BD9-81ED-4DB2-BD59-A6C34878D82A}">
                    <a16:rowId xmlns:a16="http://schemas.microsoft.com/office/drawing/2014/main" val="10002"/>
                  </a:ext>
                </a:extLst>
              </a:tr>
            </a:tbl>
          </a:graphicData>
        </a:graphic>
      </p:graphicFrame>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65"/>
        <p:cNvGrpSpPr/>
        <p:nvPr/>
      </p:nvGrpSpPr>
      <p:grpSpPr>
        <a:xfrm>
          <a:off x="0" y="0"/>
          <a:ext cx="0" cy="0"/>
          <a:chOff x="0" y="0"/>
          <a:chExt cx="0" cy="0"/>
        </a:xfrm>
      </p:grpSpPr>
      <p:sp>
        <p:nvSpPr>
          <p:cNvPr id="166" name="Google Shape;166;p6"/>
          <p:cNvSpPr txBox="1">
            <a:spLocks noGrp="1"/>
          </p:cNvSpPr>
          <p:nvPr>
            <p:ph type="title"/>
          </p:nvPr>
        </p:nvSpPr>
        <p:spPr>
          <a:xfrm>
            <a:off x="430695" y="159026"/>
            <a:ext cx="10515600" cy="89121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Calibri"/>
              <a:buNone/>
            </a:pPr>
            <a:r>
              <a:rPr lang="en-US" sz="4400">
                <a:solidFill>
                  <a:srgbClr val="226081"/>
                </a:solidFill>
                <a:latin typeface="Arial"/>
                <a:ea typeface="Arial"/>
                <a:cs typeface="Arial"/>
                <a:sym typeface="Arial"/>
              </a:rPr>
              <a:t>DORA Key Concepts</a:t>
            </a:r>
            <a:endParaRPr>
              <a:solidFill>
                <a:srgbClr val="226081"/>
              </a:solidFill>
            </a:endParaRPr>
          </a:p>
        </p:txBody>
      </p:sp>
      <p:sp>
        <p:nvSpPr>
          <p:cNvPr id="167" name="Google Shape;167;p6"/>
          <p:cNvSpPr txBox="1"/>
          <p:nvPr/>
        </p:nvSpPr>
        <p:spPr>
          <a:xfrm>
            <a:off x="5286211" y="1063538"/>
            <a:ext cx="697627" cy="646331"/>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3600" b="1" i="0" u="none" strike="noStrike" cap="none">
                <a:solidFill>
                  <a:srgbClr val="DF7A63"/>
                </a:solidFill>
                <a:latin typeface="Arial"/>
                <a:ea typeface="Arial"/>
                <a:cs typeface="Arial"/>
                <a:sym typeface="Arial"/>
              </a:rPr>
              <a:t>01</a:t>
            </a:r>
            <a:endParaRPr/>
          </a:p>
        </p:txBody>
      </p:sp>
      <p:sp>
        <p:nvSpPr>
          <p:cNvPr id="168" name="Google Shape;168;p6"/>
          <p:cNvSpPr txBox="1"/>
          <p:nvPr/>
        </p:nvSpPr>
        <p:spPr>
          <a:xfrm>
            <a:off x="5983839" y="1386707"/>
            <a:ext cx="5135262" cy="43088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1100" b="0" i="0" u="none" strike="noStrike" cap="none">
                <a:solidFill>
                  <a:srgbClr val="000000"/>
                </a:solidFill>
                <a:latin typeface="Arial"/>
                <a:ea typeface="Arial"/>
                <a:cs typeface="Arial"/>
                <a:sym typeface="Arial"/>
              </a:rPr>
              <a:t>This refers to the significance of an event, fact, or item. Materiality matters because it can influence decisions, affect interpretations, or change outcomes. </a:t>
            </a:r>
            <a:endParaRPr sz="1100" b="0" i="0" u="none" strike="noStrike" cap="none">
              <a:solidFill>
                <a:srgbClr val="595959"/>
              </a:solidFill>
              <a:latin typeface="Arial"/>
              <a:ea typeface="Arial"/>
              <a:cs typeface="Arial"/>
              <a:sym typeface="Arial"/>
            </a:endParaRPr>
          </a:p>
        </p:txBody>
      </p:sp>
      <p:sp>
        <p:nvSpPr>
          <p:cNvPr id="169" name="Google Shape;169;p6"/>
          <p:cNvSpPr txBox="1"/>
          <p:nvPr/>
        </p:nvSpPr>
        <p:spPr>
          <a:xfrm>
            <a:off x="5983839" y="1128270"/>
            <a:ext cx="2830977" cy="369332"/>
          </a:xfrm>
          <a:prstGeom prst="rect">
            <a:avLst/>
          </a:prstGeom>
          <a:noFill/>
          <a:ln>
            <a:noFill/>
          </a:ln>
        </p:spPr>
        <p:txBody>
          <a:bodyPr spcFirstLastPara="1" wrap="square" lIns="91425" tIns="45700" rIns="91425" bIns="45700" anchor="b" anchorCtr="0">
            <a:spAutoFit/>
          </a:bodyPr>
          <a:lstStyle/>
          <a:p>
            <a:pPr marL="0" marR="0" lvl="0" indent="0" algn="l" rtl="0">
              <a:lnSpc>
                <a:spcPct val="100000"/>
              </a:lnSpc>
              <a:spcBef>
                <a:spcPts val="0"/>
              </a:spcBef>
              <a:spcAft>
                <a:spcPts val="0"/>
              </a:spcAft>
              <a:buNone/>
            </a:pPr>
            <a:r>
              <a:rPr lang="en-US" sz="1800" b="1" i="0" u="none" strike="noStrike" cap="none">
                <a:solidFill>
                  <a:srgbClr val="DF7A63"/>
                </a:solidFill>
                <a:latin typeface="Arial"/>
                <a:ea typeface="Arial"/>
                <a:cs typeface="Arial"/>
                <a:sym typeface="Arial"/>
              </a:rPr>
              <a:t>MATERIALITY</a:t>
            </a:r>
            <a:endParaRPr sz="1800" b="1" i="0" u="none" strike="noStrike" cap="none">
              <a:solidFill>
                <a:srgbClr val="DF7A63"/>
              </a:solidFill>
              <a:latin typeface="Arial"/>
              <a:ea typeface="Arial"/>
              <a:cs typeface="Arial"/>
              <a:sym typeface="Arial"/>
            </a:endParaRPr>
          </a:p>
        </p:txBody>
      </p:sp>
      <p:sp>
        <p:nvSpPr>
          <p:cNvPr id="170" name="Google Shape;170;p6"/>
          <p:cNvSpPr txBox="1"/>
          <p:nvPr/>
        </p:nvSpPr>
        <p:spPr>
          <a:xfrm>
            <a:off x="5286211" y="1887513"/>
            <a:ext cx="697627" cy="646331"/>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3600" b="1" i="0" u="none" strike="noStrike" cap="none">
                <a:solidFill>
                  <a:srgbClr val="A097D5"/>
                </a:solidFill>
                <a:latin typeface="Arial"/>
                <a:ea typeface="Arial"/>
                <a:cs typeface="Arial"/>
                <a:sym typeface="Arial"/>
              </a:rPr>
              <a:t>02</a:t>
            </a:r>
            <a:endParaRPr/>
          </a:p>
        </p:txBody>
      </p:sp>
      <p:sp>
        <p:nvSpPr>
          <p:cNvPr id="171" name="Google Shape;171;p6"/>
          <p:cNvSpPr txBox="1"/>
          <p:nvPr/>
        </p:nvSpPr>
        <p:spPr>
          <a:xfrm>
            <a:off x="5983840" y="2246277"/>
            <a:ext cx="5135264" cy="769441"/>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1100" b="0" i="0" u="none" strike="noStrike" cap="none">
                <a:solidFill>
                  <a:srgbClr val="000000"/>
                </a:solidFill>
                <a:latin typeface="Arial"/>
                <a:ea typeface="Arial"/>
                <a:cs typeface="Arial"/>
                <a:sym typeface="Arial"/>
              </a:rPr>
              <a:t>This involves the identification, evaluation, and prioritization of risks, and the application of resources to minimize, control, and mitigate their impact. A business might assess the risk of a data breach and manage it by enhancing their cybersecurity measures.</a:t>
            </a:r>
            <a:endParaRPr sz="1100" b="0" i="0" u="none" strike="noStrike" cap="none">
              <a:solidFill>
                <a:srgbClr val="595959"/>
              </a:solidFill>
              <a:latin typeface="Arial"/>
              <a:ea typeface="Arial"/>
              <a:cs typeface="Arial"/>
              <a:sym typeface="Arial"/>
            </a:endParaRPr>
          </a:p>
        </p:txBody>
      </p:sp>
      <p:sp>
        <p:nvSpPr>
          <p:cNvPr id="172" name="Google Shape;172;p6"/>
          <p:cNvSpPr txBox="1"/>
          <p:nvPr/>
        </p:nvSpPr>
        <p:spPr>
          <a:xfrm>
            <a:off x="5983840" y="1971173"/>
            <a:ext cx="4294016" cy="369332"/>
          </a:xfrm>
          <a:prstGeom prst="rect">
            <a:avLst/>
          </a:prstGeom>
          <a:noFill/>
          <a:ln>
            <a:noFill/>
          </a:ln>
        </p:spPr>
        <p:txBody>
          <a:bodyPr spcFirstLastPara="1" wrap="square" lIns="91425" tIns="45700" rIns="91425" bIns="45700" anchor="b" anchorCtr="0">
            <a:spAutoFit/>
          </a:bodyPr>
          <a:lstStyle/>
          <a:p>
            <a:pPr marL="0" marR="0" lvl="0" indent="0" algn="l" rtl="0">
              <a:lnSpc>
                <a:spcPct val="100000"/>
              </a:lnSpc>
              <a:spcBef>
                <a:spcPts val="0"/>
              </a:spcBef>
              <a:spcAft>
                <a:spcPts val="0"/>
              </a:spcAft>
              <a:buNone/>
            </a:pPr>
            <a:r>
              <a:rPr lang="en-US" sz="1800" b="1" i="0" u="none" strike="noStrike" cap="none">
                <a:solidFill>
                  <a:srgbClr val="A097D5"/>
                </a:solidFill>
                <a:latin typeface="Arial"/>
                <a:ea typeface="Arial"/>
                <a:cs typeface="Arial"/>
                <a:sym typeface="Arial"/>
              </a:rPr>
              <a:t>RISK ASSESSMENT/MANAGEMENT</a:t>
            </a:r>
            <a:endParaRPr sz="1800" b="1" i="0" u="none" strike="noStrike" cap="none">
              <a:solidFill>
                <a:srgbClr val="A097D5"/>
              </a:solidFill>
              <a:latin typeface="Arial"/>
              <a:ea typeface="Arial"/>
              <a:cs typeface="Arial"/>
              <a:sym typeface="Arial"/>
            </a:endParaRPr>
          </a:p>
        </p:txBody>
      </p:sp>
      <p:sp>
        <p:nvSpPr>
          <p:cNvPr id="173" name="Google Shape;173;p6"/>
          <p:cNvSpPr txBox="1"/>
          <p:nvPr/>
        </p:nvSpPr>
        <p:spPr>
          <a:xfrm>
            <a:off x="5286211" y="3010706"/>
            <a:ext cx="697627" cy="646331"/>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3600" b="1" i="0" u="none" strike="noStrike" cap="none">
                <a:solidFill>
                  <a:srgbClr val="459BC0"/>
                </a:solidFill>
                <a:latin typeface="Arial"/>
                <a:ea typeface="Arial"/>
                <a:cs typeface="Arial"/>
                <a:sym typeface="Arial"/>
              </a:rPr>
              <a:t>03</a:t>
            </a:r>
            <a:endParaRPr/>
          </a:p>
        </p:txBody>
      </p:sp>
      <p:sp>
        <p:nvSpPr>
          <p:cNvPr id="174" name="Google Shape;174;p6"/>
          <p:cNvSpPr txBox="1"/>
          <p:nvPr/>
        </p:nvSpPr>
        <p:spPr>
          <a:xfrm>
            <a:off x="5983839" y="3375500"/>
            <a:ext cx="5135264" cy="769441"/>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1100" b="0" i="0" u="none" strike="noStrike" cap="none">
                <a:solidFill>
                  <a:srgbClr val="000000"/>
                </a:solidFill>
                <a:latin typeface="Arial"/>
                <a:ea typeface="Arial"/>
                <a:cs typeface="Arial"/>
                <a:sym typeface="Arial"/>
              </a:rPr>
              <a:t>This is the process of documenting all details of an event that could possibly result in personal injury or damage to property. For instance, if a worker is injured on a construction site, an incident report would be necessary to document what happened and why.</a:t>
            </a:r>
            <a:endParaRPr sz="1100" b="0" i="0" u="none" strike="noStrike" cap="none">
              <a:solidFill>
                <a:srgbClr val="595959"/>
              </a:solidFill>
              <a:latin typeface="Arial"/>
              <a:ea typeface="Arial"/>
              <a:cs typeface="Arial"/>
              <a:sym typeface="Arial"/>
            </a:endParaRPr>
          </a:p>
        </p:txBody>
      </p:sp>
      <p:sp>
        <p:nvSpPr>
          <p:cNvPr id="175" name="Google Shape;175;p6"/>
          <p:cNvSpPr txBox="1"/>
          <p:nvPr/>
        </p:nvSpPr>
        <p:spPr>
          <a:xfrm>
            <a:off x="5983839" y="3095019"/>
            <a:ext cx="4294016" cy="369332"/>
          </a:xfrm>
          <a:prstGeom prst="rect">
            <a:avLst/>
          </a:prstGeom>
          <a:noFill/>
          <a:ln>
            <a:noFill/>
          </a:ln>
        </p:spPr>
        <p:txBody>
          <a:bodyPr spcFirstLastPara="1" wrap="square" lIns="91425" tIns="45700" rIns="91425" bIns="45700" anchor="b" anchorCtr="0">
            <a:spAutoFit/>
          </a:bodyPr>
          <a:lstStyle/>
          <a:p>
            <a:pPr marL="0" marR="0" lvl="0" indent="0" algn="l" rtl="0">
              <a:lnSpc>
                <a:spcPct val="100000"/>
              </a:lnSpc>
              <a:spcBef>
                <a:spcPts val="0"/>
              </a:spcBef>
              <a:spcAft>
                <a:spcPts val="0"/>
              </a:spcAft>
              <a:buNone/>
            </a:pPr>
            <a:r>
              <a:rPr lang="en-US" sz="1800" b="1" i="0" u="none" strike="noStrike" cap="none">
                <a:solidFill>
                  <a:srgbClr val="459BC0"/>
                </a:solidFill>
                <a:latin typeface="Arial"/>
                <a:ea typeface="Arial"/>
                <a:cs typeface="Arial"/>
                <a:sym typeface="Arial"/>
              </a:rPr>
              <a:t>INCIDENT REPORTING</a:t>
            </a:r>
            <a:endParaRPr sz="1800" b="1" i="0" u="none" strike="noStrike" cap="none">
              <a:solidFill>
                <a:srgbClr val="459BC0"/>
              </a:solidFill>
              <a:latin typeface="Arial"/>
              <a:ea typeface="Arial"/>
              <a:cs typeface="Arial"/>
              <a:sym typeface="Arial"/>
            </a:endParaRPr>
          </a:p>
        </p:txBody>
      </p:sp>
      <p:sp>
        <p:nvSpPr>
          <p:cNvPr id="176" name="Google Shape;176;p6"/>
          <p:cNvSpPr txBox="1"/>
          <p:nvPr/>
        </p:nvSpPr>
        <p:spPr>
          <a:xfrm>
            <a:off x="5286211" y="4134274"/>
            <a:ext cx="697627" cy="646331"/>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3600" b="1" i="0" u="none" strike="noStrike" cap="none">
                <a:solidFill>
                  <a:srgbClr val="5ECF92"/>
                </a:solidFill>
                <a:latin typeface="Arial"/>
                <a:ea typeface="Arial"/>
                <a:cs typeface="Arial"/>
                <a:sym typeface="Arial"/>
              </a:rPr>
              <a:t>04</a:t>
            </a:r>
            <a:endParaRPr/>
          </a:p>
        </p:txBody>
      </p:sp>
      <p:sp>
        <p:nvSpPr>
          <p:cNvPr id="177" name="Google Shape;177;p6"/>
          <p:cNvSpPr txBox="1"/>
          <p:nvPr/>
        </p:nvSpPr>
        <p:spPr>
          <a:xfrm>
            <a:off x="5983840" y="4522850"/>
            <a:ext cx="5135264" cy="769441"/>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1100" b="0" i="0" u="none" strike="noStrike" cap="none">
                <a:solidFill>
                  <a:srgbClr val="000000"/>
                </a:solidFill>
                <a:latin typeface="Arial"/>
                <a:ea typeface="Arial"/>
                <a:cs typeface="Arial"/>
                <a:sym typeface="Arial"/>
              </a:rPr>
              <a:t>Governance refers to the structures and processes in place for managing an organization and guiding its path towards achieving its goals. An example of this could be a corporation's board of directors who set the strategic direction and oversee the management of the company.</a:t>
            </a:r>
            <a:endParaRPr sz="1100" b="0" i="0" u="none" strike="noStrike" cap="none">
              <a:solidFill>
                <a:srgbClr val="595959"/>
              </a:solidFill>
              <a:latin typeface="Arial"/>
              <a:ea typeface="Arial"/>
              <a:cs typeface="Arial"/>
              <a:sym typeface="Arial"/>
            </a:endParaRPr>
          </a:p>
        </p:txBody>
      </p:sp>
      <p:sp>
        <p:nvSpPr>
          <p:cNvPr id="178" name="Google Shape;178;p6"/>
          <p:cNvSpPr txBox="1"/>
          <p:nvPr/>
        </p:nvSpPr>
        <p:spPr>
          <a:xfrm>
            <a:off x="5983839" y="4223301"/>
            <a:ext cx="4294016" cy="369332"/>
          </a:xfrm>
          <a:prstGeom prst="rect">
            <a:avLst/>
          </a:prstGeom>
          <a:noFill/>
          <a:ln>
            <a:noFill/>
          </a:ln>
        </p:spPr>
        <p:txBody>
          <a:bodyPr spcFirstLastPara="1" wrap="square" lIns="91425" tIns="45700" rIns="91425" bIns="45700" anchor="b" anchorCtr="0">
            <a:spAutoFit/>
          </a:bodyPr>
          <a:lstStyle/>
          <a:p>
            <a:pPr marL="0" marR="0" lvl="0" indent="0" algn="l" rtl="0">
              <a:lnSpc>
                <a:spcPct val="100000"/>
              </a:lnSpc>
              <a:spcBef>
                <a:spcPts val="0"/>
              </a:spcBef>
              <a:spcAft>
                <a:spcPts val="0"/>
              </a:spcAft>
              <a:buNone/>
            </a:pPr>
            <a:r>
              <a:rPr lang="en-US" sz="1800" b="1" i="0" u="none" strike="noStrike" cap="none">
                <a:solidFill>
                  <a:srgbClr val="5ECF92"/>
                </a:solidFill>
                <a:latin typeface="Arial"/>
                <a:ea typeface="Arial"/>
                <a:cs typeface="Arial"/>
                <a:sym typeface="Arial"/>
              </a:rPr>
              <a:t>GOVERNANCE</a:t>
            </a:r>
            <a:endParaRPr sz="1800" b="1" i="0" u="none" strike="noStrike" cap="none">
              <a:solidFill>
                <a:srgbClr val="5ECF92"/>
              </a:solidFill>
              <a:latin typeface="Arial"/>
              <a:ea typeface="Arial"/>
              <a:cs typeface="Arial"/>
              <a:sym typeface="Arial"/>
            </a:endParaRPr>
          </a:p>
        </p:txBody>
      </p:sp>
      <p:sp>
        <p:nvSpPr>
          <p:cNvPr id="179" name="Google Shape;179;p6"/>
          <p:cNvSpPr txBox="1"/>
          <p:nvPr/>
        </p:nvSpPr>
        <p:spPr>
          <a:xfrm>
            <a:off x="5286211" y="5417362"/>
            <a:ext cx="697627" cy="646331"/>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3600" b="1" i="0" u="none" strike="noStrike" cap="none">
                <a:solidFill>
                  <a:srgbClr val="BEE281"/>
                </a:solidFill>
                <a:latin typeface="Arial"/>
                <a:ea typeface="Arial"/>
                <a:cs typeface="Arial"/>
                <a:sym typeface="Arial"/>
              </a:rPr>
              <a:t>05</a:t>
            </a:r>
            <a:endParaRPr/>
          </a:p>
        </p:txBody>
      </p:sp>
      <p:sp>
        <p:nvSpPr>
          <p:cNvPr id="180" name="Google Shape;180;p6"/>
          <p:cNvSpPr txBox="1"/>
          <p:nvPr/>
        </p:nvSpPr>
        <p:spPr>
          <a:xfrm>
            <a:off x="5983838" y="5715044"/>
            <a:ext cx="5135263" cy="769441"/>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1100" b="0" i="0" u="none" strike="noStrike" cap="none">
                <a:solidFill>
                  <a:srgbClr val="000000"/>
                </a:solidFill>
                <a:latin typeface="Arial"/>
                <a:ea typeface="Arial"/>
                <a:cs typeface="Arial"/>
                <a:sym typeface="Arial"/>
              </a:rPr>
              <a:t>This is an organization’s ability to withstand, adapt to, and recover from disruptions while continuing to serve its customers or perform its critical operations. A bank, for example, may demonstrate operational resilience by ensuring it can still operate during a power cut or cyber attack.</a:t>
            </a:r>
            <a:endParaRPr sz="1100" b="0" i="0" u="none" strike="noStrike" cap="none">
              <a:solidFill>
                <a:srgbClr val="595959"/>
              </a:solidFill>
              <a:latin typeface="Arial"/>
              <a:ea typeface="Arial"/>
              <a:cs typeface="Arial"/>
              <a:sym typeface="Arial"/>
            </a:endParaRPr>
          </a:p>
        </p:txBody>
      </p:sp>
      <p:sp>
        <p:nvSpPr>
          <p:cNvPr id="181" name="Google Shape;181;p6"/>
          <p:cNvSpPr txBox="1"/>
          <p:nvPr/>
        </p:nvSpPr>
        <p:spPr>
          <a:xfrm>
            <a:off x="5983839" y="5440132"/>
            <a:ext cx="4294016" cy="369332"/>
          </a:xfrm>
          <a:prstGeom prst="rect">
            <a:avLst/>
          </a:prstGeom>
          <a:noFill/>
          <a:ln>
            <a:noFill/>
          </a:ln>
        </p:spPr>
        <p:txBody>
          <a:bodyPr spcFirstLastPara="1" wrap="square" lIns="91425" tIns="45700" rIns="91425" bIns="45700" anchor="b" anchorCtr="0">
            <a:spAutoFit/>
          </a:bodyPr>
          <a:lstStyle/>
          <a:p>
            <a:pPr marL="0" marR="0" lvl="0" indent="0" algn="l" rtl="0">
              <a:lnSpc>
                <a:spcPct val="100000"/>
              </a:lnSpc>
              <a:spcBef>
                <a:spcPts val="0"/>
              </a:spcBef>
              <a:spcAft>
                <a:spcPts val="0"/>
              </a:spcAft>
              <a:buNone/>
            </a:pPr>
            <a:r>
              <a:rPr lang="en-US" sz="1800" b="1" i="0" u="none" strike="noStrike" cap="none">
                <a:solidFill>
                  <a:srgbClr val="BEE281"/>
                </a:solidFill>
                <a:latin typeface="Arial"/>
                <a:ea typeface="Arial"/>
                <a:cs typeface="Arial"/>
                <a:sym typeface="Arial"/>
              </a:rPr>
              <a:t>OPERATIONAL RESILIENCE</a:t>
            </a:r>
            <a:endParaRPr sz="1800" b="1" i="0" u="none" strike="noStrike" cap="none">
              <a:solidFill>
                <a:srgbClr val="BEE281"/>
              </a:solidFill>
              <a:latin typeface="Arial"/>
              <a:ea typeface="Arial"/>
              <a:cs typeface="Arial"/>
              <a:sym typeface="Arial"/>
            </a:endParaRPr>
          </a:p>
        </p:txBody>
      </p:sp>
      <p:grpSp>
        <p:nvGrpSpPr>
          <p:cNvPr id="182" name="Google Shape;182;p6"/>
          <p:cNvGrpSpPr/>
          <p:nvPr/>
        </p:nvGrpSpPr>
        <p:grpSpPr>
          <a:xfrm>
            <a:off x="5247" y="1270024"/>
            <a:ext cx="4801072" cy="3909758"/>
            <a:chOff x="5246" y="1270023"/>
            <a:chExt cx="5302324" cy="4317953"/>
          </a:xfrm>
        </p:grpSpPr>
        <p:grpSp>
          <p:nvGrpSpPr>
            <p:cNvPr id="183" name="Google Shape;183;p6"/>
            <p:cNvGrpSpPr/>
            <p:nvPr/>
          </p:nvGrpSpPr>
          <p:grpSpPr>
            <a:xfrm>
              <a:off x="5246" y="1270023"/>
              <a:ext cx="5302324" cy="4317953"/>
              <a:chOff x="0" y="1243551"/>
              <a:chExt cx="6243145" cy="5084112"/>
            </a:xfrm>
          </p:grpSpPr>
          <p:sp>
            <p:nvSpPr>
              <p:cNvPr id="184" name="Google Shape;184;p6"/>
              <p:cNvSpPr/>
              <p:nvPr/>
            </p:nvSpPr>
            <p:spPr>
              <a:xfrm>
                <a:off x="3552025" y="5592707"/>
                <a:ext cx="210443" cy="734956"/>
              </a:xfrm>
              <a:custGeom>
                <a:avLst/>
                <a:gdLst/>
                <a:ahLst/>
                <a:cxnLst/>
                <a:rect l="l" t="t" r="r" b="b"/>
                <a:pathLst>
                  <a:path w="98" h="341" extrusionOk="0">
                    <a:moveTo>
                      <a:pt x="98" y="290"/>
                    </a:moveTo>
                    <a:cubicBezTo>
                      <a:pt x="98" y="318"/>
                      <a:pt x="76" y="341"/>
                      <a:pt x="49" y="341"/>
                    </a:cubicBezTo>
                    <a:cubicBezTo>
                      <a:pt x="49" y="341"/>
                      <a:pt x="49" y="341"/>
                      <a:pt x="49" y="341"/>
                    </a:cubicBezTo>
                    <a:cubicBezTo>
                      <a:pt x="22" y="341"/>
                      <a:pt x="0" y="318"/>
                      <a:pt x="0" y="290"/>
                    </a:cubicBezTo>
                    <a:cubicBezTo>
                      <a:pt x="0" y="51"/>
                      <a:pt x="0" y="51"/>
                      <a:pt x="0" y="51"/>
                    </a:cubicBezTo>
                    <a:cubicBezTo>
                      <a:pt x="0" y="23"/>
                      <a:pt x="22" y="0"/>
                      <a:pt x="49" y="0"/>
                    </a:cubicBezTo>
                    <a:cubicBezTo>
                      <a:pt x="49" y="0"/>
                      <a:pt x="49" y="0"/>
                      <a:pt x="49" y="0"/>
                    </a:cubicBezTo>
                    <a:cubicBezTo>
                      <a:pt x="76" y="0"/>
                      <a:pt x="98" y="23"/>
                      <a:pt x="98" y="51"/>
                    </a:cubicBezTo>
                    <a:lnTo>
                      <a:pt x="98" y="290"/>
                    </a:lnTo>
                    <a:close/>
                  </a:path>
                </a:pathLst>
              </a:custGeom>
              <a:solidFill>
                <a:srgbClr val="3F3F3F"/>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nvGrpSpPr>
              <p:cNvPr id="185" name="Google Shape;185;p6"/>
              <p:cNvGrpSpPr/>
              <p:nvPr/>
            </p:nvGrpSpPr>
            <p:grpSpPr>
              <a:xfrm>
                <a:off x="0" y="1243551"/>
                <a:ext cx="6243145" cy="4964580"/>
                <a:chOff x="0" y="1243551"/>
                <a:chExt cx="6243145" cy="4964580"/>
              </a:xfrm>
            </p:grpSpPr>
            <p:sp>
              <p:nvSpPr>
                <p:cNvPr id="186" name="Google Shape;186;p6"/>
                <p:cNvSpPr/>
                <p:nvPr/>
              </p:nvSpPr>
              <p:spPr>
                <a:xfrm>
                  <a:off x="3416512" y="5351974"/>
                  <a:ext cx="495817" cy="157832"/>
                </a:xfrm>
                <a:custGeom>
                  <a:avLst/>
                  <a:gdLst/>
                  <a:ahLst/>
                  <a:cxnLst/>
                  <a:rect l="l" t="t" r="r" b="b"/>
                  <a:pathLst>
                    <a:path w="229" h="73" extrusionOk="0">
                      <a:moveTo>
                        <a:pt x="227" y="52"/>
                      </a:moveTo>
                      <a:cubicBezTo>
                        <a:pt x="227" y="52"/>
                        <a:pt x="215" y="8"/>
                        <a:pt x="177" y="4"/>
                      </a:cubicBezTo>
                      <a:cubicBezTo>
                        <a:pt x="139" y="0"/>
                        <a:pt x="44" y="14"/>
                        <a:pt x="22" y="40"/>
                      </a:cubicBezTo>
                      <a:cubicBezTo>
                        <a:pt x="0" y="67"/>
                        <a:pt x="229" y="73"/>
                        <a:pt x="227" y="52"/>
                      </a:cubicBezTo>
                      <a:close/>
                    </a:path>
                  </a:pathLst>
                </a:custGeom>
                <a:solidFill>
                  <a:srgbClr val="E6986C"/>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87" name="Google Shape;187;p6"/>
                <p:cNvSpPr/>
                <p:nvPr/>
              </p:nvSpPr>
              <p:spPr>
                <a:xfrm>
                  <a:off x="3566372" y="1243551"/>
                  <a:ext cx="181746" cy="589879"/>
                </a:xfrm>
                <a:custGeom>
                  <a:avLst/>
                  <a:gdLst/>
                  <a:ahLst/>
                  <a:cxnLst/>
                  <a:rect l="l" t="t" r="r" b="b"/>
                  <a:pathLst>
                    <a:path w="84" h="274" extrusionOk="0">
                      <a:moveTo>
                        <a:pt x="84" y="201"/>
                      </a:moveTo>
                      <a:cubicBezTo>
                        <a:pt x="69" y="72"/>
                        <a:pt x="69" y="72"/>
                        <a:pt x="69" y="72"/>
                      </a:cubicBezTo>
                      <a:cubicBezTo>
                        <a:pt x="69" y="27"/>
                        <a:pt x="69" y="27"/>
                        <a:pt x="69" y="27"/>
                      </a:cubicBezTo>
                      <a:cubicBezTo>
                        <a:pt x="69" y="12"/>
                        <a:pt x="57" y="0"/>
                        <a:pt x="42" y="0"/>
                      </a:cubicBezTo>
                      <a:cubicBezTo>
                        <a:pt x="27" y="0"/>
                        <a:pt x="15" y="12"/>
                        <a:pt x="15" y="27"/>
                      </a:cubicBezTo>
                      <a:cubicBezTo>
                        <a:pt x="15" y="72"/>
                        <a:pt x="15" y="72"/>
                        <a:pt x="15" y="72"/>
                      </a:cubicBezTo>
                      <a:cubicBezTo>
                        <a:pt x="0" y="201"/>
                        <a:pt x="0" y="201"/>
                        <a:pt x="0" y="201"/>
                      </a:cubicBezTo>
                      <a:cubicBezTo>
                        <a:pt x="15" y="202"/>
                        <a:pt x="15" y="202"/>
                        <a:pt x="15" y="202"/>
                      </a:cubicBezTo>
                      <a:cubicBezTo>
                        <a:pt x="15" y="247"/>
                        <a:pt x="15" y="247"/>
                        <a:pt x="15" y="247"/>
                      </a:cubicBezTo>
                      <a:cubicBezTo>
                        <a:pt x="15" y="262"/>
                        <a:pt x="27" y="274"/>
                        <a:pt x="42" y="274"/>
                      </a:cubicBezTo>
                      <a:cubicBezTo>
                        <a:pt x="57" y="274"/>
                        <a:pt x="69" y="262"/>
                        <a:pt x="69" y="247"/>
                      </a:cubicBezTo>
                      <a:cubicBezTo>
                        <a:pt x="69" y="202"/>
                        <a:pt x="69" y="202"/>
                        <a:pt x="69" y="202"/>
                      </a:cubicBezTo>
                      <a:lnTo>
                        <a:pt x="84" y="201"/>
                      </a:lnTo>
                      <a:close/>
                    </a:path>
                  </a:pathLst>
                </a:custGeom>
                <a:solidFill>
                  <a:srgbClr val="3F3F3F"/>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88" name="Google Shape;188;p6"/>
                <p:cNvSpPr/>
                <p:nvPr/>
              </p:nvSpPr>
              <p:spPr>
                <a:xfrm>
                  <a:off x="3595069" y="1532113"/>
                  <a:ext cx="124353" cy="4644096"/>
                </a:xfrm>
                <a:custGeom>
                  <a:avLst/>
                  <a:gdLst/>
                  <a:ahLst/>
                  <a:cxnLst/>
                  <a:rect l="l" t="t" r="r" b="b"/>
                  <a:pathLst>
                    <a:path w="58" h="2154" extrusionOk="0">
                      <a:moveTo>
                        <a:pt x="58" y="2124"/>
                      </a:moveTo>
                      <a:cubicBezTo>
                        <a:pt x="58" y="2141"/>
                        <a:pt x="45" y="2154"/>
                        <a:pt x="29" y="2154"/>
                      </a:cubicBezTo>
                      <a:cubicBezTo>
                        <a:pt x="29" y="2154"/>
                        <a:pt x="29" y="2154"/>
                        <a:pt x="29" y="2154"/>
                      </a:cubicBezTo>
                      <a:cubicBezTo>
                        <a:pt x="13" y="2154"/>
                        <a:pt x="0" y="2141"/>
                        <a:pt x="0" y="2124"/>
                      </a:cubicBezTo>
                      <a:cubicBezTo>
                        <a:pt x="0" y="29"/>
                        <a:pt x="0" y="29"/>
                        <a:pt x="0" y="29"/>
                      </a:cubicBezTo>
                      <a:cubicBezTo>
                        <a:pt x="0" y="13"/>
                        <a:pt x="13" y="0"/>
                        <a:pt x="29" y="0"/>
                      </a:cubicBezTo>
                      <a:cubicBezTo>
                        <a:pt x="29" y="0"/>
                        <a:pt x="29" y="0"/>
                        <a:pt x="29" y="0"/>
                      </a:cubicBezTo>
                      <a:cubicBezTo>
                        <a:pt x="45" y="0"/>
                        <a:pt x="58" y="13"/>
                        <a:pt x="58" y="29"/>
                      </a:cubicBezTo>
                      <a:lnTo>
                        <a:pt x="58" y="2124"/>
                      </a:lnTo>
                      <a:close/>
                    </a:path>
                  </a:pathLst>
                </a:custGeom>
                <a:solidFill>
                  <a:srgbClr val="3F3F3F"/>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89" name="Google Shape;189;p6"/>
                <p:cNvSpPr/>
                <p:nvPr/>
              </p:nvSpPr>
              <p:spPr>
                <a:xfrm>
                  <a:off x="2789966" y="5399801"/>
                  <a:ext cx="1227585" cy="730174"/>
                </a:xfrm>
                <a:custGeom>
                  <a:avLst/>
                  <a:gdLst/>
                  <a:ahLst/>
                  <a:cxnLst/>
                  <a:rect l="l" t="t" r="r" b="b"/>
                  <a:pathLst>
                    <a:path w="568" h="336" extrusionOk="0">
                      <a:moveTo>
                        <a:pt x="342" y="0"/>
                      </a:moveTo>
                      <a:cubicBezTo>
                        <a:pt x="342" y="0"/>
                        <a:pt x="302" y="7"/>
                        <a:pt x="275" y="35"/>
                      </a:cubicBezTo>
                      <a:cubicBezTo>
                        <a:pt x="248" y="64"/>
                        <a:pt x="214" y="93"/>
                        <a:pt x="142" y="91"/>
                      </a:cubicBezTo>
                      <a:cubicBezTo>
                        <a:pt x="70" y="90"/>
                        <a:pt x="0" y="91"/>
                        <a:pt x="0" y="91"/>
                      </a:cubicBezTo>
                      <a:cubicBezTo>
                        <a:pt x="6" y="312"/>
                        <a:pt x="6" y="312"/>
                        <a:pt x="6" y="312"/>
                      </a:cubicBezTo>
                      <a:cubicBezTo>
                        <a:pt x="6" y="312"/>
                        <a:pt x="150" y="309"/>
                        <a:pt x="196" y="309"/>
                      </a:cubicBezTo>
                      <a:cubicBezTo>
                        <a:pt x="242" y="310"/>
                        <a:pt x="401" y="336"/>
                        <a:pt x="452" y="324"/>
                      </a:cubicBezTo>
                      <a:cubicBezTo>
                        <a:pt x="502" y="312"/>
                        <a:pt x="522" y="269"/>
                        <a:pt x="510" y="253"/>
                      </a:cubicBezTo>
                      <a:cubicBezTo>
                        <a:pt x="510" y="253"/>
                        <a:pt x="552" y="213"/>
                        <a:pt x="532" y="189"/>
                      </a:cubicBezTo>
                      <a:cubicBezTo>
                        <a:pt x="532" y="189"/>
                        <a:pt x="558" y="173"/>
                        <a:pt x="560" y="147"/>
                      </a:cubicBezTo>
                      <a:cubicBezTo>
                        <a:pt x="563" y="121"/>
                        <a:pt x="544" y="111"/>
                        <a:pt x="544" y="111"/>
                      </a:cubicBezTo>
                      <a:cubicBezTo>
                        <a:pt x="544" y="111"/>
                        <a:pt x="567" y="103"/>
                        <a:pt x="568" y="77"/>
                      </a:cubicBezTo>
                      <a:cubicBezTo>
                        <a:pt x="568" y="51"/>
                        <a:pt x="540" y="22"/>
                        <a:pt x="492" y="22"/>
                      </a:cubicBezTo>
                      <a:cubicBezTo>
                        <a:pt x="443" y="21"/>
                        <a:pt x="389" y="12"/>
                        <a:pt x="342" y="0"/>
                      </a:cubicBezTo>
                      <a:close/>
                    </a:path>
                  </a:pathLst>
                </a:custGeom>
                <a:solidFill>
                  <a:srgbClr val="F9CB99"/>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90" name="Google Shape;190;p6"/>
                <p:cNvSpPr/>
                <p:nvPr/>
              </p:nvSpPr>
              <p:spPr>
                <a:xfrm>
                  <a:off x="2824576" y="5516183"/>
                  <a:ext cx="288738" cy="648865"/>
                </a:xfrm>
                <a:prstGeom prst="rect">
                  <a:avLst/>
                </a:prstGeom>
                <a:solidFill>
                  <a:srgbClr val="D8D8D8"/>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nvGrpSpPr>
                <p:cNvPr id="191" name="Google Shape;191;p6"/>
                <p:cNvGrpSpPr/>
                <p:nvPr/>
              </p:nvGrpSpPr>
              <p:grpSpPr>
                <a:xfrm>
                  <a:off x="0" y="5451104"/>
                  <a:ext cx="2949191" cy="757027"/>
                  <a:chOff x="0" y="5578541"/>
                  <a:chExt cx="3018220" cy="720293"/>
                </a:xfrm>
              </p:grpSpPr>
              <p:sp>
                <p:nvSpPr>
                  <p:cNvPr id="192" name="Google Shape;192;p6"/>
                  <p:cNvSpPr/>
                  <p:nvPr/>
                </p:nvSpPr>
                <p:spPr>
                  <a:xfrm>
                    <a:off x="0" y="5581882"/>
                    <a:ext cx="3018220" cy="716952"/>
                  </a:xfrm>
                  <a:prstGeom prst="rect">
                    <a:avLst/>
                  </a:prstGeom>
                  <a:solidFill>
                    <a:srgbClr val="232323"/>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93" name="Google Shape;193;p6"/>
                  <p:cNvSpPr/>
                  <p:nvPr/>
                </p:nvSpPr>
                <p:spPr>
                  <a:xfrm>
                    <a:off x="0" y="5578541"/>
                    <a:ext cx="3018220" cy="523091"/>
                  </a:xfrm>
                  <a:prstGeom prst="rect">
                    <a:avLst/>
                  </a:prstGeom>
                  <a:solidFill>
                    <a:srgbClr val="353535"/>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sp>
              <p:nvSpPr>
                <p:cNvPr id="194" name="Google Shape;194;p6"/>
                <p:cNvSpPr/>
                <p:nvPr/>
              </p:nvSpPr>
              <p:spPr>
                <a:xfrm>
                  <a:off x="3689132" y="1661248"/>
                  <a:ext cx="2554013" cy="2282988"/>
                </a:xfrm>
                <a:custGeom>
                  <a:avLst/>
                  <a:gdLst/>
                  <a:ahLst/>
                  <a:cxnLst/>
                  <a:rect l="l" t="t" r="r" b="b"/>
                  <a:pathLst>
                    <a:path w="1181" h="1059" extrusionOk="0">
                      <a:moveTo>
                        <a:pt x="0" y="0"/>
                      </a:moveTo>
                      <a:cubicBezTo>
                        <a:pt x="606" y="187"/>
                        <a:pt x="693" y="802"/>
                        <a:pt x="703" y="1059"/>
                      </a:cubicBezTo>
                      <a:cubicBezTo>
                        <a:pt x="704" y="1058"/>
                        <a:pt x="704" y="1057"/>
                        <a:pt x="705" y="1056"/>
                      </a:cubicBezTo>
                      <a:cubicBezTo>
                        <a:pt x="763" y="991"/>
                        <a:pt x="848" y="950"/>
                        <a:pt x="942" y="950"/>
                      </a:cubicBezTo>
                      <a:cubicBezTo>
                        <a:pt x="1036" y="950"/>
                        <a:pt x="1121" y="991"/>
                        <a:pt x="1179" y="1056"/>
                      </a:cubicBezTo>
                      <a:cubicBezTo>
                        <a:pt x="1181" y="1056"/>
                        <a:pt x="1181" y="1056"/>
                        <a:pt x="1181" y="1056"/>
                      </a:cubicBezTo>
                      <a:cubicBezTo>
                        <a:pt x="1181" y="477"/>
                        <a:pt x="654" y="8"/>
                        <a:pt x="0" y="0"/>
                      </a:cubicBezTo>
                      <a:close/>
                    </a:path>
                  </a:pathLst>
                </a:custGeom>
                <a:solidFill>
                  <a:srgbClr val="BEE281"/>
                </a:solidFill>
                <a:ln w="9525" cap="flat" cmpd="sng">
                  <a:solidFill>
                    <a:schemeClr val="lt1"/>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95" name="Google Shape;195;p6"/>
                <p:cNvSpPr/>
                <p:nvPr/>
              </p:nvSpPr>
              <p:spPr>
                <a:xfrm>
                  <a:off x="2097611" y="1650056"/>
                  <a:ext cx="1533684" cy="2282988"/>
                </a:xfrm>
                <a:custGeom>
                  <a:avLst/>
                  <a:gdLst/>
                  <a:ahLst/>
                  <a:cxnLst/>
                  <a:rect l="l" t="t" r="r" b="b"/>
                  <a:pathLst>
                    <a:path w="709" h="1059" extrusionOk="0">
                      <a:moveTo>
                        <a:pt x="709" y="0"/>
                      </a:moveTo>
                      <a:cubicBezTo>
                        <a:pt x="707" y="0"/>
                        <a:pt x="704" y="0"/>
                        <a:pt x="702" y="0"/>
                      </a:cubicBezTo>
                      <a:cubicBezTo>
                        <a:pt x="99" y="186"/>
                        <a:pt x="10" y="797"/>
                        <a:pt x="0" y="1055"/>
                      </a:cubicBezTo>
                      <a:cubicBezTo>
                        <a:pt x="0" y="1056"/>
                        <a:pt x="1" y="1056"/>
                        <a:pt x="1" y="1056"/>
                      </a:cubicBezTo>
                      <a:cubicBezTo>
                        <a:pt x="2" y="1057"/>
                        <a:pt x="3" y="1058"/>
                        <a:pt x="3" y="1059"/>
                      </a:cubicBezTo>
                      <a:cubicBezTo>
                        <a:pt x="3" y="1059"/>
                        <a:pt x="3" y="1059"/>
                        <a:pt x="3" y="1059"/>
                      </a:cubicBezTo>
                      <a:cubicBezTo>
                        <a:pt x="4" y="1058"/>
                        <a:pt x="5" y="1057"/>
                        <a:pt x="6" y="1056"/>
                      </a:cubicBezTo>
                      <a:cubicBezTo>
                        <a:pt x="64" y="991"/>
                        <a:pt x="148" y="950"/>
                        <a:pt x="243" y="950"/>
                      </a:cubicBezTo>
                      <a:cubicBezTo>
                        <a:pt x="337" y="950"/>
                        <a:pt x="421" y="991"/>
                        <a:pt x="479" y="1056"/>
                      </a:cubicBezTo>
                      <a:cubicBezTo>
                        <a:pt x="479" y="1056"/>
                        <a:pt x="480" y="1056"/>
                        <a:pt x="480" y="1057"/>
                      </a:cubicBezTo>
                      <a:cubicBezTo>
                        <a:pt x="447" y="321"/>
                        <a:pt x="654" y="56"/>
                        <a:pt x="709" y="0"/>
                      </a:cubicBezTo>
                      <a:close/>
                    </a:path>
                  </a:pathLst>
                </a:custGeom>
                <a:solidFill>
                  <a:srgbClr val="A097D5"/>
                </a:solidFill>
                <a:ln w="9525" cap="flat" cmpd="sng">
                  <a:solidFill>
                    <a:schemeClr val="lt1"/>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96" name="Google Shape;196;p6"/>
                <p:cNvSpPr/>
                <p:nvPr/>
              </p:nvSpPr>
              <p:spPr>
                <a:xfrm>
                  <a:off x="3676378" y="1661248"/>
                  <a:ext cx="1533684" cy="2282988"/>
                </a:xfrm>
                <a:custGeom>
                  <a:avLst/>
                  <a:gdLst/>
                  <a:ahLst/>
                  <a:cxnLst/>
                  <a:rect l="l" t="t" r="r" b="b"/>
                  <a:pathLst>
                    <a:path w="709" h="1059" extrusionOk="0">
                      <a:moveTo>
                        <a:pt x="6" y="0"/>
                      </a:moveTo>
                      <a:cubicBezTo>
                        <a:pt x="4" y="0"/>
                        <a:pt x="2" y="0"/>
                        <a:pt x="0" y="0"/>
                      </a:cubicBezTo>
                      <a:cubicBezTo>
                        <a:pt x="54" y="56"/>
                        <a:pt x="262" y="321"/>
                        <a:pt x="229" y="1058"/>
                      </a:cubicBezTo>
                      <a:cubicBezTo>
                        <a:pt x="230" y="1057"/>
                        <a:pt x="230" y="1057"/>
                        <a:pt x="231" y="1056"/>
                      </a:cubicBezTo>
                      <a:cubicBezTo>
                        <a:pt x="289" y="991"/>
                        <a:pt x="373" y="950"/>
                        <a:pt x="467" y="950"/>
                      </a:cubicBezTo>
                      <a:cubicBezTo>
                        <a:pt x="562" y="950"/>
                        <a:pt x="646" y="991"/>
                        <a:pt x="704" y="1056"/>
                      </a:cubicBezTo>
                      <a:cubicBezTo>
                        <a:pt x="705" y="1057"/>
                        <a:pt x="706" y="1058"/>
                        <a:pt x="707" y="1059"/>
                      </a:cubicBezTo>
                      <a:cubicBezTo>
                        <a:pt x="709" y="1059"/>
                        <a:pt x="709" y="1059"/>
                        <a:pt x="709" y="1059"/>
                      </a:cubicBezTo>
                      <a:cubicBezTo>
                        <a:pt x="709" y="1059"/>
                        <a:pt x="709" y="1059"/>
                        <a:pt x="709" y="1059"/>
                      </a:cubicBezTo>
                      <a:cubicBezTo>
                        <a:pt x="699" y="802"/>
                        <a:pt x="612" y="187"/>
                        <a:pt x="6" y="0"/>
                      </a:cubicBezTo>
                      <a:close/>
                    </a:path>
                  </a:pathLst>
                </a:custGeom>
                <a:solidFill>
                  <a:srgbClr val="5ECF92"/>
                </a:solidFill>
                <a:ln w="9525" cap="flat" cmpd="sng">
                  <a:solidFill>
                    <a:schemeClr val="lt1"/>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97" name="Google Shape;197;p6"/>
                <p:cNvSpPr/>
                <p:nvPr/>
              </p:nvSpPr>
              <p:spPr>
                <a:xfrm>
                  <a:off x="3065773" y="1661248"/>
                  <a:ext cx="1176568" cy="2282988"/>
                </a:xfrm>
                <a:custGeom>
                  <a:avLst/>
                  <a:gdLst/>
                  <a:ahLst/>
                  <a:cxnLst/>
                  <a:rect l="l" t="t" r="r" b="b"/>
                  <a:pathLst>
                    <a:path w="545" h="1059" extrusionOk="0">
                      <a:moveTo>
                        <a:pt x="283" y="0"/>
                      </a:moveTo>
                      <a:cubicBezTo>
                        <a:pt x="280" y="0"/>
                        <a:pt x="277" y="0"/>
                        <a:pt x="274" y="0"/>
                      </a:cubicBezTo>
                      <a:cubicBezTo>
                        <a:pt x="270" y="0"/>
                        <a:pt x="266" y="0"/>
                        <a:pt x="262" y="0"/>
                      </a:cubicBezTo>
                      <a:cubicBezTo>
                        <a:pt x="207" y="56"/>
                        <a:pt x="0" y="321"/>
                        <a:pt x="33" y="1057"/>
                      </a:cubicBezTo>
                      <a:cubicBezTo>
                        <a:pt x="33" y="1057"/>
                        <a:pt x="33" y="1057"/>
                        <a:pt x="34" y="1058"/>
                      </a:cubicBezTo>
                      <a:cubicBezTo>
                        <a:pt x="34" y="1057"/>
                        <a:pt x="35" y="1057"/>
                        <a:pt x="35" y="1056"/>
                      </a:cubicBezTo>
                      <a:cubicBezTo>
                        <a:pt x="93" y="991"/>
                        <a:pt x="178" y="950"/>
                        <a:pt x="272" y="950"/>
                      </a:cubicBezTo>
                      <a:cubicBezTo>
                        <a:pt x="366" y="950"/>
                        <a:pt x="451" y="991"/>
                        <a:pt x="509" y="1056"/>
                      </a:cubicBezTo>
                      <a:cubicBezTo>
                        <a:pt x="510" y="1057"/>
                        <a:pt x="510" y="1058"/>
                        <a:pt x="511" y="1059"/>
                      </a:cubicBezTo>
                      <a:cubicBezTo>
                        <a:pt x="511" y="1059"/>
                        <a:pt x="511" y="1059"/>
                        <a:pt x="511" y="1059"/>
                      </a:cubicBezTo>
                      <a:cubicBezTo>
                        <a:pt x="512" y="1058"/>
                        <a:pt x="512" y="1058"/>
                        <a:pt x="512" y="1058"/>
                      </a:cubicBezTo>
                      <a:cubicBezTo>
                        <a:pt x="545" y="321"/>
                        <a:pt x="337" y="56"/>
                        <a:pt x="283" y="0"/>
                      </a:cubicBezTo>
                      <a:close/>
                    </a:path>
                  </a:pathLst>
                </a:custGeom>
                <a:solidFill>
                  <a:srgbClr val="459BC0"/>
                </a:solidFill>
                <a:ln w="9525" cap="flat" cmpd="sng">
                  <a:solidFill>
                    <a:schemeClr val="lt1"/>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98" name="Google Shape;198;p6"/>
                <p:cNvSpPr/>
                <p:nvPr/>
              </p:nvSpPr>
              <p:spPr>
                <a:xfrm>
                  <a:off x="1062137" y="1659798"/>
                  <a:ext cx="2544448" cy="2276611"/>
                </a:xfrm>
                <a:custGeom>
                  <a:avLst/>
                  <a:gdLst/>
                  <a:ahLst/>
                  <a:cxnLst/>
                  <a:rect l="l" t="t" r="r" b="b"/>
                  <a:pathLst>
                    <a:path w="1177" h="1056" extrusionOk="0">
                      <a:moveTo>
                        <a:pt x="1177" y="0"/>
                      </a:moveTo>
                      <a:cubicBezTo>
                        <a:pt x="525" y="9"/>
                        <a:pt x="0" y="478"/>
                        <a:pt x="0" y="1056"/>
                      </a:cubicBezTo>
                      <a:cubicBezTo>
                        <a:pt x="2" y="1056"/>
                        <a:pt x="2" y="1056"/>
                        <a:pt x="2" y="1056"/>
                      </a:cubicBezTo>
                      <a:cubicBezTo>
                        <a:pt x="60" y="991"/>
                        <a:pt x="145" y="950"/>
                        <a:pt x="239" y="950"/>
                      </a:cubicBezTo>
                      <a:cubicBezTo>
                        <a:pt x="333" y="950"/>
                        <a:pt x="417" y="990"/>
                        <a:pt x="475" y="1055"/>
                      </a:cubicBezTo>
                      <a:cubicBezTo>
                        <a:pt x="485" y="797"/>
                        <a:pt x="574" y="186"/>
                        <a:pt x="1177" y="0"/>
                      </a:cubicBezTo>
                      <a:close/>
                    </a:path>
                  </a:pathLst>
                </a:custGeom>
                <a:solidFill>
                  <a:srgbClr val="DF7A63"/>
                </a:solidFill>
                <a:ln w="9525" cap="flat" cmpd="sng">
                  <a:solidFill>
                    <a:schemeClr val="lt1"/>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99" name="Google Shape;199;p6"/>
                <p:cNvSpPr/>
                <p:nvPr/>
              </p:nvSpPr>
              <p:spPr>
                <a:xfrm>
                  <a:off x="2378843" y="6057601"/>
                  <a:ext cx="77075" cy="77075"/>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200" name="Google Shape;200;p6"/>
                <p:cNvSpPr/>
                <p:nvPr/>
              </p:nvSpPr>
              <p:spPr>
                <a:xfrm>
                  <a:off x="2531244" y="6057601"/>
                  <a:ext cx="77075" cy="77075"/>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201" name="Google Shape;201;p6"/>
                <p:cNvSpPr/>
                <p:nvPr/>
              </p:nvSpPr>
              <p:spPr>
                <a:xfrm>
                  <a:off x="2683644" y="6057601"/>
                  <a:ext cx="77075" cy="77075"/>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202" name="Google Shape;202;p6"/>
                <p:cNvSpPr txBox="1"/>
                <p:nvPr/>
              </p:nvSpPr>
              <p:spPr>
                <a:xfrm>
                  <a:off x="159762" y="5522164"/>
                  <a:ext cx="2967987" cy="471104"/>
                </a:xfrm>
                <a:prstGeom prst="rect">
                  <a:avLst/>
                </a:prstGeom>
                <a:noFill/>
                <a:ln>
                  <a:noFill/>
                </a:ln>
              </p:spPr>
              <p:txBody>
                <a:bodyPr spcFirstLastPara="1" wrap="square" lIns="91425" tIns="45700" rIns="91425" bIns="45700" anchor="b" anchorCtr="0">
                  <a:spAutoFit/>
                </a:bodyPr>
                <a:lstStyle/>
                <a:p>
                  <a:pPr marL="0" marR="0" lvl="0" indent="0" algn="l" rtl="0">
                    <a:lnSpc>
                      <a:spcPct val="100000"/>
                    </a:lnSpc>
                    <a:spcBef>
                      <a:spcPts val="0"/>
                    </a:spcBef>
                    <a:spcAft>
                      <a:spcPts val="0"/>
                    </a:spcAft>
                    <a:buNone/>
                  </a:pPr>
                  <a:r>
                    <a:rPr lang="en-US" sz="2000" b="1" i="0" u="none" strike="noStrike" cap="none">
                      <a:solidFill>
                        <a:schemeClr val="lt1"/>
                      </a:solidFill>
                      <a:latin typeface="Arial"/>
                      <a:ea typeface="Arial"/>
                      <a:cs typeface="Arial"/>
                      <a:sym typeface="Arial"/>
                    </a:rPr>
                    <a:t>Financial Orgs.</a:t>
                  </a:r>
                  <a:endParaRPr/>
                </a:p>
              </p:txBody>
            </p:sp>
          </p:grpSp>
        </p:grpSp>
        <p:grpSp>
          <p:nvGrpSpPr>
            <p:cNvPr id="203" name="Google Shape;203;p6"/>
            <p:cNvGrpSpPr/>
            <p:nvPr/>
          </p:nvGrpSpPr>
          <p:grpSpPr>
            <a:xfrm>
              <a:off x="2455205" y="1863725"/>
              <a:ext cx="1323480" cy="1342991"/>
              <a:chOff x="5113025" y="2906600"/>
              <a:chExt cx="1911175" cy="1939350"/>
            </a:xfrm>
          </p:grpSpPr>
          <p:sp>
            <p:nvSpPr>
              <p:cNvPr id="204" name="Google Shape;204;p6"/>
              <p:cNvSpPr/>
              <p:nvPr/>
            </p:nvSpPr>
            <p:spPr>
              <a:xfrm>
                <a:off x="5988113" y="2906600"/>
                <a:ext cx="207600" cy="197400"/>
              </a:xfrm>
              <a:prstGeom prst="star5">
                <a:avLst>
                  <a:gd name="adj" fmla="val 19098"/>
                  <a:gd name="hf" fmla="val 105146"/>
                  <a:gd name="vf" fmla="val 110557"/>
                </a:avLst>
              </a:prstGeom>
              <a:solidFill>
                <a:srgbClr val="FFC000"/>
              </a:solidFill>
              <a:ln w="28575" cap="flat" cmpd="sng">
                <a:solidFill>
                  <a:srgbClr val="FFC000"/>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05" name="Google Shape;205;p6"/>
              <p:cNvSpPr/>
              <p:nvPr/>
            </p:nvSpPr>
            <p:spPr>
              <a:xfrm>
                <a:off x="6720125" y="3378375"/>
                <a:ext cx="207600" cy="197400"/>
              </a:xfrm>
              <a:prstGeom prst="star5">
                <a:avLst>
                  <a:gd name="adj" fmla="val 19098"/>
                  <a:gd name="hf" fmla="val 105146"/>
                  <a:gd name="vf" fmla="val 110557"/>
                </a:avLst>
              </a:prstGeom>
              <a:solidFill>
                <a:srgbClr val="FFC000"/>
              </a:solidFill>
              <a:ln w="28575" cap="flat" cmpd="sng">
                <a:solidFill>
                  <a:srgbClr val="FFC000"/>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06" name="Google Shape;206;p6"/>
              <p:cNvSpPr/>
              <p:nvPr/>
            </p:nvSpPr>
            <p:spPr>
              <a:xfrm>
                <a:off x="6816600" y="3769638"/>
                <a:ext cx="207600" cy="197400"/>
              </a:xfrm>
              <a:prstGeom prst="star5">
                <a:avLst>
                  <a:gd name="adj" fmla="val 19098"/>
                  <a:gd name="hf" fmla="val 105146"/>
                  <a:gd name="vf" fmla="val 110557"/>
                </a:avLst>
              </a:prstGeom>
              <a:solidFill>
                <a:srgbClr val="FFC000"/>
              </a:solidFill>
              <a:ln w="28575" cap="flat" cmpd="sng">
                <a:solidFill>
                  <a:srgbClr val="FFC000"/>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07" name="Google Shape;207;p6"/>
              <p:cNvSpPr/>
              <p:nvPr/>
            </p:nvSpPr>
            <p:spPr>
              <a:xfrm>
                <a:off x="5988113" y="4648550"/>
                <a:ext cx="207600" cy="197400"/>
              </a:xfrm>
              <a:prstGeom prst="star5">
                <a:avLst>
                  <a:gd name="adj" fmla="val 19098"/>
                  <a:gd name="hf" fmla="val 105146"/>
                  <a:gd name="vf" fmla="val 110557"/>
                </a:avLst>
              </a:prstGeom>
              <a:solidFill>
                <a:srgbClr val="FFC000"/>
              </a:solidFill>
              <a:ln w="28575" cap="flat" cmpd="sng">
                <a:solidFill>
                  <a:srgbClr val="FFC000"/>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08" name="Google Shape;208;p6"/>
              <p:cNvSpPr/>
              <p:nvPr/>
            </p:nvSpPr>
            <p:spPr>
              <a:xfrm>
                <a:off x="5113025" y="3769638"/>
                <a:ext cx="207600" cy="197400"/>
              </a:xfrm>
              <a:prstGeom prst="star5">
                <a:avLst>
                  <a:gd name="adj" fmla="val 19098"/>
                  <a:gd name="hf" fmla="val 105146"/>
                  <a:gd name="vf" fmla="val 110557"/>
                </a:avLst>
              </a:prstGeom>
              <a:solidFill>
                <a:srgbClr val="FFC000"/>
              </a:solidFill>
              <a:ln w="28575" cap="flat" cmpd="sng">
                <a:solidFill>
                  <a:srgbClr val="FFC000"/>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09" name="Google Shape;209;p6"/>
              <p:cNvSpPr/>
              <p:nvPr/>
            </p:nvSpPr>
            <p:spPr>
              <a:xfrm>
                <a:off x="6720125" y="4176775"/>
                <a:ext cx="207600" cy="197400"/>
              </a:xfrm>
              <a:prstGeom prst="star5">
                <a:avLst>
                  <a:gd name="adj" fmla="val 19098"/>
                  <a:gd name="hf" fmla="val 105146"/>
                  <a:gd name="vf" fmla="val 110557"/>
                </a:avLst>
              </a:prstGeom>
              <a:solidFill>
                <a:srgbClr val="FFC000"/>
              </a:solidFill>
              <a:ln w="28575" cap="flat" cmpd="sng">
                <a:solidFill>
                  <a:srgbClr val="FFC000"/>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10" name="Google Shape;210;p6"/>
              <p:cNvSpPr/>
              <p:nvPr/>
            </p:nvSpPr>
            <p:spPr>
              <a:xfrm>
                <a:off x="5224275" y="4176775"/>
                <a:ext cx="207600" cy="197400"/>
              </a:xfrm>
              <a:prstGeom prst="star5">
                <a:avLst>
                  <a:gd name="adj" fmla="val 19098"/>
                  <a:gd name="hf" fmla="val 105146"/>
                  <a:gd name="vf" fmla="val 110557"/>
                </a:avLst>
              </a:prstGeom>
              <a:solidFill>
                <a:srgbClr val="FFC000"/>
              </a:solidFill>
              <a:ln w="28575" cap="flat" cmpd="sng">
                <a:solidFill>
                  <a:srgbClr val="FFC000"/>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11" name="Google Shape;211;p6"/>
              <p:cNvSpPr/>
              <p:nvPr/>
            </p:nvSpPr>
            <p:spPr>
              <a:xfrm>
                <a:off x="5509950" y="3062313"/>
                <a:ext cx="207600" cy="197400"/>
              </a:xfrm>
              <a:prstGeom prst="star5">
                <a:avLst>
                  <a:gd name="adj" fmla="val 19098"/>
                  <a:gd name="hf" fmla="val 105146"/>
                  <a:gd name="vf" fmla="val 110557"/>
                </a:avLst>
              </a:prstGeom>
              <a:solidFill>
                <a:srgbClr val="FFC000"/>
              </a:solidFill>
              <a:ln w="28575" cap="flat" cmpd="sng">
                <a:solidFill>
                  <a:srgbClr val="FFC000"/>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12" name="Google Shape;212;p6"/>
              <p:cNvSpPr/>
              <p:nvPr/>
            </p:nvSpPr>
            <p:spPr>
              <a:xfrm>
                <a:off x="5224275" y="3378375"/>
                <a:ext cx="207600" cy="197400"/>
              </a:xfrm>
              <a:prstGeom prst="star5">
                <a:avLst>
                  <a:gd name="adj" fmla="val 19098"/>
                  <a:gd name="hf" fmla="val 105146"/>
                  <a:gd name="vf" fmla="val 110557"/>
                </a:avLst>
              </a:prstGeom>
              <a:solidFill>
                <a:srgbClr val="FFC000"/>
              </a:solidFill>
              <a:ln w="28575" cap="flat" cmpd="sng">
                <a:solidFill>
                  <a:srgbClr val="FFC000"/>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13" name="Google Shape;213;p6"/>
              <p:cNvSpPr/>
              <p:nvPr/>
            </p:nvSpPr>
            <p:spPr>
              <a:xfrm>
                <a:off x="5498500" y="4493363"/>
                <a:ext cx="207600" cy="197400"/>
              </a:xfrm>
              <a:prstGeom prst="star5">
                <a:avLst>
                  <a:gd name="adj" fmla="val 19098"/>
                  <a:gd name="hf" fmla="val 105146"/>
                  <a:gd name="vf" fmla="val 110557"/>
                </a:avLst>
              </a:prstGeom>
              <a:solidFill>
                <a:srgbClr val="FFC000"/>
              </a:solidFill>
              <a:ln w="28575" cap="flat" cmpd="sng">
                <a:solidFill>
                  <a:srgbClr val="FFC000"/>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14" name="Google Shape;214;p6"/>
              <p:cNvSpPr/>
              <p:nvPr/>
            </p:nvSpPr>
            <p:spPr>
              <a:xfrm>
                <a:off x="6411738" y="4493363"/>
                <a:ext cx="207600" cy="197400"/>
              </a:xfrm>
              <a:prstGeom prst="star5">
                <a:avLst>
                  <a:gd name="adj" fmla="val 19098"/>
                  <a:gd name="hf" fmla="val 105146"/>
                  <a:gd name="vf" fmla="val 110557"/>
                </a:avLst>
              </a:prstGeom>
              <a:solidFill>
                <a:srgbClr val="FFC000"/>
              </a:solidFill>
              <a:ln w="28575" cap="flat" cmpd="sng">
                <a:solidFill>
                  <a:srgbClr val="FFC000"/>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15" name="Google Shape;215;p6"/>
              <p:cNvSpPr/>
              <p:nvPr/>
            </p:nvSpPr>
            <p:spPr>
              <a:xfrm>
                <a:off x="6445538" y="3062313"/>
                <a:ext cx="207600" cy="197400"/>
              </a:xfrm>
              <a:prstGeom prst="star5">
                <a:avLst>
                  <a:gd name="adj" fmla="val 19098"/>
                  <a:gd name="hf" fmla="val 105146"/>
                  <a:gd name="vf" fmla="val 110557"/>
                </a:avLst>
              </a:prstGeom>
              <a:solidFill>
                <a:srgbClr val="FFC000"/>
              </a:solidFill>
              <a:ln w="28575" cap="flat" cmpd="sng">
                <a:solidFill>
                  <a:srgbClr val="FFC000"/>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216" name="Google Shape;216;p6"/>
            <p:cNvSpPr txBox="1"/>
            <p:nvPr/>
          </p:nvSpPr>
          <p:spPr>
            <a:xfrm>
              <a:off x="2656408" y="2345550"/>
              <a:ext cx="1083573" cy="407892"/>
            </a:xfrm>
            <a:prstGeom prst="rect">
              <a:avLst/>
            </a:prstGeom>
            <a:noFill/>
            <a:ln>
              <a:noFill/>
            </a:ln>
          </p:spPr>
          <p:txBody>
            <a:bodyPr spcFirstLastPara="1" wrap="square" lIns="91425" tIns="45700" rIns="91425" bIns="45700" anchor="b" anchorCtr="0">
              <a:spAutoFit/>
            </a:bodyPr>
            <a:lstStyle/>
            <a:p>
              <a:pPr marL="0" marR="0" lvl="0" indent="0" algn="l" rtl="0">
                <a:lnSpc>
                  <a:spcPct val="100000"/>
                </a:lnSpc>
                <a:spcBef>
                  <a:spcPts val="0"/>
                </a:spcBef>
                <a:spcAft>
                  <a:spcPts val="0"/>
                </a:spcAft>
                <a:buNone/>
              </a:pPr>
              <a:r>
                <a:rPr lang="en-US" sz="1800" b="1" i="0" u="none" strike="noStrike" cap="none">
                  <a:solidFill>
                    <a:schemeClr val="lt1"/>
                  </a:solidFill>
                  <a:latin typeface="Arial"/>
                  <a:ea typeface="Arial"/>
                  <a:cs typeface="Arial"/>
                  <a:sym typeface="Arial"/>
                </a:rPr>
                <a:t>DORA</a:t>
              </a:r>
              <a:endParaRPr/>
            </a:p>
          </p:txBody>
        </p:sp>
      </p:gr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20"/>
        <p:cNvGrpSpPr/>
        <p:nvPr/>
      </p:nvGrpSpPr>
      <p:grpSpPr>
        <a:xfrm>
          <a:off x="0" y="0"/>
          <a:ext cx="0" cy="0"/>
          <a:chOff x="0" y="0"/>
          <a:chExt cx="0" cy="0"/>
        </a:xfrm>
      </p:grpSpPr>
      <p:sp>
        <p:nvSpPr>
          <p:cNvPr id="221" name="Google Shape;221;p7"/>
          <p:cNvSpPr txBox="1"/>
          <p:nvPr/>
        </p:nvSpPr>
        <p:spPr>
          <a:xfrm>
            <a:off x="602753" y="2032624"/>
            <a:ext cx="3335794" cy="640515"/>
          </a:xfrm>
          <a:prstGeom prst="rect">
            <a:avLst/>
          </a:prstGeom>
          <a:solidFill>
            <a:srgbClr val="DF7A63"/>
          </a:solidFill>
          <a:ln>
            <a:noFill/>
          </a:ln>
        </p:spPr>
        <p:txBody>
          <a:bodyPr spcFirstLastPara="1" wrap="square" lIns="180000" tIns="180000" rIns="180000" bIns="180000" anchor="ctr" anchorCtr="0">
            <a:spAutoFit/>
          </a:bodyPr>
          <a:lstStyle/>
          <a:p>
            <a:pPr marL="0" marR="0" lvl="0" indent="0" algn="ctr" rtl="0">
              <a:lnSpc>
                <a:spcPct val="100000"/>
              </a:lnSpc>
              <a:spcBef>
                <a:spcPts val="0"/>
              </a:spcBef>
              <a:spcAft>
                <a:spcPts val="0"/>
              </a:spcAft>
              <a:buNone/>
            </a:pPr>
            <a:r>
              <a:rPr lang="en-US" sz="1800" b="1" i="0" u="none" strike="noStrike" cap="none">
                <a:solidFill>
                  <a:schemeClr val="lt1"/>
                </a:solidFill>
                <a:latin typeface="Arial"/>
                <a:ea typeface="Arial"/>
                <a:cs typeface="Arial"/>
                <a:sym typeface="Arial"/>
              </a:rPr>
              <a:t>How does DORA define it</a:t>
            </a:r>
            <a:endParaRPr sz="1800" b="1" i="0" u="none" strike="noStrike" cap="none">
              <a:solidFill>
                <a:schemeClr val="lt1"/>
              </a:solidFill>
              <a:latin typeface="Arial"/>
              <a:ea typeface="Arial"/>
              <a:cs typeface="Arial"/>
              <a:sym typeface="Arial"/>
            </a:endParaRPr>
          </a:p>
        </p:txBody>
      </p:sp>
      <p:sp>
        <p:nvSpPr>
          <p:cNvPr id="222" name="Google Shape;222;p7"/>
          <p:cNvSpPr txBox="1"/>
          <p:nvPr/>
        </p:nvSpPr>
        <p:spPr>
          <a:xfrm>
            <a:off x="4317999" y="2032624"/>
            <a:ext cx="3335794" cy="640515"/>
          </a:xfrm>
          <a:prstGeom prst="rect">
            <a:avLst/>
          </a:prstGeom>
          <a:solidFill>
            <a:srgbClr val="459BC0"/>
          </a:solidFill>
          <a:ln>
            <a:noFill/>
          </a:ln>
        </p:spPr>
        <p:txBody>
          <a:bodyPr spcFirstLastPara="1" wrap="square" lIns="180000" tIns="180000" rIns="180000" bIns="180000" anchor="ctr" anchorCtr="0">
            <a:spAutoFit/>
          </a:bodyPr>
          <a:lstStyle/>
          <a:p>
            <a:pPr marL="0" marR="0" lvl="0" indent="0" algn="ctr" rtl="0">
              <a:lnSpc>
                <a:spcPct val="100000"/>
              </a:lnSpc>
              <a:spcBef>
                <a:spcPts val="0"/>
              </a:spcBef>
              <a:spcAft>
                <a:spcPts val="0"/>
              </a:spcAft>
              <a:buNone/>
            </a:pPr>
            <a:r>
              <a:rPr lang="en-US" sz="1800" b="1" i="0" u="none" strike="noStrike" cap="none">
                <a:solidFill>
                  <a:schemeClr val="lt1"/>
                </a:solidFill>
                <a:latin typeface="Arial"/>
                <a:ea typeface="Arial"/>
                <a:cs typeface="Arial"/>
                <a:sym typeface="Arial"/>
              </a:rPr>
              <a:t>Who should be involved</a:t>
            </a:r>
            <a:endParaRPr/>
          </a:p>
        </p:txBody>
      </p:sp>
      <p:sp>
        <p:nvSpPr>
          <p:cNvPr id="223" name="Google Shape;223;p7"/>
          <p:cNvSpPr txBox="1"/>
          <p:nvPr/>
        </p:nvSpPr>
        <p:spPr>
          <a:xfrm>
            <a:off x="8070572" y="2032624"/>
            <a:ext cx="3335794" cy="640515"/>
          </a:xfrm>
          <a:prstGeom prst="rect">
            <a:avLst/>
          </a:prstGeom>
          <a:solidFill>
            <a:srgbClr val="5ECF92"/>
          </a:solidFill>
          <a:ln>
            <a:noFill/>
          </a:ln>
        </p:spPr>
        <p:txBody>
          <a:bodyPr spcFirstLastPara="1" wrap="square" lIns="180000" tIns="180000" rIns="180000" bIns="180000" anchor="ctr" anchorCtr="0">
            <a:spAutoFit/>
          </a:bodyPr>
          <a:lstStyle/>
          <a:p>
            <a:pPr marL="0" marR="0" lvl="0" indent="0" algn="ctr" rtl="0">
              <a:lnSpc>
                <a:spcPct val="100000"/>
              </a:lnSpc>
              <a:spcBef>
                <a:spcPts val="0"/>
              </a:spcBef>
              <a:spcAft>
                <a:spcPts val="0"/>
              </a:spcAft>
              <a:buNone/>
            </a:pPr>
            <a:r>
              <a:rPr lang="en-US" sz="1800" b="1" i="0" u="none" strike="noStrike" cap="none">
                <a:solidFill>
                  <a:schemeClr val="lt1"/>
                </a:solidFill>
                <a:latin typeface="Arial"/>
                <a:ea typeface="Arial"/>
                <a:cs typeface="Arial"/>
                <a:sym typeface="Arial"/>
              </a:rPr>
              <a:t>Addressing grey areas</a:t>
            </a:r>
            <a:endParaRPr/>
          </a:p>
        </p:txBody>
      </p:sp>
      <p:sp>
        <p:nvSpPr>
          <p:cNvPr id="224" name="Google Shape;224;p7"/>
          <p:cNvSpPr txBox="1"/>
          <p:nvPr/>
        </p:nvSpPr>
        <p:spPr>
          <a:xfrm>
            <a:off x="432805" y="2916979"/>
            <a:ext cx="3335794" cy="2486110"/>
          </a:xfrm>
          <a:prstGeom prst="rect">
            <a:avLst/>
          </a:prstGeom>
          <a:noFill/>
          <a:ln>
            <a:noFill/>
          </a:ln>
        </p:spPr>
        <p:txBody>
          <a:bodyPr spcFirstLastPara="1" wrap="square" lIns="91425" tIns="91425" rIns="91425" bIns="91425" anchor="t" anchorCtr="0">
            <a:noAutofit/>
          </a:bodyPr>
          <a:lstStyle/>
          <a:p>
            <a:pPr marL="292100" marR="0" lvl="0" indent="-173037" algn="l" rtl="0">
              <a:lnSpc>
                <a:spcPct val="120000"/>
              </a:lnSpc>
              <a:spcBef>
                <a:spcPts val="0"/>
              </a:spcBef>
              <a:spcAft>
                <a:spcPts val="0"/>
              </a:spcAft>
              <a:buClr>
                <a:srgbClr val="000000"/>
              </a:buClr>
              <a:buSzPts val="1400"/>
              <a:buFont typeface="Arial"/>
              <a:buChar char="•"/>
            </a:pPr>
            <a:r>
              <a:rPr lang="en-US" sz="1400" b="0" i="0" u="none" strike="noStrike" cap="none">
                <a:solidFill>
                  <a:schemeClr val="dk1"/>
                </a:solidFill>
                <a:highlight>
                  <a:srgbClr val="FFFFFF"/>
                </a:highlight>
                <a:latin typeface="Arial"/>
                <a:ea typeface="Arial"/>
                <a:cs typeface="Arial"/>
                <a:sym typeface="Arial"/>
              </a:rPr>
              <a:t>The significance of an incident's impact on the ICT systems and processes of a financial entity.</a:t>
            </a:r>
            <a:endParaRPr/>
          </a:p>
          <a:p>
            <a:pPr marL="292100" marR="0" lvl="0" indent="-173037" algn="l" rtl="0">
              <a:lnSpc>
                <a:spcPct val="120000"/>
              </a:lnSpc>
              <a:spcBef>
                <a:spcPts val="1200"/>
              </a:spcBef>
              <a:spcAft>
                <a:spcPts val="1200"/>
              </a:spcAft>
              <a:buClr>
                <a:srgbClr val="000000"/>
              </a:buClr>
              <a:buSzPts val="1400"/>
              <a:buFont typeface="Arial"/>
              <a:buChar char="•"/>
            </a:pPr>
            <a:r>
              <a:rPr lang="en-US" sz="1400" b="0" i="0" u="none" strike="noStrike" cap="none">
                <a:solidFill>
                  <a:schemeClr val="dk1"/>
                </a:solidFill>
                <a:highlight>
                  <a:srgbClr val="FFFFFF"/>
                </a:highlight>
                <a:latin typeface="Arial"/>
                <a:ea typeface="Arial"/>
                <a:cs typeface="Arial"/>
                <a:sym typeface="Arial"/>
              </a:rPr>
              <a:t>Takes into account factors such as the potential harm to consumers, financial markets, and the stability of the financial system.</a:t>
            </a:r>
            <a:endParaRPr sz="1400" b="0" i="0" u="none" strike="noStrike" cap="none">
              <a:solidFill>
                <a:schemeClr val="dk1"/>
              </a:solidFill>
              <a:latin typeface="Arial"/>
              <a:ea typeface="Arial"/>
              <a:cs typeface="Arial"/>
              <a:sym typeface="Arial"/>
            </a:endParaRPr>
          </a:p>
        </p:txBody>
      </p:sp>
      <p:sp>
        <p:nvSpPr>
          <p:cNvPr id="225" name="Google Shape;225;p7"/>
          <p:cNvSpPr txBox="1"/>
          <p:nvPr/>
        </p:nvSpPr>
        <p:spPr>
          <a:xfrm>
            <a:off x="4070083" y="2916979"/>
            <a:ext cx="3583709" cy="2303230"/>
          </a:xfrm>
          <a:prstGeom prst="rect">
            <a:avLst/>
          </a:prstGeom>
          <a:noFill/>
          <a:ln>
            <a:noFill/>
          </a:ln>
        </p:spPr>
        <p:txBody>
          <a:bodyPr spcFirstLastPara="1" wrap="square" lIns="91425" tIns="91425" rIns="91425" bIns="91425" anchor="t" anchorCtr="0">
            <a:noAutofit/>
          </a:bodyPr>
          <a:lstStyle/>
          <a:p>
            <a:pPr marL="311150" marR="0" lvl="0" indent="-171450" algn="l" rtl="0">
              <a:lnSpc>
                <a:spcPct val="120000"/>
              </a:lnSpc>
              <a:spcBef>
                <a:spcPts val="0"/>
              </a:spcBef>
              <a:spcAft>
                <a:spcPts val="0"/>
              </a:spcAft>
              <a:buClr>
                <a:srgbClr val="000000"/>
              </a:buClr>
              <a:buSzPts val="1400"/>
              <a:buFont typeface="Arial"/>
              <a:buChar char="•"/>
            </a:pPr>
            <a:r>
              <a:rPr lang="en-US" sz="1400" b="0" i="0" u="none" strike="noStrike" cap="none">
                <a:solidFill>
                  <a:schemeClr val="dk1"/>
                </a:solidFill>
                <a:latin typeface="Arial"/>
                <a:ea typeface="Arial"/>
                <a:cs typeface="Arial"/>
                <a:sym typeface="Arial"/>
              </a:rPr>
              <a:t>Multiple stakeholders across leadership, </a:t>
            </a:r>
            <a:r>
              <a:rPr lang="en-US" sz="1400" b="0" i="0" u="none" strike="noStrike" cap="none">
                <a:solidFill>
                  <a:schemeClr val="dk1"/>
                </a:solidFill>
                <a:highlight>
                  <a:srgbClr val="FFFFFF"/>
                </a:highlight>
                <a:latin typeface="Arial"/>
                <a:ea typeface="Arial"/>
                <a:cs typeface="Arial"/>
                <a:sym typeface="Arial"/>
              </a:rPr>
              <a:t>risk management, compliance and cybersecurity departments. </a:t>
            </a:r>
            <a:endParaRPr/>
          </a:p>
          <a:p>
            <a:pPr marL="311150" marR="0" lvl="0" indent="-171450" algn="l" rtl="0">
              <a:lnSpc>
                <a:spcPct val="120000"/>
              </a:lnSpc>
              <a:spcBef>
                <a:spcPts val="1200"/>
              </a:spcBef>
              <a:spcAft>
                <a:spcPts val="0"/>
              </a:spcAft>
              <a:buClr>
                <a:srgbClr val="000000"/>
              </a:buClr>
              <a:buSzPts val="1400"/>
              <a:buFont typeface="Arial"/>
              <a:buChar char="•"/>
            </a:pPr>
            <a:r>
              <a:rPr lang="en-US" sz="1400" b="0" i="0" u="none" strike="noStrike" cap="none">
                <a:solidFill>
                  <a:schemeClr val="dk1"/>
                </a:solidFill>
                <a:highlight>
                  <a:srgbClr val="FFFFFF"/>
                </a:highlight>
                <a:latin typeface="Arial"/>
                <a:ea typeface="Arial"/>
                <a:cs typeface="Arial"/>
                <a:sym typeface="Arial"/>
              </a:rPr>
              <a:t>Chief Risk Officers (CROs), Chief Information Security Officers (CISOs)</a:t>
            </a:r>
            <a:endParaRPr sz="1400" b="0" i="0" u="none" strike="noStrike" cap="none">
              <a:solidFill>
                <a:schemeClr val="dk1"/>
              </a:solidFill>
              <a:latin typeface="Arial"/>
              <a:ea typeface="Arial"/>
              <a:cs typeface="Arial"/>
              <a:sym typeface="Arial"/>
            </a:endParaRPr>
          </a:p>
          <a:p>
            <a:pPr marL="311150" marR="0" lvl="0" indent="-171450" algn="l" rtl="0">
              <a:lnSpc>
                <a:spcPct val="120000"/>
              </a:lnSpc>
              <a:spcBef>
                <a:spcPts val="1200"/>
              </a:spcBef>
              <a:spcAft>
                <a:spcPts val="1200"/>
              </a:spcAft>
              <a:buClr>
                <a:srgbClr val="000000"/>
              </a:buClr>
              <a:buSzPts val="1400"/>
              <a:buFont typeface="Arial"/>
              <a:buChar char="•"/>
            </a:pPr>
            <a:r>
              <a:rPr lang="en-US" sz="1400" b="0" i="0" u="none" strike="noStrike" cap="none">
                <a:solidFill>
                  <a:schemeClr val="dk1"/>
                </a:solidFill>
                <a:latin typeface="Arial"/>
                <a:ea typeface="Arial"/>
                <a:cs typeface="Arial"/>
                <a:sym typeface="Arial"/>
              </a:rPr>
              <a:t>Build a playbook for identifying material incidents, disclose criteria.</a:t>
            </a:r>
            <a:endParaRPr/>
          </a:p>
        </p:txBody>
      </p:sp>
      <p:sp>
        <p:nvSpPr>
          <p:cNvPr id="226" name="Google Shape;226;p7"/>
          <p:cNvSpPr txBox="1"/>
          <p:nvPr/>
        </p:nvSpPr>
        <p:spPr>
          <a:xfrm>
            <a:off x="7866610" y="2916979"/>
            <a:ext cx="3539756" cy="2303230"/>
          </a:xfrm>
          <a:prstGeom prst="rect">
            <a:avLst/>
          </a:prstGeom>
          <a:noFill/>
          <a:ln>
            <a:noFill/>
          </a:ln>
        </p:spPr>
        <p:txBody>
          <a:bodyPr spcFirstLastPara="1" wrap="square" lIns="91425" tIns="91425" rIns="91425" bIns="91425" anchor="t" anchorCtr="0">
            <a:noAutofit/>
          </a:bodyPr>
          <a:lstStyle/>
          <a:p>
            <a:pPr marL="311150" marR="0" lvl="0" indent="-171450" algn="l" rtl="0">
              <a:lnSpc>
                <a:spcPct val="120000"/>
              </a:lnSpc>
              <a:spcBef>
                <a:spcPts val="0"/>
              </a:spcBef>
              <a:spcAft>
                <a:spcPts val="0"/>
              </a:spcAft>
              <a:buClr>
                <a:srgbClr val="000000"/>
              </a:buClr>
              <a:buSzPts val="1400"/>
              <a:buFont typeface="Arial"/>
              <a:buChar char="•"/>
            </a:pPr>
            <a:r>
              <a:rPr lang="en-US" sz="1400" b="0" i="0" u="none" strike="noStrike" cap="none">
                <a:solidFill>
                  <a:schemeClr val="dk1"/>
                </a:solidFill>
                <a:latin typeface="Arial"/>
                <a:ea typeface="Arial"/>
                <a:cs typeface="Arial"/>
                <a:sym typeface="Arial"/>
              </a:rPr>
              <a:t>When in doubt, disclose. </a:t>
            </a:r>
            <a:endParaRPr sz="1400" b="0" i="0" u="none" strike="noStrike" cap="none">
              <a:solidFill>
                <a:schemeClr val="dk1"/>
              </a:solidFill>
              <a:latin typeface="Arial"/>
              <a:ea typeface="Arial"/>
              <a:cs typeface="Arial"/>
              <a:sym typeface="Arial"/>
            </a:endParaRPr>
          </a:p>
          <a:p>
            <a:pPr marL="311150" marR="0" lvl="0" indent="-171450" algn="l" rtl="0">
              <a:lnSpc>
                <a:spcPct val="120000"/>
              </a:lnSpc>
              <a:spcBef>
                <a:spcPts val="1200"/>
              </a:spcBef>
              <a:spcAft>
                <a:spcPts val="1200"/>
              </a:spcAft>
              <a:buClr>
                <a:srgbClr val="000000"/>
              </a:buClr>
              <a:buSzPts val="1400"/>
              <a:buFont typeface="Arial"/>
              <a:buChar char="•"/>
            </a:pPr>
            <a:r>
              <a:rPr lang="en-US" sz="1400" b="0" i="0" u="none" strike="noStrike" cap="none">
                <a:solidFill>
                  <a:schemeClr val="dk1"/>
                </a:solidFill>
                <a:latin typeface="Arial"/>
                <a:ea typeface="Arial"/>
                <a:cs typeface="Arial"/>
                <a:sym typeface="Arial"/>
              </a:rPr>
              <a:t>The 72-hour reporting window for material cyber incidents begins upon incident detection.</a:t>
            </a:r>
            <a:endParaRPr sz="1400" b="0" i="0" u="none" strike="noStrike" cap="none">
              <a:solidFill>
                <a:schemeClr val="dk1"/>
              </a:solidFill>
              <a:latin typeface="Arial"/>
              <a:ea typeface="Arial"/>
              <a:cs typeface="Arial"/>
              <a:sym typeface="Arial"/>
            </a:endParaRPr>
          </a:p>
        </p:txBody>
      </p:sp>
      <p:sp>
        <p:nvSpPr>
          <p:cNvPr id="227" name="Google Shape;227;p7"/>
          <p:cNvSpPr txBox="1">
            <a:spLocks noGrp="1"/>
          </p:cNvSpPr>
          <p:nvPr>
            <p:ph type="title"/>
          </p:nvPr>
        </p:nvSpPr>
        <p:spPr>
          <a:xfrm>
            <a:off x="172787" y="159026"/>
            <a:ext cx="10515600" cy="891210"/>
          </a:xfrm>
          <a:prstGeom prst="rect">
            <a:avLst/>
          </a:prstGeom>
          <a:noFill/>
          <a:ln>
            <a:noFill/>
          </a:ln>
        </p:spPr>
        <p:txBody>
          <a:bodyPr spcFirstLastPara="1" wrap="square" lIns="91425" tIns="45700" rIns="91425" bIns="45700" anchor="ctr" anchorCtr="0">
            <a:normAutofit/>
          </a:bodyPr>
          <a:lstStyle/>
          <a:p>
            <a:pPr marL="0" marR="0" lvl="0" indent="0" algn="l" rtl="0">
              <a:lnSpc>
                <a:spcPct val="90000"/>
              </a:lnSpc>
              <a:spcBef>
                <a:spcPts val="0"/>
              </a:spcBef>
              <a:spcAft>
                <a:spcPts val="0"/>
              </a:spcAft>
              <a:buSzPts val="4400"/>
              <a:buNone/>
            </a:pPr>
            <a:r>
              <a:rPr lang="en-US" sz="3800">
                <a:solidFill>
                  <a:srgbClr val="226081"/>
                </a:solidFill>
                <a:latin typeface="Arial"/>
                <a:ea typeface="Arial"/>
                <a:cs typeface="Arial"/>
                <a:sym typeface="Arial"/>
              </a:rPr>
              <a:t>The Most </a:t>
            </a:r>
            <a:r>
              <a:rPr lang="en-US" sz="3800">
                <a:solidFill>
                  <a:srgbClr val="226081"/>
                </a:solidFill>
              </a:rPr>
              <a:t>I</a:t>
            </a:r>
            <a:r>
              <a:rPr lang="en-US" sz="3800">
                <a:solidFill>
                  <a:srgbClr val="226081"/>
                </a:solidFill>
                <a:latin typeface="Arial"/>
                <a:ea typeface="Arial"/>
                <a:cs typeface="Arial"/>
                <a:sym typeface="Arial"/>
              </a:rPr>
              <a:t>mportant </a:t>
            </a:r>
            <a:r>
              <a:rPr lang="en-US" sz="3800">
                <a:solidFill>
                  <a:srgbClr val="226081"/>
                </a:solidFill>
              </a:rPr>
              <a:t>C</a:t>
            </a:r>
            <a:r>
              <a:rPr lang="en-US" sz="3800">
                <a:solidFill>
                  <a:srgbClr val="226081"/>
                </a:solidFill>
                <a:latin typeface="Arial"/>
                <a:ea typeface="Arial"/>
                <a:cs typeface="Arial"/>
                <a:sym typeface="Arial"/>
              </a:rPr>
              <a:t>oncept—Materiality</a:t>
            </a:r>
            <a:endParaRPr sz="3800">
              <a:solidFill>
                <a:srgbClr val="226081"/>
              </a:solidFill>
              <a:latin typeface="Arial"/>
              <a:ea typeface="Arial"/>
              <a:cs typeface="Arial"/>
              <a:sym typeface="Arial"/>
            </a:endParaRPr>
          </a:p>
        </p:txBody>
      </p:sp>
    </p:spTree>
  </p:cSld>
  <p:clrMapOvr>
    <a:masterClrMapping/>
  </p:clrMapOvr>
</p:sld>
</file>

<file path=ppt/theme/theme1.xml><?xml version="1.0" encoding="utf-8"?>
<a:theme xmlns:a="http://schemas.openxmlformats.org/drawingml/2006/main" name="Office Theme">
  <a:themeElements>
    <a:clrScheme name="Custom 54">
      <a:dk1>
        <a:srgbClr val="000000"/>
      </a:dk1>
      <a:lt1>
        <a:srgbClr val="FFFFFF"/>
      </a:lt1>
      <a:dk2>
        <a:srgbClr val="4F565D"/>
      </a:dk2>
      <a:lt2>
        <a:srgbClr val="E7E6E6"/>
      </a:lt2>
      <a:accent1>
        <a:srgbClr val="5716CA"/>
      </a:accent1>
      <a:accent2>
        <a:srgbClr val="9974E8"/>
      </a:accent2>
      <a:accent3>
        <a:srgbClr val="A5A5A5"/>
      </a:accent3>
      <a:accent4>
        <a:srgbClr val="737D88"/>
      </a:accent4>
      <a:accent5>
        <a:srgbClr val="DBEDF6"/>
      </a:accent5>
      <a:accent6>
        <a:srgbClr val="F2E6FE"/>
      </a:accent6>
      <a:hlink>
        <a:srgbClr val="0563C1"/>
      </a:hlink>
      <a:folHlink>
        <a:srgbClr val="CCCFD3"/>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TotalTime>
  <Words>1247</Words>
  <Application>Microsoft Macintosh PowerPoint</Application>
  <PresentationFormat>Widescreen</PresentationFormat>
  <Paragraphs>179</Paragraphs>
  <Slides>15</Slides>
  <Notes>15</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15</vt:i4>
      </vt:variant>
    </vt:vector>
  </HeadingPairs>
  <TitlesOfParts>
    <vt:vector size="22" baseType="lpstr">
      <vt:lpstr>Public Sans Medium</vt:lpstr>
      <vt:lpstr>Public Sans</vt:lpstr>
      <vt:lpstr>Arial</vt:lpstr>
      <vt:lpstr>Public Sans Light</vt:lpstr>
      <vt:lpstr>Public Sans ExtraBold</vt:lpstr>
      <vt:lpstr>Calibri</vt:lpstr>
      <vt:lpstr>Office Theme</vt:lpstr>
      <vt:lpstr>PowerPoint Presentation</vt:lpstr>
      <vt:lpstr>General Directions</vt:lpstr>
      <vt:lpstr>PowerPoint Presentation</vt:lpstr>
      <vt:lpstr>Summary</vt:lpstr>
      <vt:lpstr>What is DORA?</vt:lpstr>
      <vt:lpstr>DORA Implementation Timeline</vt:lpstr>
      <vt:lpstr>PowerPoint Presentation</vt:lpstr>
      <vt:lpstr>DORA Key Concepts</vt:lpstr>
      <vt:lpstr>The Most Important Concept—Materiality</vt:lpstr>
      <vt:lpstr>Next Steps Toward DORA Compliance</vt:lpstr>
      <vt:lpstr>If you found these slides helpful</vt:lpstr>
      <vt:lpstr>How Balbix can help</vt:lpstr>
      <vt:lpstr>Sample Executive Risk View</vt:lpstr>
      <vt:lpstr>Resources</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Mark Ballard</dc:creator>
  <cp:lastModifiedBy>Suraj Singh</cp:lastModifiedBy>
  <cp:revision>2</cp:revision>
  <dcterms:created xsi:type="dcterms:W3CDTF">2023-07-28T14:29:17Z</dcterms:created>
  <dcterms:modified xsi:type="dcterms:W3CDTF">2024-04-22T06:24:16Z</dcterms:modified>
</cp:coreProperties>
</file>